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theme/theme1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3.xml" ContentType="application/vnd.openxmlformats-officedocument.theme+xml"/>
  <Override PartName="/ppt/slideLayouts/slideLayout39.xml" ContentType="application/vnd.openxmlformats-officedocument.presentationml.slideLayout+xml"/>
  <Override PartName="/ppt/theme/theme1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5.xml" ContentType="application/vnd.openxmlformats-officedocument.theme+xml"/>
  <Override PartName="/ppt/slideLayouts/slideLayout44.xml" ContentType="application/vnd.openxmlformats-officedocument.presentationml.slideLayout+xml"/>
  <Override PartName="/ppt/theme/theme16.xml" ContentType="application/vnd.openxmlformats-officedocument.theme+xml"/>
  <Override PartName="/ppt/slideLayouts/slideLayout45.xml" ContentType="application/vnd.openxmlformats-officedocument.presentationml.slideLayout+xml"/>
  <Override PartName="/ppt/theme/theme17.xml" ContentType="application/vnd.openxmlformats-officedocument.theme+xml"/>
  <Override PartName="/ppt/slideLayouts/slideLayout46.xml" ContentType="application/vnd.openxmlformats-officedocument.presentationml.slideLayout+xml"/>
  <Override PartName="/ppt/theme/theme18.xml" ContentType="application/vnd.openxmlformats-officedocument.theme+xml"/>
  <Override PartName="/ppt/slideLayouts/slideLayout47.xml" ContentType="application/vnd.openxmlformats-officedocument.presentationml.slideLayout+xml"/>
  <Override PartName="/ppt/theme/theme19.xml" ContentType="application/vnd.openxmlformats-officedocument.theme+xml"/>
  <Override PartName="/ppt/slideLayouts/slideLayout48.xml" ContentType="application/vnd.openxmlformats-officedocument.presentationml.slideLayout+xml"/>
  <Override PartName="/ppt/theme/theme20.xml" ContentType="application/vnd.openxmlformats-officedocument.theme+xml"/>
  <Override PartName="/ppt/slideLayouts/slideLayout49.xml" ContentType="application/vnd.openxmlformats-officedocument.presentationml.slideLayout+xml"/>
  <Override PartName="/ppt/theme/theme21.xml" ContentType="application/vnd.openxmlformats-officedocument.theme+xml"/>
  <Override PartName="/ppt/slideLayouts/slideLayout50.xml" ContentType="application/vnd.openxmlformats-officedocument.presentationml.slideLayout+xml"/>
  <Override PartName="/ppt/theme/theme22.xml" ContentType="application/vnd.openxmlformats-officedocument.theme+xml"/>
  <Override PartName="/ppt/slideLayouts/slideLayout51.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 id="2147483949" r:id="rId3"/>
    <p:sldMasterId id="2147483969" r:id="rId4"/>
    <p:sldMasterId id="2147483971" r:id="rId5"/>
    <p:sldMasterId id="2147483973" r:id="rId6"/>
    <p:sldMasterId id="2147483975" r:id="rId7"/>
    <p:sldMasterId id="2147483977" r:id="rId8"/>
    <p:sldMasterId id="2147483979" r:id="rId9"/>
    <p:sldMasterId id="2147483981" r:id="rId10"/>
    <p:sldMasterId id="2147483983" r:id="rId11"/>
    <p:sldMasterId id="2147483985" r:id="rId12"/>
    <p:sldMasterId id="2147483987" r:id="rId13"/>
    <p:sldMasterId id="2147483997" r:id="rId14"/>
    <p:sldMasterId id="2147483999" r:id="rId15"/>
    <p:sldMasterId id="2147484007" r:id="rId16"/>
    <p:sldMasterId id="2147484013" r:id="rId17"/>
    <p:sldMasterId id="2147484015" r:id="rId18"/>
    <p:sldMasterId id="2147484020" r:id="rId19"/>
    <p:sldMasterId id="2147484030" r:id="rId20"/>
    <p:sldMasterId id="2147484032" r:id="rId21"/>
    <p:sldMasterId id="2147484034" r:id="rId22"/>
    <p:sldMasterId id="2147484036" r:id="rId23"/>
  </p:sldMasterIdLst>
  <p:notesMasterIdLst>
    <p:notesMasterId r:id="rId67"/>
  </p:notesMasterIdLst>
  <p:sldIdLst>
    <p:sldId id="256" r:id="rId24"/>
    <p:sldId id="639" r:id="rId25"/>
    <p:sldId id="640" r:id="rId26"/>
    <p:sldId id="641" r:id="rId27"/>
    <p:sldId id="591" r:id="rId28"/>
    <p:sldId id="258" r:id="rId29"/>
    <p:sldId id="622" r:id="rId30"/>
    <p:sldId id="577" r:id="rId31"/>
    <p:sldId id="558" r:id="rId32"/>
    <p:sldId id="559" r:id="rId33"/>
    <p:sldId id="642" r:id="rId34"/>
    <p:sldId id="380" r:id="rId35"/>
    <p:sldId id="560" r:id="rId36"/>
    <p:sldId id="631" r:id="rId37"/>
    <p:sldId id="624" r:id="rId38"/>
    <p:sldId id="573" r:id="rId39"/>
    <p:sldId id="584" r:id="rId40"/>
    <p:sldId id="630" r:id="rId41"/>
    <p:sldId id="593" r:id="rId42"/>
    <p:sldId id="586" r:id="rId43"/>
    <p:sldId id="597" r:id="rId44"/>
    <p:sldId id="596" r:id="rId45"/>
    <p:sldId id="623" r:id="rId46"/>
    <p:sldId id="589" r:id="rId47"/>
    <p:sldId id="590" r:id="rId48"/>
    <p:sldId id="372" r:id="rId49"/>
    <p:sldId id="612" r:id="rId50"/>
    <p:sldId id="617" r:id="rId51"/>
    <p:sldId id="618" r:id="rId52"/>
    <p:sldId id="619" r:id="rId53"/>
    <p:sldId id="620" r:id="rId54"/>
    <p:sldId id="561" r:id="rId55"/>
    <p:sldId id="562" r:id="rId56"/>
    <p:sldId id="628" r:id="rId57"/>
    <p:sldId id="563" r:id="rId58"/>
    <p:sldId id="600" r:id="rId59"/>
    <p:sldId id="633" r:id="rId60"/>
    <p:sldId id="601" r:id="rId61"/>
    <p:sldId id="565" r:id="rId62"/>
    <p:sldId id="566" r:id="rId63"/>
    <p:sldId id="567" r:id="rId64"/>
    <p:sldId id="568" r:id="rId65"/>
    <p:sldId id="603" r:id="rId66"/>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917B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8" autoAdjust="0"/>
    <p:restoredTop sz="94665" autoAdjust="0"/>
  </p:normalViewPr>
  <p:slideViewPr>
    <p:cSldViewPr snapToGrid="0">
      <p:cViewPr>
        <p:scale>
          <a:sx n="75" d="100"/>
          <a:sy n="75" d="100"/>
        </p:scale>
        <p:origin x="-72" y="-72"/>
      </p:cViewPr>
      <p:guideLst>
        <p:guide orient="horz" pos="2160"/>
        <p:guide pos="2880"/>
      </p:guideLst>
    </p:cSldViewPr>
  </p:slideViewPr>
  <p:notesTextViewPr>
    <p:cViewPr>
      <p:scale>
        <a:sx n="100" d="100"/>
        <a:sy n="100" d="100"/>
      </p:scale>
      <p:origin x="0" y="0"/>
    </p:cViewPr>
  </p:notesTextViewPr>
  <p:sorterViewPr>
    <p:cViewPr>
      <p:scale>
        <a:sx n="46" d="100"/>
        <a:sy n="4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5" Type="http://schemas.openxmlformats.org/officeDocument/2006/relationships/slideMaster" Target="slideMasters/slideMaster5.xml"/><Relationship Id="rId61"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5" Type="http://schemas.openxmlformats.org/officeDocument/2006/relationships/image" Target="../media/image45.emf"/><Relationship Id="rId4"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 Id="rId5" Type="http://schemas.openxmlformats.org/officeDocument/2006/relationships/image" Target="../media/image51.wmf"/><Relationship Id="rId4"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2.wmf"/><Relationship Id="rId1" Type="http://schemas.openxmlformats.org/officeDocument/2006/relationships/image" Target="../media/image9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6" tIns="46513" rIns="93026" bIns="46513" numCol="1" anchor="t" anchorCtr="0" compatLnSpc="1">
            <a:prstTxWarp prst="textNoShape">
              <a:avLst/>
            </a:prstTxWarp>
          </a:bodyPr>
          <a:lstStyle>
            <a:lvl1pPr defTabSz="930836" eaLnBrk="1" hangingPunct="1">
              <a:defRPr sz="1200">
                <a:latin typeface="Arial" charset="0"/>
              </a:defRPr>
            </a:lvl1pPr>
          </a:lstStyle>
          <a:p>
            <a:pPr>
              <a:defRPr/>
            </a:pPr>
            <a:endParaRPr lang="en-US"/>
          </a:p>
        </p:txBody>
      </p:sp>
      <p:sp>
        <p:nvSpPr>
          <p:cNvPr id="32771"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6" tIns="46513" rIns="93026" bIns="46513" numCol="1" anchor="t" anchorCtr="0" compatLnSpc="1">
            <a:prstTxWarp prst="textNoShape">
              <a:avLst/>
            </a:prstTxWarp>
          </a:bodyPr>
          <a:lstStyle>
            <a:lvl1pPr algn="r" defTabSz="930836" eaLnBrk="1" hangingPunct="1">
              <a:defRPr sz="1200">
                <a:latin typeface="Arial"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79513" y="696913"/>
            <a:ext cx="4640262" cy="3481387"/>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700088" y="4408488"/>
            <a:ext cx="5597525" cy="4178300"/>
          </a:xfrm>
          <a:prstGeom prst="rect">
            <a:avLst/>
          </a:prstGeom>
          <a:noFill/>
          <a:ln w="9525">
            <a:noFill/>
            <a:miter lim="800000"/>
            <a:headEnd/>
            <a:tailEnd/>
          </a:ln>
          <a:effectLst/>
        </p:spPr>
        <p:txBody>
          <a:bodyPr vert="horz" wrap="square" lIns="93026" tIns="46513" rIns="93026" bIns="465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6" tIns="46513" rIns="93026" bIns="46513" numCol="1" anchor="b" anchorCtr="0" compatLnSpc="1">
            <a:prstTxWarp prst="textNoShape">
              <a:avLst/>
            </a:prstTxWarp>
          </a:bodyPr>
          <a:lstStyle>
            <a:lvl1pPr defTabSz="930836" eaLnBrk="1" hangingPunct="1">
              <a:defRPr sz="1200">
                <a:latin typeface="Arial" charset="0"/>
              </a:defRPr>
            </a:lvl1pPr>
          </a:lstStyle>
          <a:p>
            <a:pPr>
              <a:defRPr/>
            </a:pPr>
            <a:endParaRPr lang="en-US"/>
          </a:p>
        </p:txBody>
      </p:sp>
      <p:sp>
        <p:nvSpPr>
          <p:cNvPr id="32775"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6" tIns="46513" rIns="93026" bIns="46513" numCol="1" anchor="b" anchorCtr="0" compatLnSpc="1">
            <a:prstTxWarp prst="textNoShape">
              <a:avLst/>
            </a:prstTxWarp>
          </a:bodyPr>
          <a:lstStyle>
            <a:lvl1pPr algn="r" defTabSz="930836" eaLnBrk="1" hangingPunct="1">
              <a:defRPr sz="1200">
                <a:latin typeface="Arial" charset="0"/>
              </a:defRPr>
            </a:lvl1pPr>
          </a:lstStyle>
          <a:p>
            <a:pPr>
              <a:defRPr/>
            </a:pPr>
            <a:fld id="{FFFA75DD-3538-492A-9ADD-C7AEBD5514D0}" type="slidenum">
              <a:rPr lang="en-US"/>
              <a:pPr>
                <a:defRPr/>
              </a:pPr>
              <a:t>‹#›</a:t>
            </a:fld>
            <a:endParaRPr lang="en-US"/>
          </a:p>
        </p:txBody>
      </p:sp>
    </p:spTree>
    <p:extLst>
      <p:ext uri="{BB962C8B-B14F-4D97-AF65-F5344CB8AC3E}">
        <p14:creationId xmlns:p14="http://schemas.microsoft.com/office/powerpoint/2010/main" val="468302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flipV="1">
            <a:off x="315913" y="3260725"/>
            <a:ext cx="8693150" cy="55563"/>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7171" name="Rectangle 3"/>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6" name="Rectangle 6"/>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7" name="Rectangle 7"/>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4DC95CB-3254-4611-8A80-2BD545DBB7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885D257-CC8D-4DA6-94E4-316CCDBE30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2913" y="214313"/>
            <a:ext cx="2162175"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14313"/>
            <a:ext cx="6335713"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9B6DFE8-9995-4530-BC15-71FB045AD2E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14313"/>
            <a:ext cx="8639175" cy="776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4248150"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371600"/>
            <a:ext cx="4249738"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50CFEC7-5F96-4066-8C90-214FDE0C413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14313"/>
            <a:ext cx="8639175" cy="776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4248150"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5350" y="1371600"/>
            <a:ext cx="4249738" cy="2303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5350" y="3827463"/>
            <a:ext cx="4249738" cy="230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34BE790F-AA3C-4E55-9776-EC11BA4A423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50210" name="Rectangle 2"/>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50211" name="Rectangle 3"/>
          <p:cNvSpPr>
            <a:spLocks noGrp="1" noChangeArrowheads="1"/>
          </p:cNvSpPr>
          <p:nvPr>
            <p:ph type="subTitle" sz="quarter" idx="1"/>
          </p:nvPr>
        </p:nvSpPr>
        <p:spPr>
          <a:xfrm>
            <a:off x="1371600" y="37338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a:xfrm>
            <a:off x="685800" y="6324600"/>
            <a:ext cx="1905000" cy="457200"/>
          </a:xfrm>
        </p:spPr>
        <p:txBody>
          <a:bodyPr/>
          <a:lstStyle>
            <a:lvl1pPr>
              <a:defRPr sz="1400" b="0">
                <a:solidFill>
                  <a:schemeClr val="tx1"/>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324600"/>
            <a:ext cx="2895600" cy="457200"/>
          </a:xfrm>
        </p:spPr>
        <p:txBody>
          <a:bodyPr/>
          <a:lstStyle>
            <a:lvl1pPr algn="ctr">
              <a:defRPr sz="1400" b="0">
                <a:solidFill>
                  <a:schemeClr val="tx1"/>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324600"/>
            <a:ext cx="1905000" cy="457200"/>
          </a:xfrm>
        </p:spPr>
        <p:txBody>
          <a:bodyPr/>
          <a:lstStyle>
            <a:lvl1pPr>
              <a:defRPr sz="1400" b="0"/>
            </a:lvl1pPr>
          </a:lstStyle>
          <a:p>
            <a:pPr>
              <a:defRPr/>
            </a:pPr>
            <a:fld id="{18F88F2B-26F7-4944-9527-F66D2902E214}" type="slidenum">
              <a:rPr lang="en-US"/>
              <a:pPr>
                <a:defRPr/>
              </a:pPr>
              <a:t>‹#›</a:t>
            </a:fld>
            <a:endParaRPr lang="en-US"/>
          </a:p>
        </p:txBody>
      </p:sp>
    </p:spTree>
  </p:cSld>
  <p:clrMapOvr>
    <a:masterClrMapping/>
  </p:clrMapOvr>
  <p:transition spd="med">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CD23CD-96E4-4C05-8CD9-80D0C075E7A7}" type="slidenum">
              <a:rPr lang="en-US"/>
              <a:pPr>
                <a:defRPr/>
              </a:pPr>
              <a:t>‹#›</a:t>
            </a:fld>
            <a:r>
              <a:rPr lang="en-US"/>
              <a:t> </a:t>
            </a:r>
            <a:endParaRPr lang="en-US" b="0"/>
          </a:p>
        </p:txBody>
      </p:sp>
    </p:spTree>
  </p:cSld>
  <p:clrMapOvr>
    <a:masterClrMapping/>
  </p:clrMapOvr>
  <p:transition spd="med">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572FEB-8523-4343-9ED0-9F9FA83108B6}" type="slidenum">
              <a:rPr lang="en-US"/>
              <a:pPr>
                <a:defRPr/>
              </a:pPr>
              <a:t>‹#›</a:t>
            </a:fld>
            <a:r>
              <a:rPr lang="en-US"/>
              <a:t> </a:t>
            </a:r>
            <a:endParaRPr lang="en-US" b="0"/>
          </a:p>
        </p:txBody>
      </p:sp>
    </p:spTree>
  </p:cSld>
  <p:clrMapOvr>
    <a:masterClrMapping/>
  </p:clrMapOvr>
  <p:transition spd="med">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908050"/>
            <a:ext cx="3695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7850" y="908050"/>
            <a:ext cx="36957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1A90888-9B59-4745-A506-10D1F31D0E55}" type="slidenum">
              <a:rPr lang="en-US"/>
              <a:pPr>
                <a:defRPr/>
              </a:pPr>
              <a:t>‹#›</a:t>
            </a:fld>
            <a:r>
              <a:rPr lang="en-US"/>
              <a:t> </a:t>
            </a:r>
            <a:endParaRPr lang="en-US" b="0"/>
          </a:p>
        </p:txBody>
      </p:sp>
    </p:spTree>
  </p:cSld>
  <p:clrMapOvr>
    <a:masterClrMapping/>
  </p:clrMapOvr>
  <p:transition spd="med">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375C403-CC4A-4F80-A8E6-28EA03E2EB15}" type="slidenum">
              <a:rPr lang="en-US"/>
              <a:pPr>
                <a:defRPr/>
              </a:pPr>
              <a:t>‹#›</a:t>
            </a:fld>
            <a:r>
              <a:rPr lang="en-US"/>
              <a:t> </a:t>
            </a:r>
            <a:endParaRPr lang="en-US" b="0"/>
          </a:p>
        </p:txBody>
      </p:sp>
    </p:spTree>
  </p:cSld>
  <p:clrMapOvr>
    <a:masterClrMapping/>
  </p:clrMapOvr>
  <p:transition spd="med">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0E7C15C-C4A4-48B4-AF48-897194DC7AC0}" type="slidenum">
              <a:rPr lang="en-US"/>
              <a:pPr>
                <a:defRPr/>
              </a:pPr>
              <a:t>‹#›</a:t>
            </a:fld>
            <a:r>
              <a:rPr lang="en-US"/>
              <a:t> </a:t>
            </a:r>
            <a:endParaRPr lang="en-US" b="0"/>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6280EB8-8230-4B15-A10A-F18C239AA2F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8088DF6-81AF-4C98-AFDA-34EB57526F7C}" type="slidenum">
              <a:rPr lang="en-US"/>
              <a:pPr>
                <a:defRPr/>
              </a:pPr>
              <a:t>‹#›</a:t>
            </a:fld>
            <a:r>
              <a:rPr lang="en-US"/>
              <a:t> </a:t>
            </a:r>
            <a:endParaRPr lang="en-US" b="0"/>
          </a:p>
        </p:txBody>
      </p:sp>
    </p:spTree>
  </p:cSld>
  <p:clrMapOvr>
    <a:masterClrMapping/>
  </p:clrMapOvr>
  <p:transition spd="med">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6871708-CEA1-4241-8F20-C14404249FC8}" type="slidenum">
              <a:rPr lang="en-US"/>
              <a:pPr>
                <a:defRPr/>
              </a:pPr>
              <a:t>‹#›</a:t>
            </a:fld>
            <a:r>
              <a:rPr lang="en-US"/>
              <a:t> </a:t>
            </a:r>
            <a:endParaRPr lang="en-US" b="0"/>
          </a:p>
        </p:txBody>
      </p:sp>
    </p:spTree>
  </p:cSld>
  <p:clrMapOvr>
    <a:masterClrMapping/>
  </p:clrMapOvr>
  <p:transition spd="med">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29C160D-27B2-42B2-ABA9-9D814047254D}" type="slidenum">
              <a:rPr lang="en-US"/>
              <a:pPr>
                <a:defRPr/>
              </a:pPr>
              <a:t>‹#›</a:t>
            </a:fld>
            <a:r>
              <a:rPr lang="en-US"/>
              <a:t> </a:t>
            </a:r>
            <a:endParaRPr lang="en-US" b="0"/>
          </a:p>
        </p:txBody>
      </p:sp>
    </p:spTree>
  </p:cSld>
  <p:clrMapOvr>
    <a:masterClrMapping/>
  </p:clrMapOvr>
  <p:transition spd="med">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3703BE-78B8-4DF8-B479-FA73039496C6}" type="slidenum">
              <a:rPr lang="en-US"/>
              <a:pPr>
                <a:defRPr/>
              </a:pPr>
              <a:t>‹#›</a:t>
            </a:fld>
            <a:r>
              <a:rPr lang="en-US"/>
              <a:t> </a:t>
            </a:r>
            <a:endParaRPr lang="en-US" b="0"/>
          </a:p>
        </p:txBody>
      </p:sp>
    </p:spTree>
  </p:cSld>
  <p:clrMapOvr>
    <a:masterClrMapping/>
  </p:clrMapOvr>
  <p:transition spd="med">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47625"/>
            <a:ext cx="2151062"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47625"/>
            <a:ext cx="6300788"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FB3216-C1EB-4E31-A386-D2FEF7CD8799}" type="slidenum">
              <a:rPr lang="en-US"/>
              <a:pPr>
                <a:defRPr/>
              </a:pPr>
              <a:t>‹#›</a:t>
            </a:fld>
            <a:r>
              <a:rPr lang="en-US"/>
              <a:t> </a:t>
            </a:r>
            <a:endParaRPr lang="en-US" b="0"/>
          </a:p>
        </p:txBody>
      </p:sp>
    </p:spTree>
  </p:cSld>
  <p:clrMapOvr>
    <a:masterClrMapping/>
  </p:clrMapOvr>
  <p:transition spd="med">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6A5373DE-2BA9-4FE1-8247-FAA194898D80}" type="datetime1">
              <a:rPr lang="en-US">
                <a:solidFill>
                  <a:srgbClr val="FFFFFF"/>
                </a:solidFill>
              </a:rPr>
              <a:pPr>
                <a:defRPr/>
              </a:pPr>
              <a:t>6/24/2012</a:t>
            </a:fld>
            <a:endParaRPr lang="en-US">
              <a:solidFill>
                <a:srgbClr val="FFFFFF"/>
              </a:solidFill>
            </a:endParaRPr>
          </a:p>
        </p:txBody>
      </p:sp>
      <p:sp>
        <p:nvSpPr>
          <p:cNvPr id="5" name="Footer Placeholder 4"/>
          <p:cNvSpPr>
            <a:spLocks noGrp="1"/>
          </p:cNvSpPr>
          <p:nvPr>
            <p:ph type="ftr" sz="quarter" idx="11"/>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1AB30CF-FDB1-48B9-8957-6739EE915ABD}" type="slidenum">
              <a:rPr lang="en-US">
                <a:solidFill>
                  <a:srgbClr val="000000"/>
                </a:solidFill>
              </a:rPr>
              <a:pPr>
                <a:defRPr/>
              </a:pPr>
              <a:t>‹#›</a:t>
            </a:fld>
            <a:r>
              <a:rPr lang="en-US">
                <a:solidFill>
                  <a:srgbClr val="000000"/>
                </a:solidFill>
              </a:rPr>
              <a:t> </a:t>
            </a:r>
            <a:endParaRPr lang="en-US" b="0">
              <a:solidFill>
                <a:srgbClr val="000000"/>
              </a:solidFill>
            </a:endParaRPr>
          </a:p>
        </p:txBody>
      </p:sp>
    </p:spTree>
  </p:cSld>
  <p:clrMapOvr>
    <a:masterClrMapping/>
  </p:clrMapOvr>
  <p:transition spd="med">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D4A189-567A-4989-97EF-12BEA03FB774}" type="datetime1">
              <a:rPr lang="en-US" smtClean="0">
                <a:solidFill>
                  <a:prstClr val="black"/>
                </a:solidFill>
              </a:rPr>
              <a:pPr/>
              <a:t>6/24/2012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8B4A0F3-E216-41E7-95EE-5402FBEB6B6B}" type="datetime1">
              <a:rPr lang="en-US" smtClean="0">
                <a:solidFill>
                  <a:prstClr val="black"/>
                </a:solidFill>
              </a:rPr>
              <a:pPr/>
              <a:t>6/24/2012</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Caltech Feb 26, 2001</a:t>
            </a:r>
          </a:p>
        </p:txBody>
      </p:sp>
      <p:sp>
        <p:nvSpPr>
          <p:cNvPr id="5" name="Footer Placeholder 4"/>
          <p:cNvSpPr>
            <a:spLocks noGrp="1"/>
          </p:cNvSpPr>
          <p:nvPr>
            <p:ph type="ftr" sz="quarter" idx="11"/>
          </p:nvPr>
        </p:nvSpPr>
        <p:spPr/>
        <p:txBody>
          <a:bodyPr/>
          <a:lstStyle>
            <a:lvl1pPr>
              <a:defRPr/>
            </a:lvl1pPr>
          </a:lstStyle>
          <a:p>
            <a:r>
              <a:rPr lang="en-US"/>
              <a:t>Richard Seto</a:t>
            </a:r>
          </a:p>
        </p:txBody>
      </p:sp>
    </p:spTree>
    <p:extLst>
      <p:ext uri="{BB962C8B-B14F-4D97-AF65-F5344CB8AC3E}">
        <p14:creationId xmlns:p14="http://schemas.microsoft.com/office/powerpoint/2010/main" val="4216744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D4A189-567A-4989-97EF-12BEA03FB774}" type="datetime1">
              <a:rPr lang="en-US" smtClean="0">
                <a:solidFill>
                  <a:prstClr val="black"/>
                </a:solidFill>
              </a:rPr>
              <a:pPr/>
              <a:t>6/24/2012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3274D49-F396-41FB-8983-B411312546C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4F9339D-CE3E-43BB-BBFF-A50361A2BB71}" type="datetime1">
              <a:rPr lang="en-US" smtClean="0"/>
              <a:pPr/>
              <a:t>6/24/2012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14313"/>
            <a:ext cx="8639175" cy="776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4248150"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371600"/>
            <a:ext cx="4249738"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fld id="{D6BEE09D-4DAA-40C2-BC1F-06DE72E8CEB6}" type="datetime1">
              <a:rPr lang="en-US" smtClean="0">
                <a:solidFill>
                  <a:prstClr val="black"/>
                </a:solidFill>
              </a:rPr>
              <a:pPr/>
              <a:t>6/24/2012</a:t>
            </a:fld>
            <a:endParaRPr lang="en-US">
              <a:solidFill>
                <a:prstClr val="black"/>
              </a:solidFill>
            </a:endParaRPr>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A38E9A72-12A9-44E3-8399-21B4DFDA1F8E}"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51CB92C-9A21-467D-9064-6F68AB874C0F}" type="datetime1">
              <a:rPr lang="en-US" smtClean="0">
                <a:solidFill>
                  <a:prstClr val="white"/>
                </a:solidFill>
              </a:rPr>
              <a:pPr/>
              <a:t>6/24/2012</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51CB92C-9A21-467D-9064-6F68AB874C0F}" type="datetime1">
              <a:rPr lang="en-US" smtClean="0">
                <a:solidFill>
                  <a:prstClr val="white"/>
                </a:solidFill>
              </a:rPr>
              <a:pPr/>
              <a:t>6/24/2012</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D4A189-567A-4989-97EF-12BEA03FB774}" type="datetime1">
              <a:rPr lang="en-US" smtClean="0">
                <a:solidFill>
                  <a:prstClr val="black"/>
                </a:solidFill>
              </a:rPr>
              <a:pPr/>
              <a:t>6/24/2012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D4A189-567A-4989-97EF-12BEA03FB774}" type="datetime1">
              <a:rPr lang="en-US" smtClean="0">
                <a:solidFill>
                  <a:prstClr val="black"/>
                </a:solidFill>
              </a:rPr>
              <a:pPr/>
              <a:t>6/24/2012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D4A189-567A-4989-97EF-12BEA03FB774}" type="datetime1">
              <a:rPr lang="en-US" smtClean="0">
                <a:solidFill>
                  <a:prstClr val="black"/>
                </a:solidFill>
              </a:rPr>
              <a:pPr/>
              <a:t>6/24/2012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D4A189-567A-4989-97EF-12BEA03FB774}" type="datetime1">
              <a:rPr lang="en-US" smtClean="0">
                <a:solidFill>
                  <a:prstClr val="black"/>
                </a:solidFill>
              </a:rPr>
              <a:pPr/>
              <a:t>6/24/2012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D5BD780C-527B-4A5F-9908-2B19CC29511E}"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D4A189-567A-4989-97EF-12BEA03FB774}" type="datetime1">
              <a:rPr lang="en-US" smtClean="0">
                <a:solidFill>
                  <a:prstClr val="black"/>
                </a:solidFill>
              </a:rPr>
              <a:pPr/>
              <a:t>6/24/2012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24815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371600"/>
            <a:ext cx="4249738"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C1463DE-B2F0-4F9E-9313-0B2652FCCE4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4F9339D-CE3E-43BB-BBFF-A50361A2BB71}" type="datetime1">
              <a:rPr lang="en-US" smtClean="0"/>
              <a:pPr/>
              <a:t>6/24/2012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8521AF9D-E4AA-44BC-B9B7-3555A280BB7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98471718-CEEC-455F-9571-122F0638B12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14313"/>
            <a:ext cx="8639175" cy="776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371600"/>
            <a:ext cx="4248150" cy="476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5350" y="1371600"/>
            <a:ext cx="4249738" cy="2303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5350" y="3827463"/>
            <a:ext cx="4249738" cy="230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pPr>
              <a:defRPr/>
            </a:pPr>
            <a:fld id="{34BE790F-AA3C-4E55-9776-EC11BA4A423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24815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371600"/>
            <a:ext cx="4249738"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48762BA-C132-4F7E-8180-D406A4E34D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44A2FEB-D910-4F64-BF80-B499E8371E0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11F2502-E80E-4246-A07C-3550740A63B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3"/>
          <p:cNvSpPr>
            <a:spLocks noGrp="1" noChangeArrowheads="1"/>
          </p:cNvSpPr>
          <p:nvPr>
            <p:ph type="sldNum" sz="quarter" idx="12"/>
          </p:nvPr>
        </p:nvSpPr>
        <p:spPr>
          <a:ln/>
        </p:spPr>
        <p:txBody>
          <a:bodyPr/>
          <a:lstStyle>
            <a:lvl1pPr>
              <a:defRPr/>
            </a:lvl1pPr>
          </a:lstStyle>
          <a:p>
            <a:pPr>
              <a:defRPr/>
            </a:pPr>
            <a:fld id="{79468FEB-FFFD-459D-8B0A-8EEC2C1A28F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3"/>
          <p:cNvSpPr>
            <a:spLocks noGrp="1" noChangeArrowheads="1"/>
          </p:cNvSpPr>
          <p:nvPr>
            <p:ph type="sldNum" sz="quarter" idx="12"/>
          </p:nvPr>
        </p:nvSpPr>
        <p:spPr>
          <a:ln/>
        </p:spPr>
        <p:txBody>
          <a:bodyPr/>
          <a:lstStyle>
            <a:lvl1pPr>
              <a:defRPr/>
            </a:lvl1pPr>
          </a:lstStyle>
          <a:p>
            <a:pPr>
              <a:defRPr/>
            </a:pPr>
            <a:fld id="{79468FEB-FFFD-459D-8B0A-8EEC2C1A28F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3"/>
          <p:cNvSpPr>
            <a:spLocks noGrp="1" noChangeArrowheads="1"/>
          </p:cNvSpPr>
          <p:nvPr>
            <p:ph type="sldNum" sz="quarter" idx="12"/>
          </p:nvPr>
        </p:nvSpPr>
        <p:spPr>
          <a:ln/>
        </p:spPr>
        <p:txBody>
          <a:bodyPr/>
          <a:lstStyle>
            <a:lvl1pPr>
              <a:defRPr/>
            </a:lvl1pPr>
          </a:lstStyle>
          <a:p>
            <a:pPr>
              <a:defRPr/>
            </a:pPr>
            <a:fld id="{79468FEB-FFFD-459D-8B0A-8EEC2C1A28F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905B4880-FC79-4B39-A86B-1D443AF716E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3"/>
          <p:cNvSpPr>
            <a:spLocks noGrp="1" noChangeArrowheads="1"/>
          </p:cNvSpPr>
          <p:nvPr>
            <p:ph type="sldNum" sz="quarter" idx="12"/>
          </p:nvPr>
        </p:nvSpPr>
        <p:spPr>
          <a:ln/>
        </p:spPr>
        <p:txBody>
          <a:bodyPr/>
          <a:lstStyle>
            <a:lvl1pPr>
              <a:defRPr/>
            </a:lvl1pPr>
          </a:lstStyle>
          <a:p>
            <a:pPr>
              <a:defRPr/>
            </a:pPr>
            <a:fld id="{1BB8AF8F-1118-4748-A7CF-6B35231E4D0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1"/>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2"/>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3"/>
          <p:cNvSpPr>
            <a:spLocks noGrp="1" noChangeArrowheads="1"/>
          </p:cNvSpPr>
          <p:nvPr>
            <p:ph type="sldNum" sz="quarter" idx="12"/>
          </p:nvPr>
        </p:nvSpPr>
        <p:spPr>
          <a:ln/>
        </p:spPr>
        <p:txBody>
          <a:bodyPr/>
          <a:lstStyle>
            <a:lvl1pPr>
              <a:defRPr/>
            </a:lvl1pPr>
          </a:lstStyle>
          <a:p>
            <a:pPr>
              <a:defRPr/>
            </a:pPr>
            <a:fld id="{1BB8AF8F-1118-4748-A7CF-6B35231E4D0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9B4F29A-8FD1-446F-B2F9-98A8C90C80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D5BD780C-527B-4A5F-9908-2B19CC2951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C26A312-5AA2-43E8-A4FC-256A853080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5644D19-D988-4C5D-90DE-089B2E8FEE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0.xml"/><Relationship Id="rId1" Type="http://schemas.openxmlformats.org/officeDocument/2006/relationships/slideLayout" Target="../slideLayouts/slideLayout3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1.xml"/><Relationship Id="rId1"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2.xml"/><Relationship Id="rId1" Type="http://schemas.openxmlformats.org/officeDocument/2006/relationships/slideLayout" Target="../slideLayouts/slideLayout36.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39.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2.jpeg"/><Relationship Id="rId5" Type="http://schemas.openxmlformats.org/officeDocument/2006/relationships/theme" Target="../theme/theme15.xml"/><Relationship Id="rId4" Type="http://schemas.openxmlformats.org/officeDocument/2006/relationships/slideLayout" Target="../slideLayouts/slideLayout43.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44.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45.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46.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hyperlink" Target="http://www.rhic.bnl.gov/" TargetMode="Externa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48.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49.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50.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rhic.bnl.gov/" TargetMode="External"/><Relationship Id="rId2" Type="http://schemas.openxmlformats.org/officeDocument/2006/relationships/theme" Target="../theme/theme3.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gray">
          <a:xfrm>
            <a:off x="381000" y="1143000"/>
            <a:ext cx="8226425" cy="3175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9219" name="Rectangle 3"/>
          <p:cNvSpPr>
            <a:spLocks noGrp="1" noChangeArrowheads="1"/>
          </p:cNvSpPr>
          <p:nvPr>
            <p:ph type="title"/>
          </p:nvPr>
        </p:nvSpPr>
        <p:spPr bwMode="auto">
          <a:xfrm>
            <a:off x="304800" y="214313"/>
            <a:ext cx="8639175" cy="7762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304800" y="1371600"/>
            <a:ext cx="8650288" cy="4760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Rectangle 5"/>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6150" name="Rectangle 6"/>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6151" name="Rectangle 7"/>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B2013184-E4EB-45D9-8AA3-6E3BCF0D9E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EBCB724B-2303-40FB-B061-C91CCFD81A0F}" type="datetime1">
              <a:rPr lang="en-US" smtClean="0">
                <a:solidFill>
                  <a:prstClr val="black"/>
                </a:solidFill>
                <a:latin typeface="Lucida Sans Unicode"/>
              </a:rPr>
              <a:pPr fontAlgn="auto">
                <a:spcBef>
                  <a:spcPts val="0"/>
                </a:spcBef>
                <a:spcAft>
                  <a:spcPts val="0"/>
                </a:spcAft>
              </a:pPr>
              <a:t>6/24/2012</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3982"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EBCB724B-2303-40FB-B061-C91CCFD81A0F}" type="datetime1">
              <a:rPr lang="en-US" smtClean="0">
                <a:solidFill>
                  <a:prstClr val="black"/>
                </a:solidFill>
                <a:latin typeface="Lucida Sans Unicode"/>
              </a:rPr>
              <a:pPr fontAlgn="auto">
                <a:spcBef>
                  <a:spcPts val="0"/>
                </a:spcBef>
                <a:spcAft>
                  <a:spcPts val="0"/>
                </a:spcAft>
              </a:pPr>
              <a:t>6/24/2012</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3984"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EBCB724B-2303-40FB-B061-C91CCFD81A0F}" type="datetime1">
              <a:rPr lang="en-US" smtClean="0">
                <a:solidFill>
                  <a:prstClr val="black"/>
                </a:solidFill>
                <a:latin typeface="Lucida Sans Unicode"/>
              </a:rPr>
              <a:pPr fontAlgn="auto">
                <a:spcBef>
                  <a:spcPts val="0"/>
                </a:spcBef>
                <a:spcAft>
                  <a:spcPts val="0"/>
                </a:spcAft>
              </a:pPr>
              <a:t>6/24/2012</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3986"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EBCB724B-2303-40FB-B061-C91CCFD81A0F}" type="datetime1">
              <a:rPr lang="en-US" smtClean="0">
                <a:solidFill>
                  <a:prstClr val="black"/>
                </a:solidFill>
                <a:latin typeface="Lucida Sans Unicode"/>
              </a:rPr>
              <a:pPr fontAlgn="auto">
                <a:spcBef>
                  <a:spcPts val="0"/>
                </a:spcBef>
                <a:spcAft>
                  <a:spcPts val="0"/>
                </a:spcAft>
              </a:pPr>
              <a:t>6/24/2012</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3988" r:id="rId1"/>
    <p:sldLayoutId id="2147484019" r:id="rId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EBCB724B-2303-40FB-B061-C91CCFD81A0F}" type="datetime1">
              <a:rPr lang="en-US" smtClean="0">
                <a:solidFill>
                  <a:prstClr val="black"/>
                </a:solidFill>
                <a:latin typeface="Lucida Sans Unicode"/>
              </a:rPr>
              <a:pPr fontAlgn="auto">
                <a:spcBef>
                  <a:spcPts val="0"/>
                </a:spcBef>
                <a:spcAft>
                  <a:spcPts val="0"/>
                </a:spcAft>
              </a:pPr>
              <a:t>6/24/2012</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3998"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EBCB724B-2303-40FB-B061-C91CCFD81A0F}" type="datetime1">
              <a:rPr lang="en-US" smtClean="0">
                <a:solidFill>
                  <a:prstClr val="black"/>
                </a:solidFill>
                <a:latin typeface="Lucida Sans Unicode"/>
              </a:rPr>
              <a:pPr fontAlgn="auto">
                <a:spcBef>
                  <a:spcPts val="0"/>
                </a:spcBef>
                <a:spcAft>
                  <a:spcPts val="0"/>
                </a:spcAft>
              </a:pPr>
              <a:t>6/24/2012</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4002" r:id="rId1"/>
    <p:sldLayoutId id="2147484004" r:id="rId2"/>
    <p:sldLayoutId id="2147484005" r:id="rId3"/>
    <p:sldLayoutId id="2147484006" r:id="rId4"/>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gray">
          <a:xfrm>
            <a:off x="381000" y="1143000"/>
            <a:ext cx="8226425" cy="3175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solidFill>
                <a:srgbClr val="000000"/>
              </a:solidFill>
            </a:endParaRPr>
          </a:p>
        </p:txBody>
      </p:sp>
      <p:sp>
        <p:nvSpPr>
          <p:cNvPr id="15363" name="Rectangle 3"/>
          <p:cNvSpPr>
            <a:spLocks noGrp="1" noChangeArrowheads="1"/>
          </p:cNvSpPr>
          <p:nvPr>
            <p:ph type="title"/>
          </p:nvPr>
        </p:nvSpPr>
        <p:spPr bwMode="auto">
          <a:xfrm>
            <a:off x="304800" y="214313"/>
            <a:ext cx="8639175" cy="7762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304800" y="1371600"/>
            <a:ext cx="8650288" cy="4760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Rectangle 5"/>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US">
              <a:solidFill>
                <a:srgbClr val="000000"/>
              </a:solidFill>
            </a:endParaRPr>
          </a:p>
        </p:txBody>
      </p:sp>
      <p:sp>
        <p:nvSpPr>
          <p:cNvPr id="6150" name="Rectangle 6"/>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a:solidFill>
                <a:srgbClr val="000000"/>
              </a:solidFill>
            </a:endParaRPr>
          </a:p>
        </p:txBody>
      </p:sp>
      <p:sp>
        <p:nvSpPr>
          <p:cNvPr id="6151" name="Rectangle 7"/>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F999573E-0A72-41EB-A5E3-D028A7E9D3E1}"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08" r:id="rId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gray">
          <a:xfrm>
            <a:off x="381000" y="1143000"/>
            <a:ext cx="8226425" cy="3175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solidFill>
                <a:srgbClr val="000000"/>
              </a:solidFill>
            </a:endParaRPr>
          </a:p>
        </p:txBody>
      </p:sp>
      <p:sp>
        <p:nvSpPr>
          <p:cNvPr id="15363" name="Rectangle 3"/>
          <p:cNvSpPr>
            <a:spLocks noGrp="1" noChangeArrowheads="1"/>
          </p:cNvSpPr>
          <p:nvPr>
            <p:ph type="title"/>
          </p:nvPr>
        </p:nvSpPr>
        <p:spPr bwMode="auto">
          <a:xfrm>
            <a:off x="304800" y="214313"/>
            <a:ext cx="8639175" cy="7762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304800" y="1371600"/>
            <a:ext cx="8650288" cy="4760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Rectangle 5"/>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US">
              <a:solidFill>
                <a:srgbClr val="000000"/>
              </a:solidFill>
            </a:endParaRPr>
          </a:p>
        </p:txBody>
      </p:sp>
      <p:sp>
        <p:nvSpPr>
          <p:cNvPr id="6150" name="Rectangle 6"/>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a:solidFill>
                <a:srgbClr val="000000"/>
              </a:solidFill>
            </a:endParaRPr>
          </a:p>
        </p:txBody>
      </p:sp>
      <p:sp>
        <p:nvSpPr>
          <p:cNvPr id="6151" name="Rectangle 7"/>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F999573E-0A72-41EB-A5E3-D028A7E9D3E1}"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14" r:id="rId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gray">
          <a:xfrm>
            <a:off x="381000" y="1143000"/>
            <a:ext cx="8226425" cy="3175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solidFill>
                <a:srgbClr val="000000"/>
              </a:solidFill>
            </a:endParaRPr>
          </a:p>
        </p:txBody>
      </p:sp>
      <p:sp>
        <p:nvSpPr>
          <p:cNvPr id="15363" name="Rectangle 3"/>
          <p:cNvSpPr>
            <a:spLocks noGrp="1" noChangeArrowheads="1"/>
          </p:cNvSpPr>
          <p:nvPr>
            <p:ph type="title"/>
          </p:nvPr>
        </p:nvSpPr>
        <p:spPr bwMode="auto">
          <a:xfrm>
            <a:off x="304800" y="214313"/>
            <a:ext cx="8639175" cy="7762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364" name="Rectangle 4"/>
          <p:cNvSpPr>
            <a:spLocks noGrp="1" noChangeArrowheads="1"/>
          </p:cNvSpPr>
          <p:nvPr>
            <p:ph type="body" idx="1"/>
          </p:nvPr>
        </p:nvSpPr>
        <p:spPr bwMode="auto">
          <a:xfrm>
            <a:off x="304800" y="1371600"/>
            <a:ext cx="8650288" cy="4760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Rectangle 5"/>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US">
              <a:solidFill>
                <a:srgbClr val="000000"/>
              </a:solidFill>
            </a:endParaRPr>
          </a:p>
        </p:txBody>
      </p:sp>
      <p:sp>
        <p:nvSpPr>
          <p:cNvPr id="6150" name="Rectangle 6"/>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a:solidFill>
                <a:srgbClr val="000000"/>
              </a:solidFill>
            </a:endParaRPr>
          </a:p>
        </p:txBody>
      </p:sp>
      <p:sp>
        <p:nvSpPr>
          <p:cNvPr id="6151" name="Rectangle 7"/>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F999573E-0A72-41EB-A5E3-D028A7E9D3E1}"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16" r:id="rId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505200" y="0"/>
            <a:ext cx="5638800" cy="814388"/>
            <a:chOff x="1488" y="0"/>
            <a:chExt cx="4272" cy="816"/>
          </a:xfrm>
        </p:grpSpPr>
        <p:grpSp>
          <p:nvGrpSpPr>
            <p:cNvPr id="3" name="Group 3"/>
            <p:cNvGrpSpPr>
              <a:grpSpLocks/>
            </p:cNvGrpSpPr>
            <p:nvPr userDrawn="1"/>
          </p:nvGrpSpPr>
          <p:grpSpPr bwMode="auto">
            <a:xfrm>
              <a:off x="1488" y="0"/>
              <a:ext cx="4272" cy="48"/>
              <a:chOff x="1488" y="0"/>
              <a:chExt cx="4272" cy="48"/>
            </a:xfrm>
          </p:grpSpPr>
          <p:sp>
            <p:nvSpPr>
              <p:cNvPr id="344068" name="Rectangle 4"/>
              <p:cNvSpPr>
                <a:spLocks noChangeArrowheads="1"/>
              </p:cNvSpPr>
              <p:nvPr userDrawn="1"/>
            </p:nvSpPr>
            <p:spPr bwMode="ltGray">
              <a:xfrm>
                <a:off x="3792" y="0"/>
                <a:ext cx="196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69" name="Rectangle 5"/>
              <p:cNvSpPr>
                <a:spLocks noChangeArrowheads="1"/>
              </p:cNvSpPr>
              <p:nvPr userDrawn="1"/>
            </p:nvSpPr>
            <p:spPr bwMode="ltGray">
              <a:xfrm>
                <a:off x="1488" y="0"/>
                <a:ext cx="23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grpSp>
        <p:sp>
          <p:nvSpPr>
            <p:cNvPr id="344070" name="Rectangle 6"/>
            <p:cNvSpPr>
              <a:spLocks noChangeArrowheads="1"/>
            </p:cNvSpPr>
            <p:nvPr userDrawn="1"/>
          </p:nvSpPr>
          <p:spPr bwMode="ltGray">
            <a:xfrm>
              <a:off x="4278" y="95"/>
              <a:ext cx="1482"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1" name="Rectangle 7"/>
            <p:cNvSpPr>
              <a:spLocks noChangeArrowheads="1"/>
            </p:cNvSpPr>
            <p:nvPr userDrawn="1"/>
          </p:nvSpPr>
          <p:spPr bwMode="ltGray">
            <a:xfrm>
              <a:off x="2544" y="95"/>
              <a:ext cx="1734"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2" name="Rectangle 8"/>
            <p:cNvSpPr>
              <a:spLocks noChangeArrowheads="1"/>
            </p:cNvSpPr>
            <p:nvPr userDrawn="1"/>
          </p:nvSpPr>
          <p:spPr bwMode="ltGray">
            <a:xfrm>
              <a:off x="4809" y="192"/>
              <a:ext cx="95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3" name="Rectangle 9"/>
            <p:cNvSpPr>
              <a:spLocks noChangeArrowheads="1"/>
            </p:cNvSpPr>
            <p:nvPr userDrawn="1"/>
          </p:nvSpPr>
          <p:spPr bwMode="ltGray">
            <a:xfrm>
              <a:off x="3696" y="192"/>
              <a:ext cx="1113"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4" name="Rectangle 10"/>
            <p:cNvSpPr>
              <a:spLocks noChangeArrowheads="1"/>
            </p:cNvSpPr>
            <p:nvPr userDrawn="1"/>
          </p:nvSpPr>
          <p:spPr bwMode="ltGray">
            <a:xfrm>
              <a:off x="5097" y="288"/>
              <a:ext cx="663"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5" name="Rectangle 11"/>
            <p:cNvSpPr>
              <a:spLocks noChangeArrowheads="1"/>
            </p:cNvSpPr>
            <p:nvPr userDrawn="1"/>
          </p:nvSpPr>
          <p:spPr bwMode="ltGray">
            <a:xfrm>
              <a:off x="4320" y="288"/>
              <a:ext cx="777"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6" name="Rectangle 12"/>
            <p:cNvSpPr>
              <a:spLocks noChangeArrowheads="1"/>
            </p:cNvSpPr>
            <p:nvPr userDrawn="1"/>
          </p:nvSpPr>
          <p:spPr bwMode="ltGray">
            <a:xfrm>
              <a:off x="5362" y="383"/>
              <a:ext cx="398"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7" name="Rectangle 13"/>
            <p:cNvSpPr>
              <a:spLocks noChangeArrowheads="1"/>
            </p:cNvSpPr>
            <p:nvPr userDrawn="1"/>
          </p:nvSpPr>
          <p:spPr bwMode="ltGray">
            <a:xfrm>
              <a:off x="4896" y="383"/>
              <a:ext cx="465"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8" name="Rectangle 14"/>
            <p:cNvSpPr>
              <a:spLocks noChangeArrowheads="1"/>
            </p:cNvSpPr>
            <p:nvPr userDrawn="1"/>
          </p:nvSpPr>
          <p:spPr bwMode="ltGray">
            <a:xfrm>
              <a:off x="5539" y="480"/>
              <a:ext cx="22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9" name="Rectangle 15"/>
            <p:cNvSpPr>
              <a:spLocks noChangeArrowheads="1"/>
            </p:cNvSpPr>
            <p:nvPr userDrawn="1"/>
          </p:nvSpPr>
          <p:spPr bwMode="ltGray">
            <a:xfrm>
              <a:off x="5280" y="480"/>
              <a:ext cx="25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0" name="Rectangle 16"/>
            <p:cNvSpPr>
              <a:spLocks noChangeArrowheads="1"/>
            </p:cNvSpPr>
            <p:nvPr userDrawn="1"/>
          </p:nvSpPr>
          <p:spPr bwMode="ltGray">
            <a:xfrm>
              <a:off x="5649" y="576"/>
              <a:ext cx="11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1" name="Rectangle 17"/>
            <p:cNvSpPr>
              <a:spLocks noChangeArrowheads="1"/>
            </p:cNvSpPr>
            <p:nvPr userDrawn="1"/>
          </p:nvSpPr>
          <p:spPr bwMode="ltGray">
            <a:xfrm>
              <a:off x="5519" y="576"/>
              <a:ext cx="13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2" name="Rectangle 18"/>
            <p:cNvSpPr>
              <a:spLocks noChangeArrowheads="1"/>
            </p:cNvSpPr>
            <p:nvPr userDrawn="1"/>
          </p:nvSpPr>
          <p:spPr bwMode="ltGray">
            <a:xfrm>
              <a:off x="5694" y="671"/>
              <a:ext cx="66"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3" name="Rectangle 19"/>
            <p:cNvSpPr>
              <a:spLocks noChangeArrowheads="1"/>
            </p:cNvSpPr>
            <p:nvPr userDrawn="1"/>
          </p:nvSpPr>
          <p:spPr bwMode="ltGray">
            <a:xfrm>
              <a:off x="5616" y="671"/>
              <a:ext cx="78"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4" name="Rectangle 20"/>
            <p:cNvSpPr>
              <a:spLocks noChangeArrowheads="1"/>
            </p:cNvSpPr>
            <p:nvPr userDrawn="1"/>
          </p:nvSpPr>
          <p:spPr bwMode="ltGray">
            <a:xfrm>
              <a:off x="4012" y="48"/>
              <a:ext cx="174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5" name="Rectangle 21"/>
            <p:cNvSpPr>
              <a:spLocks noChangeArrowheads="1"/>
            </p:cNvSpPr>
            <p:nvPr userDrawn="1"/>
          </p:nvSpPr>
          <p:spPr bwMode="ltGray">
            <a:xfrm>
              <a:off x="1968" y="48"/>
              <a:ext cx="204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6" name="Rectangle 22"/>
            <p:cNvSpPr>
              <a:spLocks noChangeArrowheads="1"/>
            </p:cNvSpPr>
            <p:nvPr userDrawn="1"/>
          </p:nvSpPr>
          <p:spPr bwMode="ltGray">
            <a:xfrm>
              <a:off x="4589" y="145"/>
              <a:ext cx="117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7" name="Rectangle 23"/>
            <p:cNvSpPr>
              <a:spLocks noChangeArrowheads="1"/>
            </p:cNvSpPr>
            <p:nvPr userDrawn="1"/>
          </p:nvSpPr>
          <p:spPr bwMode="ltGray">
            <a:xfrm>
              <a:off x="3216" y="145"/>
              <a:ext cx="137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8" name="Rectangle 24"/>
            <p:cNvSpPr>
              <a:spLocks noChangeArrowheads="1"/>
            </p:cNvSpPr>
            <p:nvPr userDrawn="1"/>
          </p:nvSpPr>
          <p:spPr bwMode="ltGray">
            <a:xfrm>
              <a:off x="4964" y="240"/>
              <a:ext cx="79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9" name="Rectangle 25"/>
            <p:cNvSpPr>
              <a:spLocks noChangeArrowheads="1"/>
            </p:cNvSpPr>
            <p:nvPr userDrawn="1"/>
          </p:nvSpPr>
          <p:spPr bwMode="ltGray">
            <a:xfrm>
              <a:off x="4032" y="240"/>
              <a:ext cx="93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0" name="Rectangle 26"/>
            <p:cNvSpPr>
              <a:spLocks noChangeArrowheads="1"/>
            </p:cNvSpPr>
            <p:nvPr userDrawn="1"/>
          </p:nvSpPr>
          <p:spPr bwMode="ltGray">
            <a:xfrm>
              <a:off x="5274" y="336"/>
              <a:ext cx="48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1" name="Rectangle 27"/>
            <p:cNvSpPr>
              <a:spLocks noChangeArrowheads="1"/>
            </p:cNvSpPr>
            <p:nvPr userDrawn="1"/>
          </p:nvSpPr>
          <p:spPr bwMode="ltGray">
            <a:xfrm>
              <a:off x="4704" y="336"/>
              <a:ext cx="57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2" name="Rectangle 28"/>
            <p:cNvSpPr>
              <a:spLocks noChangeArrowheads="1"/>
            </p:cNvSpPr>
            <p:nvPr userDrawn="1"/>
          </p:nvSpPr>
          <p:spPr bwMode="ltGray">
            <a:xfrm>
              <a:off x="5450" y="433"/>
              <a:ext cx="310"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3" name="Rectangle 29"/>
            <p:cNvSpPr>
              <a:spLocks noChangeArrowheads="1"/>
            </p:cNvSpPr>
            <p:nvPr userDrawn="1"/>
          </p:nvSpPr>
          <p:spPr bwMode="ltGray">
            <a:xfrm>
              <a:off x="5088" y="433"/>
              <a:ext cx="36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4" name="Rectangle 30"/>
            <p:cNvSpPr>
              <a:spLocks noChangeArrowheads="1"/>
            </p:cNvSpPr>
            <p:nvPr userDrawn="1"/>
          </p:nvSpPr>
          <p:spPr bwMode="ltGray">
            <a:xfrm>
              <a:off x="5605" y="528"/>
              <a:ext cx="155"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5" name="Rectangle 31"/>
            <p:cNvSpPr>
              <a:spLocks noChangeArrowheads="1"/>
            </p:cNvSpPr>
            <p:nvPr userDrawn="1"/>
          </p:nvSpPr>
          <p:spPr bwMode="ltGray">
            <a:xfrm>
              <a:off x="5424" y="528"/>
              <a:ext cx="18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6" name="Rectangle 32"/>
            <p:cNvSpPr>
              <a:spLocks noChangeArrowheads="1"/>
            </p:cNvSpPr>
            <p:nvPr userDrawn="1"/>
          </p:nvSpPr>
          <p:spPr bwMode="ltGray">
            <a:xfrm>
              <a:off x="5672" y="624"/>
              <a:ext cx="8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7" name="Rectangle 33"/>
            <p:cNvSpPr>
              <a:spLocks noChangeArrowheads="1"/>
            </p:cNvSpPr>
            <p:nvPr userDrawn="1"/>
          </p:nvSpPr>
          <p:spPr bwMode="ltGray">
            <a:xfrm>
              <a:off x="5568" y="624"/>
              <a:ext cx="10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8" name="Rectangle 34"/>
            <p:cNvSpPr>
              <a:spLocks noChangeArrowheads="1"/>
            </p:cNvSpPr>
            <p:nvPr userDrawn="1"/>
          </p:nvSpPr>
          <p:spPr bwMode="ltGray">
            <a:xfrm>
              <a:off x="5716" y="721"/>
              <a:ext cx="44"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9" name="Rectangle 35"/>
            <p:cNvSpPr>
              <a:spLocks noChangeArrowheads="1"/>
            </p:cNvSpPr>
            <p:nvPr userDrawn="1"/>
          </p:nvSpPr>
          <p:spPr bwMode="ltGray">
            <a:xfrm>
              <a:off x="5664" y="721"/>
              <a:ext cx="5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100" name="Rectangle 36"/>
            <p:cNvSpPr>
              <a:spLocks noChangeArrowheads="1"/>
            </p:cNvSpPr>
            <p:nvPr userDrawn="1"/>
          </p:nvSpPr>
          <p:spPr bwMode="ltGray">
            <a:xfrm>
              <a:off x="5738" y="768"/>
              <a:ext cx="2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101" name="Rectangle 37"/>
            <p:cNvSpPr>
              <a:spLocks noChangeArrowheads="1"/>
            </p:cNvSpPr>
            <p:nvPr userDrawn="1"/>
          </p:nvSpPr>
          <p:spPr bwMode="ltGray">
            <a:xfrm>
              <a:off x="5712" y="768"/>
              <a:ext cx="2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grpSp>
      <p:sp>
        <p:nvSpPr>
          <p:cNvPr id="344102" name="Arc 38"/>
          <p:cNvSpPr>
            <a:spLocks/>
          </p:cNvSpPr>
          <p:nvPr/>
        </p:nvSpPr>
        <p:spPr bwMode="hidden">
          <a:xfrm>
            <a:off x="0" y="762000"/>
            <a:ext cx="4114800" cy="5318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a:defRPr/>
            </a:pPr>
            <a:endParaRPr lang="en-US">
              <a:solidFill>
                <a:srgbClr val="FFFFFF"/>
              </a:solidFill>
            </a:endParaRPr>
          </a:p>
        </p:txBody>
      </p:sp>
      <p:sp>
        <p:nvSpPr>
          <p:cNvPr id="16388" name="Rectangle 39"/>
          <p:cNvSpPr>
            <a:spLocks noGrp="1" noChangeArrowheads="1"/>
          </p:cNvSpPr>
          <p:nvPr>
            <p:ph type="title"/>
          </p:nvPr>
        </p:nvSpPr>
        <p:spPr bwMode="auto">
          <a:xfrm>
            <a:off x="304800" y="152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9" name="Rectangle 40"/>
          <p:cNvSpPr>
            <a:spLocks noGrp="1" noChangeArrowheads="1"/>
          </p:cNvSpPr>
          <p:nvPr>
            <p:ph type="body" idx="1"/>
          </p:nvPr>
        </p:nvSpPr>
        <p:spPr bwMode="auto">
          <a:xfrm>
            <a:off x="457200" y="1371600"/>
            <a:ext cx="8305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4105" name="Rectangle 4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1" smtClean="0">
                <a:latin typeface="+mn-lt"/>
                <a:cs typeface="+mn-cs"/>
              </a:defRPr>
            </a:lvl1pPr>
          </a:lstStyle>
          <a:p>
            <a:pPr>
              <a:defRPr/>
            </a:pPr>
            <a:endParaRPr lang="en-US">
              <a:solidFill>
                <a:srgbClr val="FFFFFF"/>
              </a:solidFill>
            </a:endParaRPr>
          </a:p>
        </p:txBody>
      </p:sp>
      <p:sp>
        <p:nvSpPr>
          <p:cNvPr id="344106" name="Rectangle 4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1" smtClean="0">
                <a:latin typeface="+mn-lt"/>
                <a:cs typeface="+mn-cs"/>
              </a:defRPr>
            </a:lvl1pPr>
          </a:lstStyle>
          <a:p>
            <a:pPr>
              <a:defRPr/>
            </a:pPr>
            <a:endParaRPr lang="en-US">
              <a:solidFill>
                <a:srgbClr val="FFFFFF"/>
              </a:solidFill>
            </a:endParaRPr>
          </a:p>
        </p:txBody>
      </p:sp>
      <p:sp>
        <p:nvSpPr>
          <p:cNvPr id="344107" name="Rectangle 4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1" smtClean="0">
                <a:latin typeface="+mn-lt"/>
                <a:cs typeface="+mn-cs"/>
              </a:defRPr>
            </a:lvl1pPr>
          </a:lstStyle>
          <a:p>
            <a:pPr>
              <a:defRPr/>
            </a:pPr>
            <a:fld id="{0A83DF4F-5133-4611-92DD-3A60195859AB}"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021" r:id="rId1"/>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Arial Narrow" pitchFamily="34" charset="0"/>
          <a:cs typeface="Arial" charset="0"/>
        </a:defRPr>
      </a:lvl2pPr>
      <a:lvl3pPr algn="l" rtl="0" eaLnBrk="0" fontAlgn="base" hangingPunct="0">
        <a:spcBef>
          <a:spcPct val="0"/>
        </a:spcBef>
        <a:spcAft>
          <a:spcPct val="0"/>
        </a:spcAft>
        <a:defRPr sz="4400" i="1">
          <a:solidFill>
            <a:schemeClr val="tx2"/>
          </a:solidFill>
          <a:latin typeface="Arial Narrow" pitchFamily="34" charset="0"/>
          <a:cs typeface="Arial" charset="0"/>
        </a:defRPr>
      </a:lvl3pPr>
      <a:lvl4pPr algn="l" rtl="0" eaLnBrk="0" fontAlgn="base" hangingPunct="0">
        <a:spcBef>
          <a:spcPct val="0"/>
        </a:spcBef>
        <a:spcAft>
          <a:spcPct val="0"/>
        </a:spcAft>
        <a:defRPr sz="4400" i="1">
          <a:solidFill>
            <a:schemeClr val="tx2"/>
          </a:solidFill>
          <a:latin typeface="Arial Narrow" pitchFamily="34" charset="0"/>
          <a:cs typeface="Arial" charset="0"/>
        </a:defRPr>
      </a:lvl4pPr>
      <a:lvl5pPr algn="l" rtl="0" eaLnBrk="0" fontAlgn="base" hangingPunct="0">
        <a:spcBef>
          <a:spcPct val="0"/>
        </a:spcBef>
        <a:spcAft>
          <a:spcPct val="0"/>
        </a:spcAft>
        <a:defRPr sz="4400" i="1">
          <a:solidFill>
            <a:schemeClr val="tx2"/>
          </a:solidFill>
          <a:latin typeface="Arial Narrow" pitchFamily="34" charset="0"/>
          <a:cs typeface="Arial" charset="0"/>
        </a:defRPr>
      </a:lvl5pPr>
      <a:lvl6pPr marL="457200" algn="l" rtl="0" fontAlgn="base">
        <a:spcBef>
          <a:spcPct val="0"/>
        </a:spcBef>
        <a:spcAft>
          <a:spcPct val="0"/>
        </a:spcAft>
        <a:defRPr sz="4400" i="1">
          <a:solidFill>
            <a:schemeClr val="tx2"/>
          </a:solidFill>
          <a:latin typeface="Arial Narrow" pitchFamily="34" charset="0"/>
          <a:cs typeface="Arial" charset="0"/>
        </a:defRPr>
      </a:lvl6pPr>
      <a:lvl7pPr marL="914400" algn="l" rtl="0" fontAlgn="base">
        <a:spcBef>
          <a:spcPct val="0"/>
        </a:spcBef>
        <a:spcAft>
          <a:spcPct val="0"/>
        </a:spcAft>
        <a:defRPr sz="4400" i="1">
          <a:solidFill>
            <a:schemeClr val="tx2"/>
          </a:solidFill>
          <a:latin typeface="Arial Narrow" pitchFamily="34" charset="0"/>
          <a:cs typeface="Arial" charset="0"/>
        </a:defRPr>
      </a:lvl7pPr>
      <a:lvl8pPr marL="1371600" algn="l" rtl="0" fontAlgn="base">
        <a:spcBef>
          <a:spcPct val="0"/>
        </a:spcBef>
        <a:spcAft>
          <a:spcPct val="0"/>
        </a:spcAft>
        <a:defRPr sz="4400" i="1">
          <a:solidFill>
            <a:schemeClr val="tx2"/>
          </a:solidFill>
          <a:latin typeface="Arial Narrow" pitchFamily="34" charset="0"/>
          <a:cs typeface="Arial" charset="0"/>
        </a:defRPr>
      </a:lvl8pPr>
      <a:lvl9pPr marL="1828800" algn="l" rtl="0" fontAlgn="base">
        <a:spcBef>
          <a:spcPct val="0"/>
        </a:spcBef>
        <a:spcAft>
          <a:spcPct val="0"/>
        </a:spcAft>
        <a:defRPr sz="4400" i="1">
          <a:solidFill>
            <a:schemeClr val="tx2"/>
          </a:solidFill>
          <a:latin typeface="Arial Narrow"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9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65000"/>
        <a:buFont typeface="Wingdings" pitchFamily="2" charset="2"/>
        <a:buChar char="u"/>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SzPct val="90000"/>
        <a:buChar char="•"/>
        <a:defRPr sz="2000">
          <a:solidFill>
            <a:schemeClr val="tx1"/>
          </a:solidFill>
          <a:latin typeface="+mn-lt"/>
          <a:cs typeface="+mn-cs"/>
        </a:defRPr>
      </a:lvl5pPr>
      <a:lvl6pPr marL="2514600" indent="-228600" algn="l" rtl="0" fontAlgn="base">
        <a:spcBef>
          <a:spcPct val="20000"/>
        </a:spcBef>
        <a:spcAft>
          <a:spcPct val="0"/>
        </a:spcAft>
        <a:buSzPct val="90000"/>
        <a:buChar char="•"/>
        <a:defRPr sz="2000">
          <a:solidFill>
            <a:schemeClr val="tx1"/>
          </a:solidFill>
          <a:latin typeface="+mn-lt"/>
          <a:cs typeface="+mn-cs"/>
        </a:defRPr>
      </a:lvl6pPr>
      <a:lvl7pPr marL="2971800" indent="-228600" algn="l" rtl="0" fontAlgn="base">
        <a:spcBef>
          <a:spcPct val="20000"/>
        </a:spcBef>
        <a:spcAft>
          <a:spcPct val="0"/>
        </a:spcAft>
        <a:buSzPct val="90000"/>
        <a:buChar char="•"/>
        <a:defRPr sz="2000">
          <a:solidFill>
            <a:schemeClr val="tx1"/>
          </a:solidFill>
          <a:latin typeface="+mn-lt"/>
          <a:cs typeface="+mn-cs"/>
        </a:defRPr>
      </a:lvl7pPr>
      <a:lvl8pPr marL="3429000" indent="-228600" algn="l" rtl="0" fontAlgn="base">
        <a:spcBef>
          <a:spcPct val="20000"/>
        </a:spcBef>
        <a:spcAft>
          <a:spcPct val="0"/>
        </a:spcAft>
        <a:buSzPct val="90000"/>
        <a:buChar char="•"/>
        <a:defRPr sz="2000">
          <a:solidFill>
            <a:schemeClr val="tx1"/>
          </a:solidFill>
          <a:latin typeface="+mn-lt"/>
          <a:cs typeface="+mn-cs"/>
        </a:defRPr>
      </a:lvl8pPr>
      <a:lvl9pPr marL="3886200" indent="-228600" algn="l" rtl="0" fontAlgn="base">
        <a:spcBef>
          <a:spcPct val="20000"/>
        </a:spcBef>
        <a:spcAft>
          <a:spcPct val="0"/>
        </a:spcAft>
        <a:buSzPct val="9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tx1"/>
            </a:gs>
            <a:gs pos="5000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bwMode="auto">
          <a:xfrm>
            <a:off x="1828800" y="-47625"/>
            <a:ext cx="7315200" cy="6477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539750" y="908050"/>
            <a:ext cx="7543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9188" name="Rectangle 4"/>
          <p:cNvSpPr>
            <a:spLocks noGrp="1" noChangeArrowheads="1"/>
          </p:cNvSpPr>
          <p:nvPr>
            <p:ph type="dt" sz="half" idx="2"/>
          </p:nvPr>
        </p:nvSpPr>
        <p:spPr bwMode="auto">
          <a:xfrm>
            <a:off x="-76200" y="657225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200" b="1">
                <a:solidFill>
                  <a:schemeClr val="bg1"/>
                </a:solidFill>
                <a:latin typeface="Brush Script MT" pitchFamily="66" charset="0"/>
                <a:cs typeface="+mn-cs"/>
              </a:defRPr>
            </a:lvl1pPr>
          </a:lstStyle>
          <a:p>
            <a:pPr>
              <a:defRPr/>
            </a:pPr>
            <a:endParaRPr lang="en-US"/>
          </a:p>
        </p:txBody>
      </p:sp>
      <p:sp>
        <p:nvSpPr>
          <p:cNvPr id="349189" name="Rectangle 5"/>
          <p:cNvSpPr>
            <a:spLocks noGrp="1" noChangeArrowheads="1"/>
          </p:cNvSpPr>
          <p:nvPr>
            <p:ph type="ftr" sz="quarter" idx="3"/>
          </p:nvPr>
        </p:nvSpPr>
        <p:spPr bwMode="auto">
          <a:xfrm>
            <a:off x="6356350" y="657225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b="1">
                <a:solidFill>
                  <a:schemeClr val="bg1"/>
                </a:solidFill>
                <a:latin typeface="Brush Script MT" pitchFamily="66" charset="0"/>
                <a:cs typeface="+mn-cs"/>
              </a:defRPr>
            </a:lvl1pPr>
          </a:lstStyle>
          <a:p>
            <a:pPr>
              <a:defRPr/>
            </a:pPr>
            <a:endParaRPr lang="en-US"/>
          </a:p>
        </p:txBody>
      </p:sp>
      <p:sp>
        <p:nvSpPr>
          <p:cNvPr id="349190" name="Rectangle 6"/>
          <p:cNvSpPr>
            <a:spLocks noGrp="1" noChangeArrowheads="1"/>
          </p:cNvSpPr>
          <p:nvPr>
            <p:ph type="sldNum" sz="quarter" idx="4"/>
          </p:nvPr>
        </p:nvSpPr>
        <p:spPr bwMode="auto">
          <a:xfrm>
            <a:off x="-1581150" y="-142875"/>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000" b="1">
                <a:latin typeface="Arial" charset="0"/>
                <a:cs typeface="+mn-cs"/>
              </a:defRPr>
            </a:lvl1pPr>
          </a:lstStyle>
          <a:p>
            <a:pPr>
              <a:defRPr/>
            </a:pPr>
            <a:fld id="{33228007-9BCE-4999-ABD9-E81343BDC8FF}" type="slidenum">
              <a:rPr lang="en-US"/>
              <a:pPr>
                <a:defRPr/>
              </a:pPr>
              <a:t>‹#›</a:t>
            </a:fld>
            <a:r>
              <a:rPr lang="en-US"/>
              <a:t> </a:t>
            </a:r>
          </a:p>
        </p:txBody>
      </p:sp>
      <p:sp>
        <p:nvSpPr>
          <p:cNvPr id="349191" name="Line 7"/>
          <p:cNvSpPr>
            <a:spLocks noChangeShapeType="1"/>
          </p:cNvSpPr>
          <p:nvPr/>
        </p:nvSpPr>
        <p:spPr bwMode="auto">
          <a:xfrm flipV="1">
            <a:off x="57150" y="661988"/>
            <a:ext cx="9129713" cy="1587"/>
          </a:xfrm>
          <a:prstGeom prst="line">
            <a:avLst/>
          </a:prstGeom>
          <a:noFill/>
          <a:ln w="12700">
            <a:solidFill>
              <a:schemeClr val="bg1"/>
            </a:solidFill>
            <a:round/>
            <a:headEnd type="none" w="sm" len="sm"/>
            <a:tailEnd type="none" w="sm" len="sm"/>
          </a:ln>
          <a:effectLst/>
        </p:spPr>
        <p:txBody>
          <a:bodyPr wrap="none" anchor="ctr"/>
          <a:lstStyle/>
          <a:p>
            <a:pPr>
              <a:defRPr/>
            </a:pPr>
            <a:endParaRPr lang="en-US"/>
          </a:p>
        </p:txBody>
      </p:sp>
      <p:sp>
        <p:nvSpPr>
          <p:cNvPr id="349192" name="Rectangle 8"/>
          <p:cNvSpPr>
            <a:spLocks noChangeArrowheads="1"/>
          </p:cNvSpPr>
          <p:nvPr/>
        </p:nvSpPr>
        <p:spPr bwMode="auto">
          <a:xfrm>
            <a:off x="31750" y="3046413"/>
            <a:ext cx="9144000" cy="0"/>
          </a:xfrm>
          <a:prstGeom prst="rect">
            <a:avLst/>
          </a:prstGeom>
          <a:noFill/>
          <a:ln w="25400">
            <a:noFill/>
            <a:miter lim="800000"/>
            <a:headEnd/>
            <a:tailEnd type="none" w="med" len="lg"/>
          </a:ln>
          <a:effectLst/>
        </p:spPr>
        <p:txBody>
          <a:bodyPr>
            <a:spAutoFit/>
          </a:bodyPr>
          <a:lstStyle/>
          <a:p>
            <a:pPr>
              <a:defRPr/>
            </a:pPr>
            <a:endParaRPr lang="en-US"/>
          </a:p>
        </p:txBody>
      </p:sp>
      <p:sp>
        <p:nvSpPr>
          <p:cNvPr id="349193" name="Rectangle 9"/>
          <p:cNvSpPr>
            <a:spLocks noChangeArrowheads="1"/>
          </p:cNvSpPr>
          <p:nvPr/>
        </p:nvSpPr>
        <p:spPr bwMode="auto">
          <a:xfrm>
            <a:off x="0" y="3200400"/>
            <a:ext cx="9144000" cy="0"/>
          </a:xfrm>
          <a:prstGeom prst="rect">
            <a:avLst/>
          </a:prstGeom>
          <a:noFill/>
          <a:ln w="25400">
            <a:noFill/>
            <a:miter lim="800000"/>
            <a:headEnd/>
            <a:tailEnd type="none" w="med" len="lg"/>
          </a:ln>
          <a:effectLst/>
        </p:spPr>
        <p:txBody>
          <a:bodyPr>
            <a:spAutoFit/>
          </a:bodyPr>
          <a:lstStyle/>
          <a:p>
            <a:pPr>
              <a:defRPr/>
            </a:pPr>
            <a:endParaRPr lang="en-US"/>
          </a:p>
        </p:txBody>
      </p:sp>
      <p:grpSp>
        <p:nvGrpSpPr>
          <p:cNvPr id="11274" name="Group 10"/>
          <p:cNvGrpSpPr>
            <a:grpSpLocks/>
          </p:cNvGrpSpPr>
          <p:nvPr/>
        </p:nvGrpSpPr>
        <p:grpSpPr bwMode="auto">
          <a:xfrm>
            <a:off x="2139950" y="2987675"/>
            <a:ext cx="4865688" cy="884238"/>
            <a:chOff x="0" y="0"/>
            <a:chExt cx="3065" cy="557"/>
          </a:xfrm>
        </p:grpSpPr>
        <p:sp>
          <p:nvSpPr>
            <p:cNvPr id="349195" name="Rectangle 11"/>
            <p:cNvSpPr>
              <a:spLocks noChangeArrowheads="1"/>
            </p:cNvSpPr>
            <p:nvPr userDrawn="1"/>
          </p:nvSpPr>
          <p:spPr bwMode="auto">
            <a:xfrm>
              <a:off x="0" y="0"/>
              <a:ext cx="1969" cy="0"/>
            </a:xfrm>
            <a:prstGeom prst="rect">
              <a:avLst/>
            </a:prstGeom>
            <a:noFill/>
            <a:ln w="25400">
              <a:noFill/>
              <a:miter lim="800000"/>
              <a:headEnd/>
              <a:tailEnd type="none" w="med" len="lg"/>
            </a:ln>
            <a:effectLst/>
          </p:spPr>
          <p:txBody>
            <a:bodyPr>
              <a:spAutoFit/>
            </a:bodyPr>
            <a:lstStyle/>
            <a:p>
              <a:pPr>
                <a:defRPr/>
              </a:pPr>
              <a:endParaRPr lang="en-US"/>
            </a:p>
          </p:txBody>
        </p:sp>
        <p:sp>
          <p:nvSpPr>
            <p:cNvPr id="349196" name="Rectangle 12"/>
            <p:cNvSpPr>
              <a:spLocks noChangeArrowheads="1"/>
            </p:cNvSpPr>
            <p:nvPr userDrawn="1"/>
          </p:nvSpPr>
          <p:spPr bwMode="auto">
            <a:xfrm>
              <a:off x="0" y="0"/>
              <a:ext cx="3065" cy="557"/>
            </a:xfrm>
            <a:prstGeom prst="rect">
              <a:avLst/>
            </a:prstGeom>
            <a:noFill/>
            <a:ln w="25400">
              <a:noFill/>
              <a:miter lim="800000"/>
              <a:headEnd/>
              <a:tailEnd type="none" w="med" len="lg"/>
            </a:ln>
            <a:effectLst/>
          </p:spPr>
          <p:txBody>
            <a:bodyPr/>
            <a:lstStyle/>
            <a:p>
              <a:pPr>
                <a:defRPr/>
              </a:pPr>
              <a:r>
                <a:rPr lang="en-US" sz="2400">
                  <a:latin typeface="Times New Roman" pitchFamily="18" charset="0"/>
                </a:rPr>
                <a:t>  </a:t>
              </a:r>
              <a:r>
                <a:rPr lang="en-US" sz="5200">
                  <a:latin typeface="Times New Roman" pitchFamily="18" charset="0"/>
                </a:rPr>
                <a:t> </a:t>
              </a:r>
              <a:r>
                <a:rPr lang="en-US" sz="2400">
                  <a:latin typeface="Times New Roman" pitchFamily="18" charset="0"/>
                </a:rPr>
                <a:t>                      </a:t>
              </a:r>
            </a:p>
          </p:txBody>
        </p:sp>
      </p:grpSp>
      <p:pic>
        <p:nvPicPr>
          <p:cNvPr id="11275" name="Picture 13" descr="RHIC_still">
            <a:hlinkClick r:id="rId13"/>
          </p:cNvPr>
          <p:cNvPicPr>
            <a:picLocks noChangeAspect="1" noChangeArrowheads="1"/>
          </p:cNvPicPr>
          <p:nvPr/>
        </p:nvPicPr>
        <p:blipFill>
          <a:blip r:embed="rId14" cstate="print"/>
          <a:srcRect/>
          <a:stretch>
            <a:fillRect/>
          </a:stretch>
        </p:blipFill>
        <p:spPr bwMode="auto">
          <a:xfrm>
            <a:off x="0" y="-20638"/>
            <a:ext cx="1828800" cy="668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ransition spd="med">
    <p:strips dir="rd"/>
  </p:transition>
  <p:timing>
    <p:tnLst>
      <p:par>
        <p:cTn id="1" dur="indefinite" restart="never" nodeType="tmRoot"/>
      </p:par>
    </p:tnLst>
  </p:timing>
  <p:txStyles>
    <p:titleStyle>
      <a:lvl1pPr algn="ctr" rtl="0" eaLnBrk="0" fontAlgn="base" hangingPunct="0">
        <a:spcBef>
          <a:spcPct val="0"/>
        </a:spcBef>
        <a:spcAft>
          <a:spcPct val="0"/>
        </a:spcAft>
        <a:defRPr sz="36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2pPr>
      <a:lvl3pPr algn="ctr" rtl="0" eaLnBrk="0" fontAlgn="base" hangingPunct="0">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3pPr>
      <a:lvl4pPr algn="ctr" rtl="0" eaLnBrk="0" fontAlgn="base" hangingPunct="0">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4pPr>
      <a:lvl5pPr algn="ctr" rtl="0" eaLnBrk="0" fontAlgn="base" hangingPunct="0">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5pPr>
      <a:lvl6pPr marL="457200" algn="ctr" rtl="0" fontAlgn="base">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6pPr>
      <a:lvl7pPr marL="914400" algn="ctr" rtl="0" fontAlgn="base">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7pPr>
      <a:lvl8pPr marL="1371600" algn="ctr" rtl="0" fontAlgn="base">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8pPr>
      <a:lvl9pPr marL="1828800" algn="ctr" rtl="0" fontAlgn="base">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9pPr>
    </p:titleStyle>
    <p:bodyStyle>
      <a:lvl1pPr marL="342900" indent="-342900" algn="l" rtl="0" eaLnBrk="0" fontAlgn="base" hangingPunct="0">
        <a:spcBef>
          <a:spcPct val="20000"/>
        </a:spcBef>
        <a:spcAft>
          <a:spcPct val="0"/>
        </a:spcAft>
        <a:buClr>
          <a:schemeClr val="bg1"/>
        </a:buClr>
        <a:buSzPct val="62000"/>
        <a:buFont typeface="Monotype Sorts" pitchFamily="2" charset="2"/>
        <a:buChar char="l"/>
        <a:defRPr sz="24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0D"/>
        </a:buClr>
        <a:buSzPct val="75000"/>
        <a:buFont typeface="Monotype Sorts" pitchFamily="2" charset="2"/>
        <a:buChar char="q"/>
        <a:defRPr sz="2000" b="1">
          <a:solidFill>
            <a:srgbClr val="FFFF0D"/>
          </a:solidFill>
          <a:latin typeface="+mn-lt"/>
          <a:cs typeface="+mn-cs"/>
        </a:defRPr>
      </a:lvl2pPr>
      <a:lvl3pPr marL="1143000" indent="-228600" algn="l" rtl="0" eaLnBrk="0" fontAlgn="base" hangingPunct="0">
        <a:spcBef>
          <a:spcPct val="20000"/>
        </a:spcBef>
        <a:spcAft>
          <a:spcPct val="0"/>
        </a:spcAft>
        <a:buClr>
          <a:srgbClr val="FFCC66"/>
        </a:buClr>
        <a:buSzPct val="75000"/>
        <a:buFont typeface="Monotype Sorts" pitchFamily="2" charset="2"/>
        <a:buChar char="u"/>
        <a:defRPr b="1">
          <a:solidFill>
            <a:srgbClr val="FFCC66"/>
          </a:solidFill>
          <a:latin typeface="+mn-lt"/>
          <a:cs typeface="+mn-cs"/>
        </a:defRPr>
      </a:lvl3pPr>
      <a:lvl4pPr marL="1600200" indent="-228600" algn="l" rtl="0" eaLnBrk="0" fontAlgn="base" hangingPunct="0">
        <a:spcBef>
          <a:spcPct val="20000"/>
        </a:spcBef>
        <a:spcAft>
          <a:spcPct val="0"/>
        </a:spcAft>
        <a:buClr>
          <a:srgbClr val="FF6600"/>
        </a:buClr>
        <a:buSzPct val="75000"/>
        <a:buFont typeface="Monotype Sorts" pitchFamily="2" charset="2"/>
        <a:buChar char="m"/>
        <a:defRPr sz="1600" b="1">
          <a:solidFill>
            <a:srgbClr val="FF6600"/>
          </a:solidFill>
          <a:latin typeface="+mn-lt"/>
          <a:cs typeface="+mn-cs"/>
        </a:defRPr>
      </a:lvl4pPr>
      <a:lvl5pPr marL="2057400" indent="-228600" algn="l" rtl="0" eaLnBrk="0" fontAlgn="base" hangingPunct="0">
        <a:spcBef>
          <a:spcPct val="20000"/>
        </a:spcBef>
        <a:spcAft>
          <a:spcPct val="0"/>
        </a:spcAft>
        <a:buClr>
          <a:srgbClr val="6666FF"/>
        </a:buClr>
        <a:buFont typeface="Marlett" pitchFamily="2" charset="2"/>
        <a:buChar char="8"/>
        <a:defRPr sz="1600" b="1">
          <a:solidFill>
            <a:srgbClr val="6666FF"/>
          </a:solidFill>
          <a:latin typeface="+mn-lt"/>
          <a:cs typeface="+mn-cs"/>
        </a:defRPr>
      </a:lvl5pPr>
      <a:lvl6pPr marL="2514600" indent="-228600" algn="l" rtl="0" fontAlgn="base">
        <a:spcBef>
          <a:spcPct val="20000"/>
        </a:spcBef>
        <a:spcAft>
          <a:spcPct val="0"/>
        </a:spcAft>
        <a:buClr>
          <a:srgbClr val="6666FF"/>
        </a:buClr>
        <a:buFont typeface="Marlett" pitchFamily="2" charset="2"/>
        <a:buChar char="8"/>
        <a:defRPr sz="1600" b="1">
          <a:solidFill>
            <a:srgbClr val="6666FF"/>
          </a:solidFill>
          <a:latin typeface="+mn-lt"/>
          <a:cs typeface="+mn-cs"/>
        </a:defRPr>
      </a:lvl6pPr>
      <a:lvl7pPr marL="2971800" indent="-228600" algn="l" rtl="0" fontAlgn="base">
        <a:spcBef>
          <a:spcPct val="20000"/>
        </a:spcBef>
        <a:spcAft>
          <a:spcPct val="0"/>
        </a:spcAft>
        <a:buClr>
          <a:srgbClr val="6666FF"/>
        </a:buClr>
        <a:buFont typeface="Marlett" pitchFamily="2" charset="2"/>
        <a:buChar char="8"/>
        <a:defRPr sz="1600" b="1">
          <a:solidFill>
            <a:srgbClr val="6666FF"/>
          </a:solidFill>
          <a:latin typeface="+mn-lt"/>
          <a:cs typeface="+mn-cs"/>
        </a:defRPr>
      </a:lvl7pPr>
      <a:lvl8pPr marL="3429000" indent="-228600" algn="l" rtl="0" fontAlgn="base">
        <a:spcBef>
          <a:spcPct val="20000"/>
        </a:spcBef>
        <a:spcAft>
          <a:spcPct val="0"/>
        </a:spcAft>
        <a:buClr>
          <a:srgbClr val="6666FF"/>
        </a:buClr>
        <a:buFont typeface="Marlett" pitchFamily="2" charset="2"/>
        <a:buChar char="8"/>
        <a:defRPr sz="1600" b="1">
          <a:solidFill>
            <a:srgbClr val="6666FF"/>
          </a:solidFill>
          <a:latin typeface="+mn-lt"/>
          <a:cs typeface="+mn-cs"/>
        </a:defRPr>
      </a:lvl8pPr>
      <a:lvl9pPr marL="3886200" indent="-228600" algn="l" rtl="0" fontAlgn="base">
        <a:spcBef>
          <a:spcPct val="20000"/>
        </a:spcBef>
        <a:spcAft>
          <a:spcPct val="0"/>
        </a:spcAft>
        <a:buClr>
          <a:srgbClr val="6666FF"/>
        </a:buClr>
        <a:buFont typeface="Marlett" pitchFamily="2" charset="2"/>
        <a:buChar char="8"/>
        <a:defRPr sz="1600" b="1">
          <a:solidFill>
            <a:srgbClr val="6666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505200" y="0"/>
            <a:ext cx="5638800" cy="814388"/>
            <a:chOff x="1488" y="0"/>
            <a:chExt cx="4272" cy="816"/>
          </a:xfrm>
        </p:grpSpPr>
        <p:grpSp>
          <p:nvGrpSpPr>
            <p:cNvPr id="3" name="Group 3"/>
            <p:cNvGrpSpPr>
              <a:grpSpLocks/>
            </p:cNvGrpSpPr>
            <p:nvPr userDrawn="1"/>
          </p:nvGrpSpPr>
          <p:grpSpPr bwMode="auto">
            <a:xfrm>
              <a:off x="1488" y="0"/>
              <a:ext cx="4272" cy="48"/>
              <a:chOff x="1488" y="0"/>
              <a:chExt cx="4272" cy="48"/>
            </a:xfrm>
          </p:grpSpPr>
          <p:sp>
            <p:nvSpPr>
              <p:cNvPr id="344068" name="Rectangle 4"/>
              <p:cNvSpPr>
                <a:spLocks noChangeArrowheads="1"/>
              </p:cNvSpPr>
              <p:nvPr userDrawn="1"/>
            </p:nvSpPr>
            <p:spPr bwMode="ltGray">
              <a:xfrm>
                <a:off x="3792" y="0"/>
                <a:ext cx="196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69" name="Rectangle 5"/>
              <p:cNvSpPr>
                <a:spLocks noChangeArrowheads="1"/>
              </p:cNvSpPr>
              <p:nvPr userDrawn="1"/>
            </p:nvSpPr>
            <p:spPr bwMode="ltGray">
              <a:xfrm>
                <a:off x="1488" y="0"/>
                <a:ext cx="23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grpSp>
        <p:sp>
          <p:nvSpPr>
            <p:cNvPr id="344070" name="Rectangle 6"/>
            <p:cNvSpPr>
              <a:spLocks noChangeArrowheads="1"/>
            </p:cNvSpPr>
            <p:nvPr userDrawn="1"/>
          </p:nvSpPr>
          <p:spPr bwMode="ltGray">
            <a:xfrm>
              <a:off x="4278" y="95"/>
              <a:ext cx="1482"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1" name="Rectangle 7"/>
            <p:cNvSpPr>
              <a:spLocks noChangeArrowheads="1"/>
            </p:cNvSpPr>
            <p:nvPr userDrawn="1"/>
          </p:nvSpPr>
          <p:spPr bwMode="ltGray">
            <a:xfrm>
              <a:off x="2544" y="95"/>
              <a:ext cx="1734"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2" name="Rectangle 8"/>
            <p:cNvSpPr>
              <a:spLocks noChangeArrowheads="1"/>
            </p:cNvSpPr>
            <p:nvPr userDrawn="1"/>
          </p:nvSpPr>
          <p:spPr bwMode="ltGray">
            <a:xfrm>
              <a:off x="4809" y="192"/>
              <a:ext cx="95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3" name="Rectangle 9"/>
            <p:cNvSpPr>
              <a:spLocks noChangeArrowheads="1"/>
            </p:cNvSpPr>
            <p:nvPr userDrawn="1"/>
          </p:nvSpPr>
          <p:spPr bwMode="ltGray">
            <a:xfrm>
              <a:off x="3696" y="192"/>
              <a:ext cx="1113"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4" name="Rectangle 10"/>
            <p:cNvSpPr>
              <a:spLocks noChangeArrowheads="1"/>
            </p:cNvSpPr>
            <p:nvPr userDrawn="1"/>
          </p:nvSpPr>
          <p:spPr bwMode="ltGray">
            <a:xfrm>
              <a:off x="5097" y="288"/>
              <a:ext cx="663"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5" name="Rectangle 11"/>
            <p:cNvSpPr>
              <a:spLocks noChangeArrowheads="1"/>
            </p:cNvSpPr>
            <p:nvPr userDrawn="1"/>
          </p:nvSpPr>
          <p:spPr bwMode="ltGray">
            <a:xfrm>
              <a:off x="4320" y="288"/>
              <a:ext cx="777"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6" name="Rectangle 12"/>
            <p:cNvSpPr>
              <a:spLocks noChangeArrowheads="1"/>
            </p:cNvSpPr>
            <p:nvPr userDrawn="1"/>
          </p:nvSpPr>
          <p:spPr bwMode="ltGray">
            <a:xfrm>
              <a:off x="5362" y="383"/>
              <a:ext cx="398"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7" name="Rectangle 13"/>
            <p:cNvSpPr>
              <a:spLocks noChangeArrowheads="1"/>
            </p:cNvSpPr>
            <p:nvPr userDrawn="1"/>
          </p:nvSpPr>
          <p:spPr bwMode="ltGray">
            <a:xfrm>
              <a:off x="4896" y="383"/>
              <a:ext cx="465"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8" name="Rectangle 14"/>
            <p:cNvSpPr>
              <a:spLocks noChangeArrowheads="1"/>
            </p:cNvSpPr>
            <p:nvPr userDrawn="1"/>
          </p:nvSpPr>
          <p:spPr bwMode="ltGray">
            <a:xfrm>
              <a:off x="5539" y="480"/>
              <a:ext cx="22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9" name="Rectangle 15"/>
            <p:cNvSpPr>
              <a:spLocks noChangeArrowheads="1"/>
            </p:cNvSpPr>
            <p:nvPr userDrawn="1"/>
          </p:nvSpPr>
          <p:spPr bwMode="ltGray">
            <a:xfrm>
              <a:off x="5280" y="480"/>
              <a:ext cx="25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0" name="Rectangle 16"/>
            <p:cNvSpPr>
              <a:spLocks noChangeArrowheads="1"/>
            </p:cNvSpPr>
            <p:nvPr userDrawn="1"/>
          </p:nvSpPr>
          <p:spPr bwMode="ltGray">
            <a:xfrm>
              <a:off x="5649" y="576"/>
              <a:ext cx="11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1" name="Rectangle 17"/>
            <p:cNvSpPr>
              <a:spLocks noChangeArrowheads="1"/>
            </p:cNvSpPr>
            <p:nvPr userDrawn="1"/>
          </p:nvSpPr>
          <p:spPr bwMode="ltGray">
            <a:xfrm>
              <a:off x="5519" y="576"/>
              <a:ext cx="13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2" name="Rectangle 18"/>
            <p:cNvSpPr>
              <a:spLocks noChangeArrowheads="1"/>
            </p:cNvSpPr>
            <p:nvPr userDrawn="1"/>
          </p:nvSpPr>
          <p:spPr bwMode="ltGray">
            <a:xfrm>
              <a:off x="5694" y="671"/>
              <a:ext cx="66"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3" name="Rectangle 19"/>
            <p:cNvSpPr>
              <a:spLocks noChangeArrowheads="1"/>
            </p:cNvSpPr>
            <p:nvPr userDrawn="1"/>
          </p:nvSpPr>
          <p:spPr bwMode="ltGray">
            <a:xfrm>
              <a:off x="5616" y="671"/>
              <a:ext cx="78"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4" name="Rectangle 20"/>
            <p:cNvSpPr>
              <a:spLocks noChangeArrowheads="1"/>
            </p:cNvSpPr>
            <p:nvPr userDrawn="1"/>
          </p:nvSpPr>
          <p:spPr bwMode="ltGray">
            <a:xfrm>
              <a:off x="4012" y="48"/>
              <a:ext cx="174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5" name="Rectangle 21"/>
            <p:cNvSpPr>
              <a:spLocks noChangeArrowheads="1"/>
            </p:cNvSpPr>
            <p:nvPr userDrawn="1"/>
          </p:nvSpPr>
          <p:spPr bwMode="ltGray">
            <a:xfrm>
              <a:off x="1968" y="48"/>
              <a:ext cx="204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6" name="Rectangle 22"/>
            <p:cNvSpPr>
              <a:spLocks noChangeArrowheads="1"/>
            </p:cNvSpPr>
            <p:nvPr userDrawn="1"/>
          </p:nvSpPr>
          <p:spPr bwMode="ltGray">
            <a:xfrm>
              <a:off x="4589" y="145"/>
              <a:ext cx="117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7" name="Rectangle 23"/>
            <p:cNvSpPr>
              <a:spLocks noChangeArrowheads="1"/>
            </p:cNvSpPr>
            <p:nvPr userDrawn="1"/>
          </p:nvSpPr>
          <p:spPr bwMode="ltGray">
            <a:xfrm>
              <a:off x="3216" y="145"/>
              <a:ext cx="137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8" name="Rectangle 24"/>
            <p:cNvSpPr>
              <a:spLocks noChangeArrowheads="1"/>
            </p:cNvSpPr>
            <p:nvPr userDrawn="1"/>
          </p:nvSpPr>
          <p:spPr bwMode="ltGray">
            <a:xfrm>
              <a:off x="4964" y="240"/>
              <a:ext cx="79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9" name="Rectangle 25"/>
            <p:cNvSpPr>
              <a:spLocks noChangeArrowheads="1"/>
            </p:cNvSpPr>
            <p:nvPr userDrawn="1"/>
          </p:nvSpPr>
          <p:spPr bwMode="ltGray">
            <a:xfrm>
              <a:off x="4032" y="240"/>
              <a:ext cx="93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0" name="Rectangle 26"/>
            <p:cNvSpPr>
              <a:spLocks noChangeArrowheads="1"/>
            </p:cNvSpPr>
            <p:nvPr userDrawn="1"/>
          </p:nvSpPr>
          <p:spPr bwMode="ltGray">
            <a:xfrm>
              <a:off x="5274" y="336"/>
              <a:ext cx="48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1" name="Rectangle 27"/>
            <p:cNvSpPr>
              <a:spLocks noChangeArrowheads="1"/>
            </p:cNvSpPr>
            <p:nvPr userDrawn="1"/>
          </p:nvSpPr>
          <p:spPr bwMode="ltGray">
            <a:xfrm>
              <a:off x="4704" y="336"/>
              <a:ext cx="57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2" name="Rectangle 28"/>
            <p:cNvSpPr>
              <a:spLocks noChangeArrowheads="1"/>
            </p:cNvSpPr>
            <p:nvPr userDrawn="1"/>
          </p:nvSpPr>
          <p:spPr bwMode="ltGray">
            <a:xfrm>
              <a:off x="5450" y="433"/>
              <a:ext cx="310"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3" name="Rectangle 29"/>
            <p:cNvSpPr>
              <a:spLocks noChangeArrowheads="1"/>
            </p:cNvSpPr>
            <p:nvPr userDrawn="1"/>
          </p:nvSpPr>
          <p:spPr bwMode="ltGray">
            <a:xfrm>
              <a:off x="5088" y="433"/>
              <a:ext cx="36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4" name="Rectangle 30"/>
            <p:cNvSpPr>
              <a:spLocks noChangeArrowheads="1"/>
            </p:cNvSpPr>
            <p:nvPr userDrawn="1"/>
          </p:nvSpPr>
          <p:spPr bwMode="ltGray">
            <a:xfrm>
              <a:off x="5605" y="528"/>
              <a:ext cx="155"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5" name="Rectangle 31"/>
            <p:cNvSpPr>
              <a:spLocks noChangeArrowheads="1"/>
            </p:cNvSpPr>
            <p:nvPr userDrawn="1"/>
          </p:nvSpPr>
          <p:spPr bwMode="ltGray">
            <a:xfrm>
              <a:off x="5424" y="528"/>
              <a:ext cx="18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6" name="Rectangle 32"/>
            <p:cNvSpPr>
              <a:spLocks noChangeArrowheads="1"/>
            </p:cNvSpPr>
            <p:nvPr userDrawn="1"/>
          </p:nvSpPr>
          <p:spPr bwMode="ltGray">
            <a:xfrm>
              <a:off x="5672" y="624"/>
              <a:ext cx="8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7" name="Rectangle 33"/>
            <p:cNvSpPr>
              <a:spLocks noChangeArrowheads="1"/>
            </p:cNvSpPr>
            <p:nvPr userDrawn="1"/>
          </p:nvSpPr>
          <p:spPr bwMode="ltGray">
            <a:xfrm>
              <a:off x="5568" y="624"/>
              <a:ext cx="10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8" name="Rectangle 34"/>
            <p:cNvSpPr>
              <a:spLocks noChangeArrowheads="1"/>
            </p:cNvSpPr>
            <p:nvPr userDrawn="1"/>
          </p:nvSpPr>
          <p:spPr bwMode="ltGray">
            <a:xfrm>
              <a:off x="5716" y="721"/>
              <a:ext cx="44"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9" name="Rectangle 35"/>
            <p:cNvSpPr>
              <a:spLocks noChangeArrowheads="1"/>
            </p:cNvSpPr>
            <p:nvPr userDrawn="1"/>
          </p:nvSpPr>
          <p:spPr bwMode="ltGray">
            <a:xfrm>
              <a:off x="5664" y="721"/>
              <a:ext cx="5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100" name="Rectangle 36"/>
            <p:cNvSpPr>
              <a:spLocks noChangeArrowheads="1"/>
            </p:cNvSpPr>
            <p:nvPr userDrawn="1"/>
          </p:nvSpPr>
          <p:spPr bwMode="ltGray">
            <a:xfrm>
              <a:off x="5738" y="768"/>
              <a:ext cx="2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101" name="Rectangle 37"/>
            <p:cNvSpPr>
              <a:spLocks noChangeArrowheads="1"/>
            </p:cNvSpPr>
            <p:nvPr userDrawn="1"/>
          </p:nvSpPr>
          <p:spPr bwMode="ltGray">
            <a:xfrm>
              <a:off x="5712" y="768"/>
              <a:ext cx="2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grpSp>
      <p:sp>
        <p:nvSpPr>
          <p:cNvPr id="344102" name="Arc 38"/>
          <p:cNvSpPr>
            <a:spLocks/>
          </p:cNvSpPr>
          <p:nvPr/>
        </p:nvSpPr>
        <p:spPr bwMode="hidden">
          <a:xfrm>
            <a:off x="0" y="762000"/>
            <a:ext cx="4114800" cy="5318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a:defRPr/>
            </a:pPr>
            <a:endParaRPr lang="en-US">
              <a:solidFill>
                <a:srgbClr val="FFFFFF"/>
              </a:solidFill>
            </a:endParaRPr>
          </a:p>
        </p:txBody>
      </p:sp>
      <p:sp>
        <p:nvSpPr>
          <p:cNvPr id="16388" name="Rectangle 39"/>
          <p:cNvSpPr>
            <a:spLocks noGrp="1" noChangeArrowheads="1"/>
          </p:cNvSpPr>
          <p:nvPr>
            <p:ph type="title"/>
          </p:nvPr>
        </p:nvSpPr>
        <p:spPr bwMode="auto">
          <a:xfrm>
            <a:off x="304800" y="152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9" name="Rectangle 40"/>
          <p:cNvSpPr>
            <a:spLocks noGrp="1" noChangeArrowheads="1"/>
          </p:cNvSpPr>
          <p:nvPr>
            <p:ph type="body" idx="1"/>
          </p:nvPr>
        </p:nvSpPr>
        <p:spPr bwMode="auto">
          <a:xfrm>
            <a:off x="457200" y="1371600"/>
            <a:ext cx="8305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4105" name="Rectangle 4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1" smtClean="0">
                <a:latin typeface="+mn-lt"/>
                <a:cs typeface="+mn-cs"/>
              </a:defRPr>
            </a:lvl1pPr>
          </a:lstStyle>
          <a:p>
            <a:pPr>
              <a:defRPr/>
            </a:pPr>
            <a:endParaRPr lang="en-US">
              <a:solidFill>
                <a:srgbClr val="FFFFFF"/>
              </a:solidFill>
            </a:endParaRPr>
          </a:p>
        </p:txBody>
      </p:sp>
      <p:sp>
        <p:nvSpPr>
          <p:cNvPr id="344106" name="Rectangle 4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1" smtClean="0">
                <a:latin typeface="+mn-lt"/>
                <a:cs typeface="+mn-cs"/>
              </a:defRPr>
            </a:lvl1pPr>
          </a:lstStyle>
          <a:p>
            <a:pPr>
              <a:defRPr/>
            </a:pPr>
            <a:endParaRPr lang="en-US">
              <a:solidFill>
                <a:srgbClr val="FFFFFF"/>
              </a:solidFill>
            </a:endParaRPr>
          </a:p>
        </p:txBody>
      </p:sp>
      <p:sp>
        <p:nvSpPr>
          <p:cNvPr id="344107" name="Rectangle 4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1" smtClean="0">
                <a:latin typeface="+mn-lt"/>
                <a:cs typeface="+mn-cs"/>
              </a:defRPr>
            </a:lvl1pPr>
          </a:lstStyle>
          <a:p>
            <a:pPr>
              <a:defRPr/>
            </a:pPr>
            <a:fld id="{0A83DF4F-5133-4611-92DD-3A60195859AB}"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031" r:id="rId1"/>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Arial Narrow" pitchFamily="34" charset="0"/>
          <a:cs typeface="Arial" charset="0"/>
        </a:defRPr>
      </a:lvl2pPr>
      <a:lvl3pPr algn="l" rtl="0" eaLnBrk="0" fontAlgn="base" hangingPunct="0">
        <a:spcBef>
          <a:spcPct val="0"/>
        </a:spcBef>
        <a:spcAft>
          <a:spcPct val="0"/>
        </a:spcAft>
        <a:defRPr sz="4400" i="1">
          <a:solidFill>
            <a:schemeClr val="tx2"/>
          </a:solidFill>
          <a:latin typeface="Arial Narrow" pitchFamily="34" charset="0"/>
          <a:cs typeface="Arial" charset="0"/>
        </a:defRPr>
      </a:lvl3pPr>
      <a:lvl4pPr algn="l" rtl="0" eaLnBrk="0" fontAlgn="base" hangingPunct="0">
        <a:spcBef>
          <a:spcPct val="0"/>
        </a:spcBef>
        <a:spcAft>
          <a:spcPct val="0"/>
        </a:spcAft>
        <a:defRPr sz="4400" i="1">
          <a:solidFill>
            <a:schemeClr val="tx2"/>
          </a:solidFill>
          <a:latin typeface="Arial Narrow" pitchFamily="34" charset="0"/>
          <a:cs typeface="Arial" charset="0"/>
        </a:defRPr>
      </a:lvl4pPr>
      <a:lvl5pPr algn="l" rtl="0" eaLnBrk="0" fontAlgn="base" hangingPunct="0">
        <a:spcBef>
          <a:spcPct val="0"/>
        </a:spcBef>
        <a:spcAft>
          <a:spcPct val="0"/>
        </a:spcAft>
        <a:defRPr sz="4400" i="1">
          <a:solidFill>
            <a:schemeClr val="tx2"/>
          </a:solidFill>
          <a:latin typeface="Arial Narrow" pitchFamily="34" charset="0"/>
          <a:cs typeface="Arial" charset="0"/>
        </a:defRPr>
      </a:lvl5pPr>
      <a:lvl6pPr marL="457200" algn="l" rtl="0" fontAlgn="base">
        <a:spcBef>
          <a:spcPct val="0"/>
        </a:spcBef>
        <a:spcAft>
          <a:spcPct val="0"/>
        </a:spcAft>
        <a:defRPr sz="4400" i="1">
          <a:solidFill>
            <a:schemeClr val="tx2"/>
          </a:solidFill>
          <a:latin typeface="Arial Narrow" pitchFamily="34" charset="0"/>
          <a:cs typeface="Arial" charset="0"/>
        </a:defRPr>
      </a:lvl6pPr>
      <a:lvl7pPr marL="914400" algn="l" rtl="0" fontAlgn="base">
        <a:spcBef>
          <a:spcPct val="0"/>
        </a:spcBef>
        <a:spcAft>
          <a:spcPct val="0"/>
        </a:spcAft>
        <a:defRPr sz="4400" i="1">
          <a:solidFill>
            <a:schemeClr val="tx2"/>
          </a:solidFill>
          <a:latin typeface="Arial Narrow" pitchFamily="34" charset="0"/>
          <a:cs typeface="Arial" charset="0"/>
        </a:defRPr>
      </a:lvl7pPr>
      <a:lvl8pPr marL="1371600" algn="l" rtl="0" fontAlgn="base">
        <a:spcBef>
          <a:spcPct val="0"/>
        </a:spcBef>
        <a:spcAft>
          <a:spcPct val="0"/>
        </a:spcAft>
        <a:defRPr sz="4400" i="1">
          <a:solidFill>
            <a:schemeClr val="tx2"/>
          </a:solidFill>
          <a:latin typeface="Arial Narrow" pitchFamily="34" charset="0"/>
          <a:cs typeface="Arial" charset="0"/>
        </a:defRPr>
      </a:lvl8pPr>
      <a:lvl9pPr marL="1828800" algn="l" rtl="0" fontAlgn="base">
        <a:spcBef>
          <a:spcPct val="0"/>
        </a:spcBef>
        <a:spcAft>
          <a:spcPct val="0"/>
        </a:spcAft>
        <a:defRPr sz="4400" i="1">
          <a:solidFill>
            <a:schemeClr val="tx2"/>
          </a:solidFill>
          <a:latin typeface="Arial Narrow"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9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65000"/>
        <a:buFont typeface="Wingdings" pitchFamily="2" charset="2"/>
        <a:buChar char="u"/>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SzPct val="90000"/>
        <a:buChar char="•"/>
        <a:defRPr sz="2000">
          <a:solidFill>
            <a:schemeClr val="tx1"/>
          </a:solidFill>
          <a:latin typeface="+mn-lt"/>
          <a:cs typeface="+mn-cs"/>
        </a:defRPr>
      </a:lvl5pPr>
      <a:lvl6pPr marL="2514600" indent="-228600" algn="l" rtl="0" fontAlgn="base">
        <a:spcBef>
          <a:spcPct val="20000"/>
        </a:spcBef>
        <a:spcAft>
          <a:spcPct val="0"/>
        </a:spcAft>
        <a:buSzPct val="90000"/>
        <a:buChar char="•"/>
        <a:defRPr sz="2000">
          <a:solidFill>
            <a:schemeClr val="tx1"/>
          </a:solidFill>
          <a:latin typeface="+mn-lt"/>
          <a:cs typeface="+mn-cs"/>
        </a:defRPr>
      </a:lvl6pPr>
      <a:lvl7pPr marL="2971800" indent="-228600" algn="l" rtl="0" fontAlgn="base">
        <a:spcBef>
          <a:spcPct val="20000"/>
        </a:spcBef>
        <a:spcAft>
          <a:spcPct val="0"/>
        </a:spcAft>
        <a:buSzPct val="90000"/>
        <a:buChar char="•"/>
        <a:defRPr sz="2000">
          <a:solidFill>
            <a:schemeClr val="tx1"/>
          </a:solidFill>
          <a:latin typeface="+mn-lt"/>
          <a:cs typeface="+mn-cs"/>
        </a:defRPr>
      </a:lvl7pPr>
      <a:lvl8pPr marL="3429000" indent="-228600" algn="l" rtl="0" fontAlgn="base">
        <a:spcBef>
          <a:spcPct val="20000"/>
        </a:spcBef>
        <a:spcAft>
          <a:spcPct val="0"/>
        </a:spcAft>
        <a:buSzPct val="90000"/>
        <a:buChar char="•"/>
        <a:defRPr sz="2000">
          <a:solidFill>
            <a:schemeClr val="tx1"/>
          </a:solidFill>
          <a:latin typeface="+mn-lt"/>
          <a:cs typeface="+mn-cs"/>
        </a:defRPr>
      </a:lvl8pPr>
      <a:lvl9pPr marL="3886200" indent="-228600" algn="l" rtl="0" fontAlgn="base">
        <a:spcBef>
          <a:spcPct val="20000"/>
        </a:spcBef>
        <a:spcAft>
          <a:spcPct val="0"/>
        </a:spcAft>
        <a:buSzPct val="9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505200" y="0"/>
            <a:ext cx="5638800" cy="814388"/>
            <a:chOff x="1488" y="0"/>
            <a:chExt cx="4272" cy="816"/>
          </a:xfrm>
        </p:grpSpPr>
        <p:grpSp>
          <p:nvGrpSpPr>
            <p:cNvPr id="3" name="Group 3"/>
            <p:cNvGrpSpPr>
              <a:grpSpLocks/>
            </p:cNvGrpSpPr>
            <p:nvPr userDrawn="1"/>
          </p:nvGrpSpPr>
          <p:grpSpPr bwMode="auto">
            <a:xfrm>
              <a:off x="1488" y="0"/>
              <a:ext cx="4272" cy="48"/>
              <a:chOff x="1488" y="0"/>
              <a:chExt cx="4272" cy="48"/>
            </a:xfrm>
          </p:grpSpPr>
          <p:sp>
            <p:nvSpPr>
              <p:cNvPr id="344068" name="Rectangle 4"/>
              <p:cNvSpPr>
                <a:spLocks noChangeArrowheads="1"/>
              </p:cNvSpPr>
              <p:nvPr userDrawn="1"/>
            </p:nvSpPr>
            <p:spPr bwMode="ltGray">
              <a:xfrm>
                <a:off x="3792" y="0"/>
                <a:ext cx="196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69" name="Rectangle 5"/>
              <p:cNvSpPr>
                <a:spLocks noChangeArrowheads="1"/>
              </p:cNvSpPr>
              <p:nvPr userDrawn="1"/>
            </p:nvSpPr>
            <p:spPr bwMode="ltGray">
              <a:xfrm>
                <a:off x="1488" y="0"/>
                <a:ext cx="23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grpSp>
        <p:sp>
          <p:nvSpPr>
            <p:cNvPr id="344070" name="Rectangle 6"/>
            <p:cNvSpPr>
              <a:spLocks noChangeArrowheads="1"/>
            </p:cNvSpPr>
            <p:nvPr userDrawn="1"/>
          </p:nvSpPr>
          <p:spPr bwMode="ltGray">
            <a:xfrm>
              <a:off x="4278" y="95"/>
              <a:ext cx="1482"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1" name="Rectangle 7"/>
            <p:cNvSpPr>
              <a:spLocks noChangeArrowheads="1"/>
            </p:cNvSpPr>
            <p:nvPr userDrawn="1"/>
          </p:nvSpPr>
          <p:spPr bwMode="ltGray">
            <a:xfrm>
              <a:off x="2544" y="95"/>
              <a:ext cx="1734"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2" name="Rectangle 8"/>
            <p:cNvSpPr>
              <a:spLocks noChangeArrowheads="1"/>
            </p:cNvSpPr>
            <p:nvPr userDrawn="1"/>
          </p:nvSpPr>
          <p:spPr bwMode="ltGray">
            <a:xfrm>
              <a:off x="4809" y="192"/>
              <a:ext cx="95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3" name="Rectangle 9"/>
            <p:cNvSpPr>
              <a:spLocks noChangeArrowheads="1"/>
            </p:cNvSpPr>
            <p:nvPr userDrawn="1"/>
          </p:nvSpPr>
          <p:spPr bwMode="ltGray">
            <a:xfrm>
              <a:off x="3696" y="192"/>
              <a:ext cx="1113"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4" name="Rectangle 10"/>
            <p:cNvSpPr>
              <a:spLocks noChangeArrowheads="1"/>
            </p:cNvSpPr>
            <p:nvPr userDrawn="1"/>
          </p:nvSpPr>
          <p:spPr bwMode="ltGray">
            <a:xfrm>
              <a:off x="5097" y="288"/>
              <a:ext cx="663"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5" name="Rectangle 11"/>
            <p:cNvSpPr>
              <a:spLocks noChangeArrowheads="1"/>
            </p:cNvSpPr>
            <p:nvPr userDrawn="1"/>
          </p:nvSpPr>
          <p:spPr bwMode="ltGray">
            <a:xfrm>
              <a:off x="4320" y="288"/>
              <a:ext cx="777"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6" name="Rectangle 12"/>
            <p:cNvSpPr>
              <a:spLocks noChangeArrowheads="1"/>
            </p:cNvSpPr>
            <p:nvPr userDrawn="1"/>
          </p:nvSpPr>
          <p:spPr bwMode="ltGray">
            <a:xfrm>
              <a:off x="5362" y="383"/>
              <a:ext cx="398"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7" name="Rectangle 13"/>
            <p:cNvSpPr>
              <a:spLocks noChangeArrowheads="1"/>
            </p:cNvSpPr>
            <p:nvPr userDrawn="1"/>
          </p:nvSpPr>
          <p:spPr bwMode="ltGray">
            <a:xfrm>
              <a:off x="4896" y="383"/>
              <a:ext cx="465"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8" name="Rectangle 14"/>
            <p:cNvSpPr>
              <a:spLocks noChangeArrowheads="1"/>
            </p:cNvSpPr>
            <p:nvPr userDrawn="1"/>
          </p:nvSpPr>
          <p:spPr bwMode="ltGray">
            <a:xfrm>
              <a:off x="5539" y="480"/>
              <a:ext cx="22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9" name="Rectangle 15"/>
            <p:cNvSpPr>
              <a:spLocks noChangeArrowheads="1"/>
            </p:cNvSpPr>
            <p:nvPr userDrawn="1"/>
          </p:nvSpPr>
          <p:spPr bwMode="ltGray">
            <a:xfrm>
              <a:off x="5280" y="480"/>
              <a:ext cx="25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0" name="Rectangle 16"/>
            <p:cNvSpPr>
              <a:spLocks noChangeArrowheads="1"/>
            </p:cNvSpPr>
            <p:nvPr userDrawn="1"/>
          </p:nvSpPr>
          <p:spPr bwMode="ltGray">
            <a:xfrm>
              <a:off x="5649" y="576"/>
              <a:ext cx="11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1" name="Rectangle 17"/>
            <p:cNvSpPr>
              <a:spLocks noChangeArrowheads="1"/>
            </p:cNvSpPr>
            <p:nvPr userDrawn="1"/>
          </p:nvSpPr>
          <p:spPr bwMode="ltGray">
            <a:xfrm>
              <a:off x="5519" y="576"/>
              <a:ext cx="13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2" name="Rectangle 18"/>
            <p:cNvSpPr>
              <a:spLocks noChangeArrowheads="1"/>
            </p:cNvSpPr>
            <p:nvPr userDrawn="1"/>
          </p:nvSpPr>
          <p:spPr bwMode="ltGray">
            <a:xfrm>
              <a:off x="5694" y="671"/>
              <a:ext cx="66"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3" name="Rectangle 19"/>
            <p:cNvSpPr>
              <a:spLocks noChangeArrowheads="1"/>
            </p:cNvSpPr>
            <p:nvPr userDrawn="1"/>
          </p:nvSpPr>
          <p:spPr bwMode="ltGray">
            <a:xfrm>
              <a:off x="5616" y="671"/>
              <a:ext cx="78"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4" name="Rectangle 20"/>
            <p:cNvSpPr>
              <a:spLocks noChangeArrowheads="1"/>
            </p:cNvSpPr>
            <p:nvPr userDrawn="1"/>
          </p:nvSpPr>
          <p:spPr bwMode="ltGray">
            <a:xfrm>
              <a:off x="4012" y="48"/>
              <a:ext cx="174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5" name="Rectangle 21"/>
            <p:cNvSpPr>
              <a:spLocks noChangeArrowheads="1"/>
            </p:cNvSpPr>
            <p:nvPr userDrawn="1"/>
          </p:nvSpPr>
          <p:spPr bwMode="ltGray">
            <a:xfrm>
              <a:off x="1968" y="48"/>
              <a:ext cx="204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6" name="Rectangle 22"/>
            <p:cNvSpPr>
              <a:spLocks noChangeArrowheads="1"/>
            </p:cNvSpPr>
            <p:nvPr userDrawn="1"/>
          </p:nvSpPr>
          <p:spPr bwMode="ltGray">
            <a:xfrm>
              <a:off x="4589" y="145"/>
              <a:ext cx="117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7" name="Rectangle 23"/>
            <p:cNvSpPr>
              <a:spLocks noChangeArrowheads="1"/>
            </p:cNvSpPr>
            <p:nvPr userDrawn="1"/>
          </p:nvSpPr>
          <p:spPr bwMode="ltGray">
            <a:xfrm>
              <a:off x="3216" y="145"/>
              <a:ext cx="137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8" name="Rectangle 24"/>
            <p:cNvSpPr>
              <a:spLocks noChangeArrowheads="1"/>
            </p:cNvSpPr>
            <p:nvPr userDrawn="1"/>
          </p:nvSpPr>
          <p:spPr bwMode="ltGray">
            <a:xfrm>
              <a:off x="4964" y="240"/>
              <a:ext cx="79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9" name="Rectangle 25"/>
            <p:cNvSpPr>
              <a:spLocks noChangeArrowheads="1"/>
            </p:cNvSpPr>
            <p:nvPr userDrawn="1"/>
          </p:nvSpPr>
          <p:spPr bwMode="ltGray">
            <a:xfrm>
              <a:off x="4032" y="240"/>
              <a:ext cx="93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0" name="Rectangle 26"/>
            <p:cNvSpPr>
              <a:spLocks noChangeArrowheads="1"/>
            </p:cNvSpPr>
            <p:nvPr userDrawn="1"/>
          </p:nvSpPr>
          <p:spPr bwMode="ltGray">
            <a:xfrm>
              <a:off x="5274" y="336"/>
              <a:ext cx="48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1" name="Rectangle 27"/>
            <p:cNvSpPr>
              <a:spLocks noChangeArrowheads="1"/>
            </p:cNvSpPr>
            <p:nvPr userDrawn="1"/>
          </p:nvSpPr>
          <p:spPr bwMode="ltGray">
            <a:xfrm>
              <a:off x="4704" y="336"/>
              <a:ext cx="57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2" name="Rectangle 28"/>
            <p:cNvSpPr>
              <a:spLocks noChangeArrowheads="1"/>
            </p:cNvSpPr>
            <p:nvPr userDrawn="1"/>
          </p:nvSpPr>
          <p:spPr bwMode="ltGray">
            <a:xfrm>
              <a:off x="5450" y="433"/>
              <a:ext cx="310"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3" name="Rectangle 29"/>
            <p:cNvSpPr>
              <a:spLocks noChangeArrowheads="1"/>
            </p:cNvSpPr>
            <p:nvPr userDrawn="1"/>
          </p:nvSpPr>
          <p:spPr bwMode="ltGray">
            <a:xfrm>
              <a:off x="5088" y="433"/>
              <a:ext cx="36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4" name="Rectangle 30"/>
            <p:cNvSpPr>
              <a:spLocks noChangeArrowheads="1"/>
            </p:cNvSpPr>
            <p:nvPr userDrawn="1"/>
          </p:nvSpPr>
          <p:spPr bwMode="ltGray">
            <a:xfrm>
              <a:off x="5605" y="528"/>
              <a:ext cx="155"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5" name="Rectangle 31"/>
            <p:cNvSpPr>
              <a:spLocks noChangeArrowheads="1"/>
            </p:cNvSpPr>
            <p:nvPr userDrawn="1"/>
          </p:nvSpPr>
          <p:spPr bwMode="ltGray">
            <a:xfrm>
              <a:off x="5424" y="528"/>
              <a:ext cx="18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6" name="Rectangle 32"/>
            <p:cNvSpPr>
              <a:spLocks noChangeArrowheads="1"/>
            </p:cNvSpPr>
            <p:nvPr userDrawn="1"/>
          </p:nvSpPr>
          <p:spPr bwMode="ltGray">
            <a:xfrm>
              <a:off x="5672" y="624"/>
              <a:ext cx="8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7" name="Rectangle 33"/>
            <p:cNvSpPr>
              <a:spLocks noChangeArrowheads="1"/>
            </p:cNvSpPr>
            <p:nvPr userDrawn="1"/>
          </p:nvSpPr>
          <p:spPr bwMode="ltGray">
            <a:xfrm>
              <a:off x="5568" y="624"/>
              <a:ext cx="10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8" name="Rectangle 34"/>
            <p:cNvSpPr>
              <a:spLocks noChangeArrowheads="1"/>
            </p:cNvSpPr>
            <p:nvPr userDrawn="1"/>
          </p:nvSpPr>
          <p:spPr bwMode="ltGray">
            <a:xfrm>
              <a:off x="5716" y="721"/>
              <a:ext cx="44"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9" name="Rectangle 35"/>
            <p:cNvSpPr>
              <a:spLocks noChangeArrowheads="1"/>
            </p:cNvSpPr>
            <p:nvPr userDrawn="1"/>
          </p:nvSpPr>
          <p:spPr bwMode="ltGray">
            <a:xfrm>
              <a:off x="5664" y="721"/>
              <a:ext cx="5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100" name="Rectangle 36"/>
            <p:cNvSpPr>
              <a:spLocks noChangeArrowheads="1"/>
            </p:cNvSpPr>
            <p:nvPr userDrawn="1"/>
          </p:nvSpPr>
          <p:spPr bwMode="ltGray">
            <a:xfrm>
              <a:off x="5738" y="768"/>
              <a:ext cx="2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101" name="Rectangle 37"/>
            <p:cNvSpPr>
              <a:spLocks noChangeArrowheads="1"/>
            </p:cNvSpPr>
            <p:nvPr userDrawn="1"/>
          </p:nvSpPr>
          <p:spPr bwMode="ltGray">
            <a:xfrm>
              <a:off x="5712" y="768"/>
              <a:ext cx="2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grpSp>
      <p:sp>
        <p:nvSpPr>
          <p:cNvPr id="344102" name="Arc 38"/>
          <p:cNvSpPr>
            <a:spLocks/>
          </p:cNvSpPr>
          <p:nvPr/>
        </p:nvSpPr>
        <p:spPr bwMode="hidden">
          <a:xfrm>
            <a:off x="0" y="762000"/>
            <a:ext cx="4114800" cy="5318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a:defRPr/>
            </a:pPr>
            <a:endParaRPr lang="en-US">
              <a:solidFill>
                <a:srgbClr val="FFFFFF"/>
              </a:solidFill>
            </a:endParaRPr>
          </a:p>
        </p:txBody>
      </p:sp>
      <p:sp>
        <p:nvSpPr>
          <p:cNvPr id="16388" name="Rectangle 39"/>
          <p:cNvSpPr>
            <a:spLocks noGrp="1" noChangeArrowheads="1"/>
          </p:cNvSpPr>
          <p:nvPr>
            <p:ph type="title"/>
          </p:nvPr>
        </p:nvSpPr>
        <p:spPr bwMode="auto">
          <a:xfrm>
            <a:off x="304800" y="152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9" name="Rectangle 40"/>
          <p:cNvSpPr>
            <a:spLocks noGrp="1" noChangeArrowheads="1"/>
          </p:cNvSpPr>
          <p:nvPr>
            <p:ph type="body" idx="1"/>
          </p:nvPr>
        </p:nvSpPr>
        <p:spPr bwMode="auto">
          <a:xfrm>
            <a:off x="457200" y="1371600"/>
            <a:ext cx="8305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4105" name="Rectangle 4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1" smtClean="0">
                <a:latin typeface="+mn-lt"/>
                <a:cs typeface="+mn-cs"/>
              </a:defRPr>
            </a:lvl1pPr>
          </a:lstStyle>
          <a:p>
            <a:pPr>
              <a:defRPr/>
            </a:pPr>
            <a:endParaRPr lang="en-US">
              <a:solidFill>
                <a:srgbClr val="FFFFFF"/>
              </a:solidFill>
            </a:endParaRPr>
          </a:p>
        </p:txBody>
      </p:sp>
      <p:sp>
        <p:nvSpPr>
          <p:cNvPr id="344106" name="Rectangle 4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1" smtClean="0">
                <a:latin typeface="+mn-lt"/>
                <a:cs typeface="+mn-cs"/>
              </a:defRPr>
            </a:lvl1pPr>
          </a:lstStyle>
          <a:p>
            <a:pPr>
              <a:defRPr/>
            </a:pPr>
            <a:endParaRPr lang="en-US">
              <a:solidFill>
                <a:srgbClr val="FFFFFF"/>
              </a:solidFill>
            </a:endParaRPr>
          </a:p>
        </p:txBody>
      </p:sp>
      <p:sp>
        <p:nvSpPr>
          <p:cNvPr id="344107" name="Rectangle 4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1" smtClean="0">
                <a:latin typeface="+mn-lt"/>
                <a:cs typeface="+mn-cs"/>
              </a:defRPr>
            </a:lvl1pPr>
          </a:lstStyle>
          <a:p>
            <a:pPr>
              <a:defRPr/>
            </a:pPr>
            <a:fld id="{0A83DF4F-5133-4611-92DD-3A60195859AB}"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033" r:id="rId1"/>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Arial Narrow" pitchFamily="34" charset="0"/>
          <a:cs typeface="Arial" charset="0"/>
        </a:defRPr>
      </a:lvl2pPr>
      <a:lvl3pPr algn="l" rtl="0" eaLnBrk="0" fontAlgn="base" hangingPunct="0">
        <a:spcBef>
          <a:spcPct val="0"/>
        </a:spcBef>
        <a:spcAft>
          <a:spcPct val="0"/>
        </a:spcAft>
        <a:defRPr sz="4400" i="1">
          <a:solidFill>
            <a:schemeClr val="tx2"/>
          </a:solidFill>
          <a:latin typeface="Arial Narrow" pitchFamily="34" charset="0"/>
          <a:cs typeface="Arial" charset="0"/>
        </a:defRPr>
      </a:lvl3pPr>
      <a:lvl4pPr algn="l" rtl="0" eaLnBrk="0" fontAlgn="base" hangingPunct="0">
        <a:spcBef>
          <a:spcPct val="0"/>
        </a:spcBef>
        <a:spcAft>
          <a:spcPct val="0"/>
        </a:spcAft>
        <a:defRPr sz="4400" i="1">
          <a:solidFill>
            <a:schemeClr val="tx2"/>
          </a:solidFill>
          <a:latin typeface="Arial Narrow" pitchFamily="34" charset="0"/>
          <a:cs typeface="Arial" charset="0"/>
        </a:defRPr>
      </a:lvl4pPr>
      <a:lvl5pPr algn="l" rtl="0" eaLnBrk="0" fontAlgn="base" hangingPunct="0">
        <a:spcBef>
          <a:spcPct val="0"/>
        </a:spcBef>
        <a:spcAft>
          <a:spcPct val="0"/>
        </a:spcAft>
        <a:defRPr sz="4400" i="1">
          <a:solidFill>
            <a:schemeClr val="tx2"/>
          </a:solidFill>
          <a:latin typeface="Arial Narrow" pitchFamily="34" charset="0"/>
          <a:cs typeface="Arial" charset="0"/>
        </a:defRPr>
      </a:lvl5pPr>
      <a:lvl6pPr marL="457200" algn="l" rtl="0" fontAlgn="base">
        <a:spcBef>
          <a:spcPct val="0"/>
        </a:spcBef>
        <a:spcAft>
          <a:spcPct val="0"/>
        </a:spcAft>
        <a:defRPr sz="4400" i="1">
          <a:solidFill>
            <a:schemeClr val="tx2"/>
          </a:solidFill>
          <a:latin typeface="Arial Narrow" pitchFamily="34" charset="0"/>
          <a:cs typeface="Arial" charset="0"/>
        </a:defRPr>
      </a:lvl6pPr>
      <a:lvl7pPr marL="914400" algn="l" rtl="0" fontAlgn="base">
        <a:spcBef>
          <a:spcPct val="0"/>
        </a:spcBef>
        <a:spcAft>
          <a:spcPct val="0"/>
        </a:spcAft>
        <a:defRPr sz="4400" i="1">
          <a:solidFill>
            <a:schemeClr val="tx2"/>
          </a:solidFill>
          <a:latin typeface="Arial Narrow" pitchFamily="34" charset="0"/>
          <a:cs typeface="Arial" charset="0"/>
        </a:defRPr>
      </a:lvl7pPr>
      <a:lvl8pPr marL="1371600" algn="l" rtl="0" fontAlgn="base">
        <a:spcBef>
          <a:spcPct val="0"/>
        </a:spcBef>
        <a:spcAft>
          <a:spcPct val="0"/>
        </a:spcAft>
        <a:defRPr sz="4400" i="1">
          <a:solidFill>
            <a:schemeClr val="tx2"/>
          </a:solidFill>
          <a:latin typeface="Arial Narrow" pitchFamily="34" charset="0"/>
          <a:cs typeface="Arial" charset="0"/>
        </a:defRPr>
      </a:lvl8pPr>
      <a:lvl9pPr marL="1828800" algn="l" rtl="0" fontAlgn="base">
        <a:spcBef>
          <a:spcPct val="0"/>
        </a:spcBef>
        <a:spcAft>
          <a:spcPct val="0"/>
        </a:spcAft>
        <a:defRPr sz="4400" i="1">
          <a:solidFill>
            <a:schemeClr val="tx2"/>
          </a:solidFill>
          <a:latin typeface="Arial Narrow"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9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65000"/>
        <a:buFont typeface="Wingdings" pitchFamily="2" charset="2"/>
        <a:buChar char="u"/>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SzPct val="90000"/>
        <a:buChar char="•"/>
        <a:defRPr sz="2000">
          <a:solidFill>
            <a:schemeClr val="tx1"/>
          </a:solidFill>
          <a:latin typeface="+mn-lt"/>
          <a:cs typeface="+mn-cs"/>
        </a:defRPr>
      </a:lvl5pPr>
      <a:lvl6pPr marL="2514600" indent="-228600" algn="l" rtl="0" fontAlgn="base">
        <a:spcBef>
          <a:spcPct val="20000"/>
        </a:spcBef>
        <a:spcAft>
          <a:spcPct val="0"/>
        </a:spcAft>
        <a:buSzPct val="90000"/>
        <a:buChar char="•"/>
        <a:defRPr sz="2000">
          <a:solidFill>
            <a:schemeClr val="tx1"/>
          </a:solidFill>
          <a:latin typeface="+mn-lt"/>
          <a:cs typeface="+mn-cs"/>
        </a:defRPr>
      </a:lvl6pPr>
      <a:lvl7pPr marL="2971800" indent="-228600" algn="l" rtl="0" fontAlgn="base">
        <a:spcBef>
          <a:spcPct val="20000"/>
        </a:spcBef>
        <a:spcAft>
          <a:spcPct val="0"/>
        </a:spcAft>
        <a:buSzPct val="90000"/>
        <a:buChar char="•"/>
        <a:defRPr sz="2000">
          <a:solidFill>
            <a:schemeClr val="tx1"/>
          </a:solidFill>
          <a:latin typeface="+mn-lt"/>
          <a:cs typeface="+mn-cs"/>
        </a:defRPr>
      </a:lvl7pPr>
      <a:lvl8pPr marL="3429000" indent="-228600" algn="l" rtl="0" fontAlgn="base">
        <a:spcBef>
          <a:spcPct val="20000"/>
        </a:spcBef>
        <a:spcAft>
          <a:spcPct val="0"/>
        </a:spcAft>
        <a:buSzPct val="90000"/>
        <a:buChar char="•"/>
        <a:defRPr sz="2000">
          <a:solidFill>
            <a:schemeClr val="tx1"/>
          </a:solidFill>
          <a:latin typeface="+mn-lt"/>
          <a:cs typeface="+mn-cs"/>
        </a:defRPr>
      </a:lvl8pPr>
      <a:lvl9pPr marL="3886200" indent="-228600" algn="l" rtl="0" fontAlgn="base">
        <a:spcBef>
          <a:spcPct val="20000"/>
        </a:spcBef>
        <a:spcAft>
          <a:spcPct val="0"/>
        </a:spcAft>
        <a:buSzPct val="9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505200" y="0"/>
            <a:ext cx="5638800" cy="814388"/>
            <a:chOff x="1488" y="0"/>
            <a:chExt cx="4272" cy="816"/>
          </a:xfrm>
        </p:grpSpPr>
        <p:grpSp>
          <p:nvGrpSpPr>
            <p:cNvPr id="3" name="Group 3"/>
            <p:cNvGrpSpPr>
              <a:grpSpLocks/>
            </p:cNvGrpSpPr>
            <p:nvPr userDrawn="1"/>
          </p:nvGrpSpPr>
          <p:grpSpPr bwMode="auto">
            <a:xfrm>
              <a:off x="1488" y="0"/>
              <a:ext cx="4272" cy="48"/>
              <a:chOff x="1488" y="0"/>
              <a:chExt cx="4272" cy="48"/>
            </a:xfrm>
          </p:grpSpPr>
          <p:sp>
            <p:nvSpPr>
              <p:cNvPr id="344068" name="Rectangle 4"/>
              <p:cNvSpPr>
                <a:spLocks noChangeArrowheads="1"/>
              </p:cNvSpPr>
              <p:nvPr userDrawn="1"/>
            </p:nvSpPr>
            <p:spPr bwMode="ltGray">
              <a:xfrm>
                <a:off x="3792" y="0"/>
                <a:ext cx="196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69" name="Rectangle 5"/>
              <p:cNvSpPr>
                <a:spLocks noChangeArrowheads="1"/>
              </p:cNvSpPr>
              <p:nvPr userDrawn="1"/>
            </p:nvSpPr>
            <p:spPr bwMode="ltGray">
              <a:xfrm>
                <a:off x="1488" y="0"/>
                <a:ext cx="23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grpSp>
        <p:sp>
          <p:nvSpPr>
            <p:cNvPr id="344070" name="Rectangle 6"/>
            <p:cNvSpPr>
              <a:spLocks noChangeArrowheads="1"/>
            </p:cNvSpPr>
            <p:nvPr userDrawn="1"/>
          </p:nvSpPr>
          <p:spPr bwMode="ltGray">
            <a:xfrm>
              <a:off x="4278" y="95"/>
              <a:ext cx="1482"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1" name="Rectangle 7"/>
            <p:cNvSpPr>
              <a:spLocks noChangeArrowheads="1"/>
            </p:cNvSpPr>
            <p:nvPr userDrawn="1"/>
          </p:nvSpPr>
          <p:spPr bwMode="ltGray">
            <a:xfrm>
              <a:off x="2544" y="95"/>
              <a:ext cx="1734"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2" name="Rectangle 8"/>
            <p:cNvSpPr>
              <a:spLocks noChangeArrowheads="1"/>
            </p:cNvSpPr>
            <p:nvPr userDrawn="1"/>
          </p:nvSpPr>
          <p:spPr bwMode="ltGray">
            <a:xfrm>
              <a:off x="4809" y="192"/>
              <a:ext cx="95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3" name="Rectangle 9"/>
            <p:cNvSpPr>
              <a:spLocks noChangeArrowheads="1"/>
            </p:cNvSpPr>
            <p:nvPr userDrawn="1"/>
          </p:nvSpPr>
          <p:spPr bwMode="ltGray">
            <a:xfrm>
              <a:off x="3696" y="192"/>
              <a:ext cx="1113"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4" name="Rectangle 10"/>
            <p:cNvSpPr>
              <a:spLocks noChangeArrowheads="1"/>
            </p:cNvSpPr>
            <p:nvPr userDrawn="1"/>
          </p:nvSpPr>
          <p:spPr bwMode="ltGray">
            <a:xfrm>
              <a:off x="5097" y="288"/>
              <a:ext cx="663"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5" name="Rectangle 11"/>
            <p:cNvSpPr>
              <a:spLocks noChangeArrowheads="1"/>
            </p:cNvSpPr>
            <p:nvPr userDrawn="1"/>
          </p:nvSpPr>
          <p:spPr bwMode="ltGray">
            <a:xfrm>
              <a:off x="4320" y="288"/>
              <a:ext cx="777"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6" name="Rectangle 12"/>
            <p:cNvSpPr>
              <a:spLocks noChangeArrowheads="1"/>
            </p:cNvSpPr>
            <p:nvPr userDrawn="1"/>
          </p:nvSpPr>
          <p:spPr bwMode="ltGray">
            <a:xfrm>
              <a:off x="5362" y="383"/>
              <a:ext cx="398"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7" name="Rectangle 13"/>
            <p:cNvSpPr>
              <a:spLocks noChangeArrowheads="1"/>
            </p:cNvSpPr>
            <p:nvPr userDrawn="1"/>
          </p:nvSpPr>
          <p:spPr bwMode="ltGray">
            <a:xfrm>
              <a:off x="4896" y="383"/>
              <a:ext cx="465"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8" name="Rectangle 14"/>
            <p:cNvSpPr>
              <a:spLocks noChangeArrowheads="1"/>
            </p:cNvSpPr>
            <p:nvPr userDrawn="1"/>
          </p:nvSpPr>
          <p:spPr bwMode="ltGray">
            <a:xfrm>
              <a:off x="5539" y="480"/>
              <a:ext cx="22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9" name="Rectangle 15"/>
            <p:cNvSpPr>
              <a:spLocks noChangeArrowheads="1"/>
            </p:cNvSpPr>
            <p:nvPr userDrawn="1"/>
          </p:nvSpPr>
          <p:spPr bwMode="ltGray">
            <a:xfrm>
              <a:off x="5280" y="480"/>
              <a:ext cx="25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0" name="Rectangle 16"/>
            <p:cNvSpPr>
              <a:spLocks noChangeArrowheads="1"/>
            </p:cNvSpPr>
            <p:nvPr userDrawn="1"/>
          </p:nvSpPr>
          <p:spPr bwMode="ltGray">
            <a:xfrm>
              <a:off x="5649" y="576"/>
              <a:ext cx="11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1" name="Rectangle 17"/>
            <p:cNvSpPr>
              <a:spLocks noChangeArrowheads="1"/>
            </p:cNvSpPr>
            <p:nvPr userDrawn="1"/>
          </p:nvSpPr>
          <p:spPr bwMode="ltGray">
            <a:xfrm>
              <a:off x="5519" y="576"/>
              <a:ext cx="13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2" name="Rectangle 18"/>
            <p:cNvSpPr>
              <a:spLocks noChangeArrowheads="1"/>
            </p:cNvSpPr>
            <p:nvPr userDrawn="1"/>
          </p:nvSpPr>
          <p:spPr bwMode="ltGray">
            <a:xfrm>
              <a:off x="5694" y="671"/>
              <a:ext cx="66"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3" name="Rectangle 19"/>
            <p:cNvSpPr>
              <a:spLocks noChangeArrowheads="1"/>
            </p:cNvSpPr>
            <p:nvPr userDrawn="1"/>
          </p:nvSpPr>
          <p:spPr bwMode="ltGray">
            <a:xfrm>
              <a:off x="5616" y="671"/>
              <a:ext cx="78"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4" name="Rectangle 20"/>
            <p:cNvSpPr>
              <a:spLocks noChangeArrowheads="1"/>
            </p:cNvSpPr>
            <p:nvPr userDrawn="1"/>
          </p:nvSpPr>
          <p:spPr bwMode="ltGray">
            <a:xfrm>
              <a:off x="4012" y="48"/>
              <a:ext cx="174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5" name="Rectangle 21"/>
            <p:cNvSpPr>
              <a:spLocks noChangeArrowheads="1"/>
            </p:cNvSpPr>
            <p:nvPr userDrawn="1"/>
          </p:nvSpPr>
          <p:spPr bwMode="ltGray">
            <a:xfrm>
              <a:off x="1968" y="48"/>
              <a:ext cx="204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6" name="Rectangle 22"/>
            <p:cNvSpPr>
              <a:spLocks noChangeArrowheads="1"/>
            </p:cNvSpPr>
            <p:nvPr userDrawn="1"/>
          </p:nvSpPr>
          <p:spPr bwMode="ltGray">
            <a:xfrm>
              <a:off x="4589" y="145"/>
              <a:ext cx="117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7" name="Rectangle 23"/>
            <p:cNvSpPr>
              <a:spLocks noChangeArrowheads="1"/>
            </p:cNvSpPr>
            <p:nvPr userDrawn="1"/>
          </p:nvSpPr>
          <p:spPr bwMode="ltGray">
            <a:xfrm>
              <a:off x="3216" y="145"/>
              <a:ext cx="137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8" name="Rectangle 24"/>
            <p:cNvSpPr>
              <a:spLocks noChangeArrowheads="1"/>
            </p:cNvSpPr>
            <p:nvPr userDrawn="1"/>
          </p:nvSpPr>
          <p:spPr bwMode="ltGray">
            <a:xfrm>
              <a:off x="4964" y="240"/>
              <a:ext cx="79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9" name="Rectangle 25"/>
            <p:cNvSpPr>
              <a:spLocks noChangeArrowheads="1"/>
            </p:cNvSpPr>
            <p:nvPr userDrawn="1"/>
          </p:nvSpPr>
          <p:spPr bwMode="ltGray">
            <a:xfrm>
              <a:off x="4032" y="240"/>
              <a:ext cx="93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0" name="Rectangle 26"/>
            <p:cNvSpPr>
              <a:spLocks noChangeArrowheads="1"/>
            </p:cNvSpPr>
            <p:nvPr userDrawn="1"/>
          </p:nvSpPr>
          <p:spPr bwMode="ltGray">
            <a:xfrm>
              <a:off x="5274" y="336"/>
              <a:ext cx="48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1" name="Rectangle 27"/>
            <p:cNvSpPr>
              <a:spLocks noChangeArrowheads="1"/>
            </p:cNvSpPr>
            <p:nvPr userDrawn="1"/>
          </p:nvSpPr>
          <p:spPr bwMode="ltGray">
            <a:xfrm>
              <a:off x="4704" y="336"/>
              <a:ext cx="57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2" name="Rectangle 28"/>
            <p:cNvSpPr>
              <a:spLocks noChangeArrowheads="1"/>
            </p:cNvSpPr>
            <p:nvPr userDrawn="1"/>
          </p:nvSpPr>
          <p:spPr bwMode="ltGray">
            <a:xfrm>
              <a:off x="5450" y="433"/>
              <a:ext cx="310"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3" name="Rectangle 29"/>
            <p:cNvSpPr>
              <a:spLocks noChangeArrowheads="1"/>
            </p:cNvSpPr>
            <p:nvPr userDrawn="1"/>
          </p:nvSpPr>
          <p:spPr bwMode="ltGray">
            <a:xfrm>
              <a:off x="5088" y="433"/>
              <a:ext cx="36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4" name="Rectangle 30"/>
            <p:cNvSpPr>
              <a:spLocks noChangeArrowheads="1"/>
            </p:cNvSpPr>
            <p:nvPr userDrawn="1"/>
          </p:nvSpPr>
          <p:spPr bwMode="ltGray">
            <a:xfrm>
              <a:off x="5605" y="528"/>
              <a:ext cx="155"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5" name="Rectangle 31"/>
            <p:cNvSpPr>
              <a:spLocks noChangeArrowheads="1"/>
            </p:cNvSpPr>
            <p:nvPr userDrawn="1"/>
          </p:nvSpPr>
          <p:spPr bwMode="ltGray">
            <a:xfrm>
              <a:off x="5424" y="528"/>
              <a:ext cx="18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6" name="Rectangle 32"/>
            <p:cNvSpPr>
              <a:spLocks noChangeArrowheads="1"/>
            </p:cNvSpPr>
            <p:nvPr userDrawn="1"/>
          </p:nvSpPr>
          <p:spPr bwMode="ltGray">
            <a:xfrm>
              <a:off x="5672" y="624"/>
              <a:ext cx="8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7" name="Rectangle 33"/>
            <p:cNvSpPr>
              <a:spLocks noChangeArrowheads="1"/>
            </p:cNvSpPr>
            <p:nvPr userDrawn="1"/>
          </p:nvSpPr>
          <p:spPr bwMode="ltGray">
            <a:xfrm>
              <a:off x="5568" y="624"/>
              <a:ext cx="10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8" name="Rectangle 34"/>
            <p:cNvSpPr>
              <a:spLocks noChangeArrowheads="1"/>
            </p:cNvSpPr>
            <p:nvPr userDrawn="1"/>
          </p:nvSpPr>
          <p:spPr bwMode="ltGray">
            <a:xfrm>
              <a:off x="5716" y="721"/>
              <a:ext cx="44"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9" name="Rectangle 35"/>
            <p:cNvSpPr>
              <a:spLocks noChangeArrowheads="1"/>
            </p:cNvSpPr>
            <p:nvPr userDrawn="1"/>
          </p:nvSpPr>
          <p:spPr bwMode="ltGray">
            <a:xfrm>
              <a:off x="5664" y="721"/>
              <a:ext cx="5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100" name="Rectangle 36"/>
            <p:cNvSpPr>
              <a:spLocks noChangeArrowheads="1"/>
            </p:cNvSpPr>
            <p:nvPr userDrawn="1"/>
          </p:nvSpPr>
          <p:spPr bwMode="ltGray">
            <a:xfrm>
              <a:off x="5738" y="768"/>
              <a:ext cx="2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101" name="Rectangle 37"/>
            <p:cNvSpPr>
              <a:spLocks noChangeArrowheads="1"/>
            </p:cNvSpPr>
            <p:nvPr userDrawn="1"/>
          </p:nvSpPr>
          <p:spPr bwMode="ltGray">
            <a:xfrm>
              <a:off x="5712" y="768"/>
              <a:ext cx="2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grpSp>
      <p:sp>
        <p:nvSpPr>
          <p:cNvPr id="344102" name="Arc 38"/>
          <p:cNvSpPr>
            <a:spLocks/>
          </p:cNvSpPr>
          <p:nvPr/>
        </p:nvSpPr>
        <p:spPr bwMode="hidden">
          <a:xfrm>
            <a:off x="0" y="762000"/>
            <a:ext cx="4114800" cy="5318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a:defRPr/>
            </a:pPr>
            <a:endParaRPr lang="en-US">
              <a:solidFill>
                <a:srgbClr val="FFFFFF"/>
              </a:solidFill>
            </a:endParaRPr>
          </a:p>
        </p:txBody>
      </p:sp>
      <p:sp>
        <p:nvSpPr>
          <p:cNvPr id="16388" name="Rectangle 39"/>
          <p:cNvSpPr>
            <a:spLocks noGrp="1" noChangeArrowheads="1"/>
          </p:cNvSpPr>
          <p:nvPr>
            <p:ph type="title"/>
          </p:nvPr>
        </p:nvSpPr>
        <p:spPr bwMode="auto">
          <a:xfrm>
            <a:off x="304800" y="152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9" name="Rectangle 40"/>
          <p:cNvSpPr>
            <a:spLocks noGrp="1" noChangeArrowheads="1"/>
          </p:cNvSpPr>
          <p:nvPr>
            <p:ph type="body" idx="1"/>
          </p:nvPr>
        </p:nvSpPr>
        <p:spPr bwMode="auto">
          <a:xfrm>
            <a:off x="457200" y="1371600"/>
            <a:ext cx="8305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4105" name="Rectangle 4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1" smtClean="0">
                <a:latin typeface="+mn-lt"/>
                <a:cs typeface="+mn-cs"/>
              </a:defRPr>
            </a:lvl1pPr>
          </a:lstStyle>
          <a:p>
            <a:pPr>
              <a:defRPr/>
            </a:pPr>
            <a:endParaRPr lang="en-US">
              <a:solidFill>
                <a:srgbClr val="FFFFFF"/>
              </a:solidFill>
            </a:endParaRPr>
          </a:p>
        </p:txBody>
      </p:sp>
      <p:sp>
        <p:nvSpPr>
          <p:cNvPr id="344106" name="Rectangle 4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1" smtClean="0">
                <a:latin typeface="+mn-lt"/>
                <a:cs typeface="+mn-cs"/>
              </a:defRPr>
            </a:lvl1pPr>
          </a:lstStyle>
          <a:p>
            <a:pPr>
              <a:defRPr/>
            </a:pPr>
            <a:endParaRPr lang="en-US">
              <a:solidFill>
                <a:srgbClr val="FFFFFF"/>
              </a:solidFill>
            </a:endParaRPr>
          </a:p>
        </p:txBody>
      </p:sp>
      <p:sp>
        <p:nvSpPr>
          <p:cNvPr id="344107" name="Rectangle 4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1" smtClean="0">
                <a:latin typeface="+mn-lt"/>
                <a:cs typeface="+mn-cs"/>
              </a:defRPr>
            </a:lvl1pPr>
          </a:lstStyle>
          <a:p>
            <a:pPr>
              <a:defRPr/>
            </a:pPr>
            <a:fld id="{0A83DF4F-5133-4611-92DD-3A60195859AB}"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035" r:id="rId1"/>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Arial Narrow" pitchFamily="34" charset="0"/>
          <a:cs typeface="Arial" charset="0"/>
        </a:defRPr>
      </a:lvl2pPr>
      <a:lvl3pPr algn="l" rtl="0" eaLnBrk="0" fontAlgn="base" hangingPunct="0">
        <a:spcBef>
          <a:spcPct val="0"/>
        </a:spcBef>
        <a:spcAft>
          <a:spcPct val="0"/>
        </a:spcAft>
        <a:defRPr sz="4400" i="1">
          <a:solidFill>
            <a:schemeClr val="tx2"/>
          </a:solidFill>
          <a:latin typeface="Arial Narrow" pitchFamily="34" charset="0"/>
          <a:cs typeface="Arial" charset="0"/>
        </a:defRPr>
      </a:lvl3pPr>
      <a:lvl4pPr algn="l" rtl="0" eaLnBrk="0" fontAlgn="base" hangingPunct="0">
        <a:spcBef>
          <a:spcPct val="0"/>
        </a:spcBef>
        <a:spcAft>
          <a:spcPct val="0"/>
        </a:spcAft>
        <a:defRPr sz="4400" i="1">
          <a:solidFill>
            <a:schemeClr val="tx2"/>
          </a:solidFill>
          <a:latin typeface="Arial Narrow" pitchFamily="34" charset="0"/>
          <a:cs typeface="Arial" charset="0"/>
        </a:defRPr>
      </a:lvl4pPr>
      <a:lvl5pPr algn="l" rtl="0" eaLnBrk="0" fontAlgn="base" hangingPunct="0">
        <a:spcBef>
          <a:spcPct val="0"/>
        </a:spcBef>
        <a:spcAft>
          <a:spcPct val="0"/>
        </a:spcAft>
        <a:defRPr sz="4400" i="1">
          <a:solidFill>
            <a:schemeClr val="tx2"/>
          </a:solidFill>
          <a:latin typeface="Arial Narrow" pitchFamily="34" charset="0"/>
          <a:cs typeface="Arial" charset="0"/>
        </a:defRPr>
      </a:lvl5pPr>
      <a:lvl6pPr marL="457200" algn="l" rtl="0" fontAlgn="base">
        <a:spcBef>
          <a:spcPct val="0"/>
        </a:spcBef>
        <a:spcAft>
          <a:spcPct val="0"/>
        </a:spcAft>
        <a:defRPr sz="4400" i="1">
          <a:solidFill>
            <a:schemeClr val="tx2"/>
          </a:solidFill>
          <a:latin typeface="Arial Narrow" pitchFamily="34" charset="0"/>
          <a:cs typeface="Arial" charset="0"/>
        </a:defRPr>
      </a:lvl6pPr>
      <a:lvl7pPr marL="914400" algn="l" rtl="0" fontAlgn="base">
        <a:spcBef>
          <a:spcPct val="0"/>
        </a:spcBef>
        <a:spcAft>
          <a:spcPct val="0"/>
        </a:spcAft>
        <a:defRPr sz="4400" i="1">
          <a:solidFill>
            <a:schemeClr val="tx2"/>
          </a:solidFill>
          <a:latin typeface="Arial Narrow" pitchFamily="34" charset="0"/>
          <a:cs typeface="Arial" charset="0"/>
        </a:defRPr>
      </a:lvl7pPr>
      <a:lvl8pPr marL="1371600" algn="l" rtl="0" fontAlgn="base">
        <a:spcBef>
          <a:spcPct val="0"/>
        </a:spcBef>
        <a:spcAft>
          <a:spcPct val="0"/>
        </a:spcAft>
        <a:defRPr sz="4400" i="1">
          <a:solidFill>
            <a:schemeClr val="tx2"/>
          </a:solidFill>
          <a:latin typeface="Arial Narrow" pitchFamily="34" charset="0"/>
          <a:cs typeface="Arial" charset="0"/>
        </a:defRPr>
      </a:lvl8pPr>
      <a:lvl9pPr marL="1828800" algn="l" rtl="0" fontAlgn="base">
        <a:spcBef>
          <a:spcPct val="0"/>
        </a:spcBef>
        <a:spcAft>
          <a:spcPct val="0"/>
        </a:spcAft>
        <a:defRPr sz="4400" i="1">
          <a:solidFill>
            <a:schemeClr val="tx2"/>
          </a:solidFill>
          <a:latin typeface="Arial Narrow"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9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65000"/>
        <a:buFont typeface="Wingdings" pitchFamily="2" charset="2"/>
        <a:buChar char="u"/>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SzPct val="90000"/>
        <a:buChar char="•"/>
        <a:defRPr sz="2000">
          <a:solidFill>
            <a:schemeClr val="tx1"/>
          </a:solidFill>
          <a:latin typeface="+mn-lt"/>
          <a:cs typeface="+mn-cs"/>
        </a:defRPr>
      </a:lvl5pPr>
      <a:lvl6pPr marL="2514600" indent="-228600" algn="l" rtl="0" fontAlgn="base">
        <a:spcBef>
          <a:spcPct val="20000"/>
        </a:spcBef>
        <a:spcAft>
          <a:spcPct val="0"/>
        </a:spcAft>
        <a:buSzPct val="90000"/>
        <a:buChar char="•"/>
        <a:defRPr sz="2000">
          <a:solidFill>
            <a:schemeClr val="tx1"/>
          </a:solidFill>
          <a:latin typeface="+mn-lt"/>
          <a:cs typeface="+mn-cs"/>
        </a:defRPr>
      </a:lvl6pPr>
      <a:lvl7pPr marL="2971800" indent="-228600" algn="l" rtl="0" fontAlgn="base">
        <a:spcBef>
          <a:spcPct val="20000"/>
        </a:spcBef>
        <a:spcAft>
          <a:spcPct val="0"/>
        </a:spcAft>
        <a:buSzPct val="90000"/>
        <a:buChar char="•"/>
        <a:defRPr sz="2000">
          <a:solidFill>
            <a:schemeClr val="tx1"/>
          </a:solidFill>
          <a:latin typeface="+mn-lt"/>
          <a:cs typeface="+mn-cs"/>
        </a:defRPr>
      </a:lvl7pPr>
      <a:lvl8pPr marL="3429000" indent="-228600" algn="l" rtl="0" fontAlgn="base">
        <a:spcBef>
          <a:spcPct val="20000"/>
        </a:spcBef>
        <a:spcAft>
          <a:spcPct val="0"/>
        </a:spcAft>
        <a:buSzPct val="90000"/>
        <a:buChar char="•"/>
        <a:defRPr sz="2000">
          <a:solidFill>
            <a:schemeClr val="tx1"/>
          </a:solidFill>
          <a:latin typeface="+mn-lt"/>
          <a:cs typeface="+mn-cs"/>
        </a:defRPr>
      </a:lvl8pPr>
      <a:lvl9pPr marL="3886200" indent="-228600" algn="l" rtl="0" fontAlgn="base">
        <a:spcBef>
          <a:spcPct val="20000"/>
        </a:spcBef>
        <a:spcAft>
          <a:spcPct val="0"/>
        </a:spcAft>
        <a:buSzPct val="9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505200" y="0"/>
            <a:ext cx="5638800" cy="814388"/>
            <a:chOff x="1488" y="0"/>
            <a:chExt cx="4272" cy="816"/>
          </a:xfrm>
        </p:grpSpPr>
        <p:grpSp>
          <p:nvGrpSpPr>
            <p:cNvPr id="3" name="Group 3"/>
            <p:cNvGrpSpPr>
              <a:grpSpLocks/>
            </p:cNvGrpSpPr>
            <p:nvPr userDrawn="1"/>
          </p:nvGrpSpPr>
          <p:grpSpPr bwMode="auto">
            <a:xfrm>
              <a:off x="1488" y="0"/>
              <a:ext cx="4272" cy="48"/>
              <a:chOff x="1488" y="0"/>
              <a:chExt cx="4272" cy="48"/>
            </a:xfrm>
          </p:grpSpPr>
          <p:sp>
            <p:nvSpPr>
              <p:cNvPr id="344068" name="Rectangle 4"/>
              <p:cNvSpPr>
                <a:spLocks noChangeArrowheads="1"/>
              </p:cNvSpPr>
              <p:nvPr userDrawn="1"/>
            </p:nvSpPr>
            <p:spPr bwMode="ltGray">
              <a:xfrm>
                <a:off x="3792" y="0"/>
                <a:ext cx="196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69" name="Rectangle 5"/>
              <p:cNvSpPr>
                <a:spLocks noChangeArrowheads="1"/>
              </p:cNvSpPr>
              <p:nvPr userDrawn="1"/>
            </p:nvSpPr>
            <p:spPr bwMode="ltGray">
              <a:xfrm>
                <a:off x="1488" y="0"/>
                <a:ext cx="23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grpSp>
        <p:sp>
          <p:nvSpPr>
            <p:cNvPr id="344070" name="Rectangle 6"/>
            <p:cNvSpPr>
              <a:spLocks noChangeArrowheads="1"/>
            </p:cNvSpPr>
            <p:nvPr userDrawn="1"/>
          </p:nvSpPr>
          <p:spPr bwMode="ltGray">
            <a:xfrm>
              <a:off x="4278" y="95"/>
              <a:ext cx="1482"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1" name="Rectangle 7"/>
            <p:cNvSpPr>
              <a:spLocks noChangeArrowheads="1"/>
            </p:cNvSpPr>
            <p:nvPr userDrawn="1"/>
          </p:nvSpPr>
          <p:spPr bwMode="ltGray">
            <a:xfrm>
              <a:off x="2544" y="95"/>
              <a:ext cx="1734"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2" name="Rectangle 8"/>
            <p:cNvSpPr>
              <a:spLocks noChangeArrowheads="1"/>
            </p:cNvSpPr>
            <p:nvPr userDrawn="1"/>
          </p:nvSpPr>
          <p:spPr bwMode="ltGray">
            <a:xfrm>
              <a:off x="4809" y="192"/>
              <a:ext cx="95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3" name="Rectangle 9"/>
            <p:cNvSpPr>
              <a:spLocks noChangeArrowheads="1"/>
            </p:cNvSpPr>
            <p:nvPr userDrawn="1"/>
          </p:nvSpPr>
          <p:spPr bwMode="ltGray">
            <a:xfrm>
              <a:off x="3696" y="192"/>
              <a:ext cx="1113"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4" name="Rectangle 10"/>
            <p:cNvSpPr>
              <a:spLocks noChangeArrowheads="1"/>
            </p:cNvSpPr>
            <p:nvPr userDrawn="1"/>
          </p:nvSpPr>
          <p:spPr bwMode="ltGray">
            <a:xfrm>
              <a:off x="5097" y="288"/>
              <a:ext cx="663"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5" name="Rectangle 11"/>
            <p:cNvSpPr>
              <a:spLocks noChangeArrowheads="1"/>
            </p:cNvSpPr>
            <p:nvPr userDrawn="1"/>
          </p:nvSpPr>
          <p:spPr bwMode="ltGray">
            <a:xfrm>
              <a:off x="4320" y="288"/>
              <a:ext cx="777"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6" name="Rectangle 12"/>
            <p:cNvSpPr>
              <a:spLocks noChangeArrowheads="1"/>
            </p:cNvSpPr>
            <p:nvPr userDrawn="1"/>
          </p:nvSpPr>
          <p:spPr bwMode="ltGray">
            <a:xfrm>
              <a:off x="5362" y="383"/>
              <a:ext cx="398"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7" name="Rectangle 13"/>
            <p:cNvSpPr>
              <a:spLocks noChangeArrowheads="1"/>
            </p:cNvSpPr>
            <p:nvPr userDrawn="1"/>
          </p:nvSpPr>
          <p:spPr bwMode="ltGray">
            <a:xfrm>
              <a:off x="4896" y="383"/>
              <a:ext cx="465"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8" name="Rectangle 14"/>
            <p:cNvSpPr>
              <a:spLocks noChangeArrowheads="1"/>
            </p:cNvSpPr>
            <p:nvPr userDrawn="1"/>
          </p:nvSpPr>
          <p:spPr bwMode="ltGray">
            <a:xfrm>
              <a:off x="5539" y="480"/>
              <a:ext cx="22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79" name="Rectangle 15"/>
            <p:cNvSpPr>
              <a:spLocks noChangeArrowheads="1"/>
            </p:cNvSpPr>
            <p:nvPr userDrawn="1"/>
          </p:nvSpPr>
          <p:spPr bwMode="ltGray">
            <a:xfrm>
              <a:off x="5280" y="480"/>
              <a:ext cx="25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0" name="Rectangle 16"/>
            <p:cNvSpPr>
              <a:spLocks noChangeArrowheads="1"/>
            </p:cNvSpPr>
            <p:nvPr userDrawn="1"/>
          </p:nvSpPr>
          <p:spPr bwMode="ltGray">
            <a:xfrm>
              <a:off x="5649" y="576"/>
              <a:ext cx="11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1" name="Rectangle 17"/>
            <p:cNvSpPr>
              <a:spLocks noChangeArrowheads="1"/>
            </p:cNvSpPr>
            <p:nvPr userDrawn="1"/>
          </p:nvSpPr>
          <p:spPr bwMode="ltGray">
            <a:xfrm>
              <a:off x="5519" y="576"/>
              <a:ext cx="13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2" name="Rectangle 18"/>
            <p:cNvSpPr>
              <a:spLocks noChangeArrowheads="1"/>
            </p:cNvSpPr>
            <p:nvPr userDrawn="1"/>
          </p:nvSpPr>
          <p:spPr bwMode="ltGray">
            <a:xfrm>
              <a:off x="5694" y="671"/>
              <a:ext cx="66" cy="49"/>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3" name="Rectangle 19"/>
            <p:cNvSpPr>
              <a:spLocks noChangeArrowheads="1"/>
            </p:cNvSpPr>
            <p:nvPr userDrawn="1"/>
          </p:nvSpPr>
          <p:spPr bwMode="ltGray">
            <a:xfrm>
              <a:off x="5616" y="671"/>
              <a:ext cx="78" cy="49"/>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4" name="Rectangle 20"/>
            <p:cNvSpPr>
              <a:spLocks noChangeArrowheads="1"/>
            </p:cNvSpPr>
            <p:nvPr userDrawn="1"/>
          </p:nvSpPr>
          <p:spPr bwMode="ltGray">
            <a:xfrm>
              <a:off x="4012" y="48"/>
              <a:ext cx="174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5" name="Rectangle 21"/>
            <p:cNvSpPr>
              <a:spLocks noChangeArrowheads="1"/>
            </p:cNvSpPr>
            <p:nvPr userDrawn="1"/>
          </p:nvSpPr>
          <p:spPr bwMode="ltGray">
            <a:xfrm>
              <a:off x="1968" y="48"/>
              <a:ext cx="204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6" name="Rectangle 22"/>
            <p:cNvSpPr>
              <a:spLocks noChangeArrowheads="1"/>
            </p:cNvSpPr>
            <p:nvPr userDrawn="1"/>
          </p:nvSpPr>
          <p:spPr bwMode="ltGray">
            <a:xfrm>
              <a:off x="4589" y="145"/>
              <a:ext cx="117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7" name="Rectangle 23"/>
            <p:cNvSpPr>
              <a:spLocks noChangeArrowheads="1"/>
            </p:cNvSpPr>
            <p:nvPr userDrawn="1"/>
          </p:nvSpPr>
          <p:spPr bwMode="ltGray">
            <a:xfrm>
              <a:off x="3216" y="145"/>
              <a:ext cx="137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8" name="Rectangle 24"/>
            <p:cNvSpPr>
              <a:spLocks noChangeArrowheads="1"/>
            </p:cNvSpPr>
            <p:nvPr userDrawn="1"/>
          </p:nvSpPr>
          <p:spPr bwMode="ltGray">
            <a:xfrm>
              <a:off x="4964" y="240"/>
              <a:ext cx="79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89" name="Rectangle 25"/>
            <p:cNvSpPr>
              <a:spLocks noChangeArrowheads="1"/>
            </p:cNvSpPr>
            <p:nvPr userDrawn="1"/>
          </p:nvSpPr>
          <p:spPr bwMode="ltGray">
            <a:xfrm>
              <a:off x="4032" y="240"/>
              <a:ext cx="93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0" name="Rectangle 26"/>
            <p:cNvSpPr>
              <a:spLocks noChangeArrowheads="1"/>
            </p:cNvSpPr>
            <p:nvPr userDrawn="1"/>
          </p:nvSpPr>
          <p:spPr bwMode="ltGray">
            <a:xfrm>
              <a:off x="5274" y="336"/>
              <a:ext cx="48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1" name="Rectangle 27"/>
            <p:cNvSpPr>
              <a:spLocks noChangeArrowheads="1"/>
            </p:cNvSpPr>
            <p:nvPr userDrawn="1"/>
          </p:nvSpPr>
          <p:spPr bwMode="ltGray">
            <a:xfrm>
              <a:off x="4704" y="336"/>
              <a:ext cx="57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2" name="Rectangle 28"/>
            <p:cNvSpPr>
              <a:spLocks noChangeArrowheads="1"/>
            </p:cNvSpPr>
            <p:nvPr userDrawn="1"/>
          </p:nvSpPr>
          <p:spPr bwMode="ltGray">
            <a:xfrm>
              <a:off x="5450" y="433"/>
              <a:ext cx="310"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3" name="Rectangle 29"/>
            <p:cNvSpPr>
              <a:spLocks noChangeArrowheads="1"/>
            </p:cNvSpPr>
            <p:nvPr userDrawn="1"/>
          </p:nvSpPr>
          <p:spPr bwMode="ltGray">
            <a:xfrm>
              <a:off x="5088" y="433"/>
              <a:ext cx="36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4" name="Rectangle 30"/>
            <p:cNvSpPr>
              <a:spLocks noChangeArrowheads="1"/>
            </p:cNvSpPr>
            <p:nvPr userDrawn="1"/>
          </p:nvSpPr>
          <p:spPr bwMode="ltGray">
            <a:xfrm>
              <a:off x="5605" y="528"/>
              <a:ext cx="155"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5" name="Rectangle 31"/>
            <p:cNvSpPr>
              <a:spLocks noChangeArrowheads="1"/>
            </p:cNvSpPr>
            <p:nvPr userDrawn="1"/>
          </p:nvSpPr>
          <p:spPr bwMode="ltGray">
            <a:xfrm>
              <a:off x="5424" y="528"/>
              <a:ext cx="18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6" name="Rectangle 32"/>
            <p:cNvSpPr>
              <a:spLocks noChangeArrowheads="1"/>
            </p:cNvSpPr>
            <p:nvPr userDrawn="1"/>
          </p:nvSpPr>
          <p:spPr bwMode="ltGray">
            <a:xfrm>
              <a:off x="5672" y="624"/>
              <a:ext cx="8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7" name="Rectangle 33"/>
            <p:cNvSpPr>
              <a:spLocks noChangeArrowheads="1"/>
            </p:cNvSpPr>
            <p:nvPr userDrawn="1"/>
          </p:nvSpPr>
          <p:spPr bwMode="ltGray">
            <a:xfrm>
              <a:off x="5568" y="624"/>
              <a:ext cx="10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8" name="Rectangle 34"/>
            <p:cNvSpPr>
              <a:spLocks noChangeArrowheads="1"/>
            </p:cNvSpPr>
            <p:nvPr userDrawn="1"/>
          </p:nvSpPr>
          <p:spPr bwMode="ltGray">
            <a:xfrm>
              <a:off x="5716" y="721"/>
              <a:ext cx="44"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099" name="Rectangle 35"/>
            <p:cNvSpPr>
              <a:spLocks noChangeArrowheads="1"/>
            </p:cNvSpPr>
            <p:nvPr userDrawn="1"/>
          </p:nvSpPr>
          <p:spPr bwMode="ltGray">
            <a:xfrm>
              <a:off x="5664" y="721"/>
              <a:ext cx="5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100" name="Rectangle 36"/>
            <p:cNvSpPr>
              <a:spLocks noChangeArrowheads="1"/>
            </p:cNvSpPr>
            <p:nvPr userDrawn="1"/>
          </p:nvSpPr>
          <p:spPr bwMode="ltGray">
            <a:xfrm>
              <a:off x="5738" y="768"/>
              <a:ext cx="2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pPr>
                <a:defRPr/>
              </a:pPr>
              <a:endParaRPr lang="en-US">
                <a:solidFill>
                  <a:srgbClr val="FFFFFF"/>
                </a:solidFill>
              </a:endParaRPr>
            </a:p>
          </p:txBody>
        </p:sp>
        <p:sp>
          <p:nvSpPr>
            <p:cNvPr id="344101" name="Rectangle 37"/>
            <p:cNvSpPr>
              <a:spLocks noChangeArrowheads="1"/>
            </p:cNvSpPr>
            <p:nvPr userDrawn="1"/>
          </p:nvSpPr>
          <p:spPr bwMode="ltGray">
            <a:xfrm>
              <a:off x="5712" y="768"/>
              <a:ext cx="2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solidFill>
                  <a:srgbClr val="FFFFFF"/>
                </a:solidFill>
              </a:endParaRPr>
            </a:p>
          </p:txBody>
        </p:sp>
      </p:grpSp>
      <p:sp>
        <p:nvSpPr>
          <p:cNvPr id="344102" name="Arc 38"/>
          <p:cNvSpPr>
            <a:spLocks/>
          </p:cNvSpPr>
          <p:nvPr/>
        </p:nvSpPr>
        <p:spPr bwMode="hidden">
          <a:xfrm>
            <a:off x="0" y="762000"/>
            <a:ext cx="4114800" cy="5318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pPr>
              <a:defRPr/>
            </a:pPr>
            <a:endParaRPr lang="en-US">
              <a:solidFill>
                <a:srgbClr val="FFFFFF"/>
              </a:solidFill>
            </a:endParaRPr>
          </a:p>
        </p:txBody>
      </p:sp>
      <p:sp>
        <p:nvSpPr>
          <p:cNvPr id="16388" name="Rectangle 39"/>
          <p:cNvSpPr>
            <a:spLocks noGrp="1" noChangeArrowheads="1"/>
          </p:cNvSpPr>
          <p:nvPr>
            <p:ph type="title"/>
          </p:nvPr>
        </p:nvSpPr>
        <p:spPr bwMode="auto">
          <a:xfrm>
            <a:off x="304800" y="1524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9" name="Rectangle 40"/>
          <p:cNvSpPr>
            <a:spLocks noGrp="1" noChangeArrowheads="1"/>
          </p:cNvSpPr>
          <p:nvPr>
            <p:ph type="body" idx="1"/>
          </p:nvPr>
        </p:nvSpPr>
        <p:spPr bwMode="auto">
          <a:xfrm>
            <a:off x="457200" y="1371600"/>
            <a:ext cx="8305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4105" name="Rectangle 4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1" smtClean="0">
                <a:latin typeface="+mn-lt"/>
                <a:cs typeface="+mn-cs"/>
              </a:defRPr>
            </a:lvl1pPr>
          </a:lstStyle>
          <a:p>
            <a:pPr>
              <a:defRPr/>
            </a:pPr>
            <a:endParaRPr lang="en-US">
              <a:solidFill>
                <a:srgbClr val="FFFFFF"/>
              </a:solidFill>
            </a:endParaRPr>
          </a:p>
        </p:txBody>
      </p:sp>
      <p:sp>
        <p:nvSpPr>
          <p:cNvPr id="344106" name="Rectangle 4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1" smtClean="0">
                <a:latin typeface="+mn-lt"/>
                <a:cs typeface="+mn-cs"/>
              </a:defRPr>
            </a:lvl1pPr>
          </a:lstStyle>
          <a:p>
            <a:pPr>
              <a:defRPr/>
            </a:pPr>
            <a:endParaRPr lang="en-US">
              <a:solidFill>
                <a:srgbClr val="FFFFFF"/>
              </a:solidFill>
            </a:endParaRPr>
          </a:p>
        </p:txBody>
      </p:sp>
      <p:sp>
        <p:nvSpPr>
          <p:cNvPr id="344107" name="Rectangle 4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1" smtClean="0">
                <a:latin typeface="+mn-lt"/>
                <a:cs typeface="+mn-cs"/>
              </a:defRPr>
            </a:lvl1pPr>
          </a:lstStyle>
          <a:p>
            <a:pPr>
              <a:defRPr/>
            </a:pPr>
            <a:fld id="{0A83DF4F-5133-4611-92DD-3A60195859AB}"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037" r:id="rId1"/>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Arial Narrow" pitchFamily="34" charset="0"/>
          <a:cs typeface="Arial" charset="0"/>
        </a:defRPr>
      </a:lvl2pPr>
      <a:lvl3pPr algn="l" rtl="0" eaLnBrk="0" fontAlgn="base" hangingPunct="0">
        <a:spcBef>
          <a:spcPct val="0"/>
        </a:spcBef>
        <a:spcAft>
          <a:spcPct val="0"/>
        </a:spcAft>
        <a:defRPr sz="4400" i="1">
          <a:solidFill>
            <a:schemeClr val="tx2"/>
          </a:solidFill>
          <a:latin typeface="Arial Narrow" pitchFamily="34" charset="0"/>
          <a:cs typeface="Arial" charset="0"/>
        </a:defRPr>
      </a:lvl3pPr>
      <a:lvl4pPr algn="l" rtl="0" eaLnBrk="0" fontAlgn="base" hangingPunct="0">
        <a:spcBef>
          <a:spcPct val="0"/>
        </a:spcBef>
        <a:spcAft>
          <a:spcPct val="0"/>
        </a:spcAft>
        <a:defRPr sz="4400" i="1">
          <a:solidFill>
            <a:schemeClr val="tx2"/>
          </a:solidFill>
          <a:latin typeface="Arial Narrow" pitchFamily="34" charset="0"/>
          <a:cs typeface="Arial" charset="0"/>
        </a:defRPr>
      </a:lvl4pPr>
      <a:lvl5pPr algn="l" rtl="0" eaLnBrk="0" fontAlgn="base" hangingPunct="0">
        <a:spcBef>
          <a:spcPct val="0"/>
        </a:spcBef>
        <a:spcAft>
          <a:spcPct val="0"/>
        </a:spcAft>
        <a:defRPr sz="4400" i="1">
          <a:solidFill>
            <a:schemeClr val="tx2"/>
          </a:solidFill>
          <a:latin typeface="Arial Narrow" pitchFamily="34" charset="0"/>
          <a:cs typeface="Arial" charset="0"/>
        </a:defRPr>
      </a:lvl5pPr>
      <a:lvl6pPr marL="457200" algn="l" rtl="0" fontAlgn="base">
        <a:spcBef>
          <a:spcPct val="0"/>
        </a:spcBef>
        <a:spcAft>
          <a:spcPct val="0"/>
        </a:spcAft>
        <a:defRPr sz="4400" i="1">
          <a:solidFill>
            <a:schemeClr val="tx2"/>
          </a:solidFill>
          <a:latin typeface="Arial Narrow" pitchFamily="34" charset="0"/>
          <a:cs typeface="Arial" charset="0"/>
        </a:defRPr>
      </a:lvl6pPr>
      <a:lvl7pPr marL="914400" algn="l" rtl="0" fontAlgn="base">
        <a:spcBef>
          <a:spcPct val="0"/>
        </a:spcBef>
        <a:spcAft>
          <a:spcPct val="0"/>
        </a:spcAft>
        <a:defRPr sz="4400" i="1">
          <a:solidFill>
            <a:schemeClr val="tx2"/>
          </a:solidFill>
          <a:latin typeface="Arial Narrow" pitchFamily="34" charset="0"/>
          <a:cs typeface="Arial" charset="0"/>
        </a:defRPr>
      </a:lvl7pPr>
      <a:lvl8pPr marL="1371600" algn="l" rtl="0" fontAlgn="base">
        <a:spcBef>
          <a:spcPct val="0"/>
        </a:spcBef>
        <a:spcAft>
          <a:spcPct val="0"/>
        </a:spcAft>
        <a:defRPr sz="4400" i="1">
          <a:solidFill>
            <a:schemeClr val="tx2"/>
          </a:solidFill>
          <a:latin typeface="Arial Narrow" pitchFamily="34" charset="0"/>
          <a:cs typeface="Arial" charset="0"/>
        </a:defRPr>
      </a:lvl8pPr>
      <a:lvl9pPr marL="1828800" algn="l" rtl="0" fontAlgn="base">
        <a:spcBef>
          <a:spcPct val="0"/>
        </a:spcBef>
        <a:spcAft>
          <a:spcPct val="0"/>
        </a:spcAft>
        <a:defRPr sz="4400" i="1">
          <a:solidFill>
            <a:schemeClr val="tx2"/>
          </a:solidFill>
          <a:latin typeface="Arial Narrow"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9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65000"/>
        <a:buFont typeface="Wingdings" pitchFamily="2" charset="2"/>
        <a:buChar char="u"/>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SzPct val="90000"/>
        <a:buChar char="•"/>
        <a:defRPr sz="2000">
          <a:solidFill>
            <a:schemeClr val="tx1"/>
          </a:solidFill>
          <a:latin typeface="+mn-lt"/>
          <a:cs typeface="+mn-cs"/>
        </a:defRPr>
      </a:lvl5pPr>
      <a:lvl6pPr marL="2514600" indent="-228600" algn="l" rtl="0" fontAlgn="base">
        <a:spcBef>
          <a:spcPct val="20000"/>
        </a:spcBef>
        <a:spcAft>
          <a:spcPct val="0"/>
        </a:spcAft>
        <a:buSzPct val="90000"/>
        <a:buChar char="•"/>
        <a:defRPr sz="2000">
          <a:solidFill>
            <a:schemeClr val="tx1"/>
          </a:solidFill>
          <a:latin typeface="+mn-lt"/>
          <a:cs typeface="+mn-cs"/>
        </a:defRPr>
      </a:lvl6pPr>
      <a:lvl7pPr marL="2971800" indent="-228600" algn="l" rtl="0" fontAlgn="base">
        <a:spcBef>
          <a:spcPct val="20000"/>
        </a:spcBef>
        <a:spcAft>
          <a:spcPct val="0"/>
        </a:spcAft>
        <a:buSzPct val="90000"/>
        <a:buChar char="•"/>
        <a:defRPr sz="2000">
          <a:solidFill>
            <a:schemeClr val="tx1"/>
          </a:solidFill>
          <a:latin typeface="+mn-lt"/>
          <a:cs typeface="+mn-cs"/>
        </a:defRPr>
      </a:lvl7pPr>
      <a:lvl8pPr marL="3429000" indent="-228600" algn="l" rtl="0" fontAlgn="base">
        <a:spcBef>
          <a:spcPct val="20000"/>
        </a:spcBef>
        <a:spcAft>
          <a:spcPct val="0"/>
        </a:spcAft>
        <a:buSzPct val="90000"/>
        <a:buChar char="•"/>
        <a:defRPr sz="2000">
          <a:solidFill>
            <a:schemeClr val="tx1"/>
          </a:solidFill>
          <a:latin typeface="+mn-lt"/>
          <a:cs typeface="+mn-cs"/>
        </a:defRPr>
      </a:lvl8pPr>
      <a:lvl9pPr marL="3886200" indent="-228600" algn="l" rtl="0" fontAlgn="base">
        <a:spcBef>
          <a:spcPct val="20000"/>
        </a:spcBef>
        <a:spcAft>
          <a:spcPct val="0"/>
        </a:spcAft>
        <a:buSzPct val="9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tx1"/>
            </a:gs>
            <a:gs pos="5000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bwMode="auto">
          <a:xfrm>
            <a:off x="1828800" y="-47625"/>
            <a:ext cx="7315200" cy="6477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539750" y="908050"/>
            <a:ext cx="7543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9188" name="Rectangle 4"/>
          <p:cNvSpPr>
            <a:spLocks noGrp="1" noChangeArrowheads="1"/>
          </p:cNvSpPr>
          <p:nvPr>
            <p:ph type="dt" sz="half" idx="2"/>
          </p:nvPr>
        </p:nvSpPr>
        <p:spPr bwMode="auto">
          <a:xfrm>
            <a:off x="-76200" y="657225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200" b="1" smtClean="0">
                <a:solidFill>
                  <a:schemeClr val="bg1"/>
                </a:solidFill>
                <a:latin typeface="Brush Script MT" pitchFamily="66" charset="0"/>
                <a:cs typeface="+mn-cs"/>
              </a:defRPr>
            </a:lvl1pPr>
          </a:lstStyle>
          <a:p>
            <a:pPr>
              <a:defRPr/>
            </a:pPr>
            <a:fld id="{3FD9EEC8-AD61-4B08-88A8-882E0DD24740}" type="datetime1">
              <a:rPr lang="en-US">
                <a:solidFill>
                  <a:srgbClr val="FFFFFF"/>
                </a:solidFill>
              </a:rPr>
              <a:pPr>
                <a:defRPr/>
              </a:pPr>
              <a:t>6/24/2012</a:t>
            </a:fld>
            <a:endParaRPr lang="en-US">
              <a:solidFill>
                <a:srgbClr val="FFFFFF"/>
              </a:solidFill>
            </a:endParaRPr>
          </a:p>
        </p:txBody>
      </p:sp>
      <p:sp>
        <p:nvSpPr>
          <p:cNvPr id="349189" name="Rectangle 5"/>
          <p:cNvSpPr>
            <a:spLocks noGrp="1" noChangeArrowheads="1"/>
          </p:cNvSpPr>
          <p:nvPr>
            <p:ph type="ftr" sz="quarter" idx="3"/>
          </p:nvPr>
        </p:nvSpPr>
        <p:spPr bwMode="auto">
          <a:xfrm>
            <a:off x="6356350" y="657225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b="1" smtClean="0">
                <a:solidFill>
                  <a:schemeClr val="bg1"/>
                </a:solidFill>
                <a:latin typeface="Brush Script MT" pitchFamily="66" charset="0"/>
                <a:cs typeface="+mn-cs"/>
              </a:defRPr>
            </a:lvl1pPr>
          </a:lstStyle>
          <a:p>
            <a:pPr>
              <a:defRPr/>
            </a:pPr>
            <a:endParaRPr lang="en-US">
              <a:solidFill>
                <a:srgbClr val="FFFFFF"/>
              </a:solidFill>
            </a:endParaRPr>
          </a:p>
        </p:txBody>
      </p:sp>
      <p:sp>
        <p:nvSpPr>
          <p:cNvPr id="349190" name="Rectangle 6"/>
          <p:cNvSpPr>
            <a:spLocks noGrp="1" noChangeArrowheads="1"/>
          </p:cNvSpPr>
          <p:nvPr>
            <p:ph type="sldNum" sz="quarter" idx="4"/>
          </p:nvPr>
        </p:nvSpPr>
        <p:spPr bwMode="auto">
          <a:xfrm>
            <a:off x="-1581150" y="-142875"/>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000" b="1" smtClean="0">
                <a:latin typeface="Arial" charset="0"/>
                <a:cs typeface="+mn-cs"/>
              </a:defRPr>
            </a:lvl1pPr>
          </a:lstStyle>
          <a:p>
            <a:pPr>
              <a:defRPr/>
            </a:pPr>
            <a:fld id="{5B73C44A-2EA8-429C-A78F-754AA24E52E8}" type="slidenum">
              <a:rPr lang="en-US">
                <a:solidFill>
                  <a:srgbClr val="000000"/>
                </a:solidFill>
              </a:rPr>
              <a:pPr>
                <a:defRPr/>
              </a:pPr>
              <a:t>‹#›</a:t>
            </a:fld>
            <a:r>
              <a:rPr lang="en-US">
                <a:solidFill>
                  <a:srgbClr val="000000"/>
                </a:solidFill>
              </a:rPr>
              <a:t> </a:t>
            </a:r>
          </a:p>
        </p:txBody>
      </p:sp>
      <p:sp>
        <p:nvSpPr>
          <p:cNvPr id="349191" name="Line 7"/>
          <p:cNvSpPr>
            <a:spLocks noChangeShapeType="1"/>
          </p:cNvSpPr>
          <p:nvPr/>
        </p:nvSpPr>
        <p:spPr bwMode="auto">
          <a:xfrm flipV="1">
            <a:off x="57150" y="661988"/>
            <a:ext cx="9129713" cy="1587"/>
          </a:xfrm>
          <a:prstGeom prst="line">
            <a:avLst/>
          </a:prstGeom>
          <a:noFill/>
          <a:ln w="12700">
            <a:solidFill>
              <a:schemeClr val="bg1"/>
            </a:solidFill>
            <a:round/>
            <a:headEnd type="none" w="sm" len="sm"/>
            <a:tailEnd type="none" w="sm" len="sm"/>
          </a:ln>
          <a:effectLst/>
        </p:spPr>
        <p:txBody>
          <a:bodyPr wrap="none" anchor="ctr"/>
          <a:lstStyle/>
          <a:p>
            <a:pPr>
              <a:defRPr/>
            </a:pPr>
            <a:endParaRPr lang="en-US">
              <a:solidFill>
                <a:srgbClr val="000000"/>
              </a:solidFill>
            </a:endParaRPr>
          </a:p>
        </p:txBody>
      </p:sp>
      <p:sp>
        <p:nvSpPr>
          <p:cNvPr id="349192" name="Rectangle 8"/>
          <p:cNvSpPr>
            <a:spLocks noChangeArrowheads="1"/>
          </p:cNvSpPr>
          <p:nvPr/>
        </p:nvSpPr>
        <p:spPr bwMode="auto">
          <a:xfrm>
            <a:off x="31750" y="3046413"/>
            <a:ext cx="9144000" cy="0"/>
          </a:xfrm>
          <a:prstGeom prst="rect">
            <a:avLst/>
          </a:prstGeom>
          <a:noFill/>
          <a:ln w="25400">
            <a:noFill/>
            <a:miter lim="800000"/>
            <a:headEnd/>
            <a:tailEnd type="none" w="med" len="lg"/>
          </a:ln>
          <a:effectLst/>
        </p:spPr>
        <p:txBody>
          <a:bodyPr>
            <a:spAutoFit/>
          </a:bodyPr>
          <a:lstStyle/>
          <a:p>
            <a:pPr>
              <a:defRPr/>
            </a:pPr>
            <a:endParaRPr lang="en-US">
              <a:solidFill>
                <a:srgbClr val="000000"/>
              </a:solidFill>
            </a:endParaRPr>
          </a:p>
        </p:txBody>
      </p:sp>
      <p:sp>
        <p:nvSpPr>
          <p:cNvPr id="349193" name="Rectangle 9"/>
          <p:cNvSpPr>
            <a:spLocks noChangeArrowheads="1"/>
          </p:cNvSpPr>
          <p:nvPr/>
        </p:nvSpPr>
        <p:spPr bwMode="auto">
          <a:xfrm>
            <a:off x="0" y="3200400"/>
            <a:ext cx="9144000" cy="0"/>
          </a:xfrm>
          <a:prstGeom prst="rect">
            <a:avLst/>
          </a:prstGeom>
          <a:noFill/>
          <a:ln w="25400">
            <a:noFill/>
            <a:miter lim="800000"/>
            <a:headEnd/>
            <a:tailEnd type="none" w="med" len="lg"/>
          </a:ln>
          <a:effectLst/>
        </p:spPr>
        <p:txBody>
          <a:bodyPr>
            <a:spAutoFit/>
          </a:bodyPr>
          <a:lstStyle/>
          <a:p>
            <a:pPr>
              <a:defRPr/>
            </a:pPr>
            <a:endParaRPr lang="en-US">
              <a:solidFill>
                <a:srgbClr val="000000"/>
              </a:solidFill>
            </a:endParaRPr>
          </a:p>
        </p:txBody>
      </p:sp>
      <p:grpSp>
        <p:nvGrpSpPr>
          <p:cNvPr id="2" name="Group 10"/>
          <p:cNvGrpSpPr>
            <a:grpSpLocks/>
          </p:cNvGrpSpPr>
          <p:nvPr/>
        </p:nvGrpSpPr>
        <p:grpSpPr bwMode="auto">
          <a:xfrm>
            <a:off x="2139950" y="2987675"/>
            <a:ext cx="4865688" cy="884238"/>
            <a:chOff x="0" y="0"/>
            <a:chExt cx="3065" cy="557"/>
          </a:xfrm>
        </p:grpSpPr>
        <p:sp>
          <p:nvSpPr>
            <p:cNvPr id="349195" name="Rectangle 11"/>
            <p:cNvSpPr>
              <a:spLocks noChangeArrowheads="1"/>
            </p:cNvSpPr>
            <p:nvPr userDrawn="1"/>
          </p:nvSpPr>
          <p:spPr bwMode="auto">
            <a:xfrm>
              <a:off x="0" y="0"/>
              <a:ext cx="1969" cy="0"/>
            </a:xfrm>
            <a:prstGeom prst="rect">
              <a:avLst/>
            </a:prstGeom>
            <a:noFill/>
            <a:ln w="25400">
              <a:noFill/>
              <a:miter lim="800000"/>
              <a:headEnd/>
              <a:tailEnd type="none" w="med" len="lg"/>
            </a:ln>
            <a:effectLst/>
          </p:spPr>
          <p:txBody>
            <a:bodyPr>
              <a:spAutoFit/>
            </a:bodyPr>
            <a:lstStyle/>
            <a:p>
              <a:pPr>
                <a:defRPr/>
              </a:pPr>
              <a:endParaRPr lang="en-US">
                <a:solidFill>
                  <a:srgbClr val="000000"/>
                </a:solidFill>
              </a:endParaRPr>
            </a:p>
          </p:txBody>
        </p:sp>
        <p:sp>
          <p:nvSpPr>
            <p:cNvPr id="349196" name="Rectangle 12"/>
            <p:cNvSpPr>
              <a:spLocks noChangeArrowheads="1"/>
            </p:cNvSpPr>
            <p:nvPr userDrawn="1"/>
          </p:nvSpPr>
          <p:spPr bwMode="auto">
            <a:xfrm>
              <a:off x="0" y="0"/>
              <a:ext cx="3065" cy="557"/>
            </a:xfrm>
            <a:prstGeom prst="rect">
              <a:avLst/>
            </a:prstGeom>
            <a:noFill/>
            <a:ln w="25400">
              <a:noFill/>
              <a:miter lim="800000"/>
              <a:headEnd/>
              <a:tailEnd type="none" w="med" len="lg"/>
            </a:ln>
            <a:effectLst/>
          </p:spPr>
          <p:txBody>
            <a:bodyPr/>
            <a:lstStyle/>
            <a:p>
              <a:pPr>
                <a:defRPr/>
              </a:pPr>
              <a:r>
                <a:rPr lang="en-US" sz="2400">
                  <a:solidFill>
                    <a:srgbClr val="000000"/>
                  </a:solidFill>
                  <a:latin typeface="Times New Roman" pitchFamily="18" charset="0"/>
                </a:rPr>
                <a:t>  </a:t>
              </a:r>
              <a:r>
                <a:rPr lang="en-US" sz="5200">
                  <a:solidFill>
                    <a:srgbClr val="000000"/>
                  </a:solidFill>
                  <a:latin typeface="Times New Roman" pitchFamily="18" charset="0"/>
                </a:rPr>
                <a:t> </a:t>
              </a:r>
              <a:r>
                <a:rPr lang="en-US" sz="2400">
                  <a:solidFill>
                    <a:srgbClr val="000000"/>
                  </a:solidFill>
                  <a:latin typeface="Times New Roman" pitchFamily="18" charset="0"/>
                </a:rPr>
                <a:t>                      </a:t>
              </a:r>
            </a:p>
          </p:txBody>
        </p:sp>
      </p:grpSp>
      <p:pic>
        <p:nvPicPr>
          <p:cNvPr id="17419" name="Picture 13" descr="RHIC_still">
            <a:hlinkClick r:id="rId3"/>
          </p:cNvPr>
          <p:cNvPicPr>
            <a:picLocks noChangeAspect="1" noChangeArrowheads="1"/>
          </p:cNvPicPr>
          <p:nvPr/>
        </p:nvPicPr>
        <p:blipFill>
          <a:blip r:embed="rId4" cstate="print"/>
          <a:srcRect/>
          <a:stretch>
            <a:fillRect/>
          </a:stretch>
        </p:blipFill>
        <p:spPr bwMode="auto">
          <a:xfrm>
            <a:off x="0" y="-20638"/>
            <a:ext cx="1828800" cy="668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0" r:id="rId1"/>
  </p:sldLayoutIdLst>
  <p:transition spd="med">
    <p:strips dir="rd"/>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2pPr>
      <a:lvl3pPr algn="ctr" rtl="0" eaLnBrk="0" fontAlgn="base" hangingPunct="0">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3pPr>
      <a:lvl4pPr algn="ctr" rtl="0" eaLnBrk="0" fontAlgn="base" hangingPunct="0">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4pPr>
      <a:lvl5pPr algn="ctr" rtl="0" eaLnBrk="0" fontAlgn="base" hangingPunct="0">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5pPr>
      <a:lvl6pPr marL="457200" algn="ctr" rtl="0" fontAlgn="base">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6pPr>
      <a:lvl7pPr marL="914400" algn="ctr" rtl="0" fontAlgn="base">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7pPr>
      <a:lvl8pPr marL="1371600" algn="ctr" rtl="0" fontAlgn="base">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8pPr>
      <a:lvl9pPr marL="1828800" algn="ctr" rtl="0" fontAlgn="base">
        <a:spcBef>
          <a:spcPct val="0"/>
        </a:spcBef>
        <a:spcAft>
          <a:spcPct val="0"/>
        </a:spcAft>
        <a:defRPr sz="3600" b="1">
          <a:solidFill>
            <a:schemeClr val="tx2"/>
          </a:solidFill>
          <a:effectLst>
            <a:outerShdw blurRad="38100" dist="38100" dir="2700000" algn="tl">
              <a:srgbClr val="FFFFFF"/>
            </a:outerShdw>
          </a:effectLst>
          <a:latin typeface="Arial Rounded MT Bold" pitchFamily="1" charset="0"/>
          <a:cs typeface="Arial" charset="0"/>
        </a:defRPr>
      </a:lvl9pPr>
    </p:titleStyle>
    <p:bodyStyle>
      <a:lvl1pPr marL="342900" indent="-342900" algn="l" rtl="0" eaLnBrk="0" fontAlgn="base" hangingPunct="0">
        <a:spcBef>
          <a:spcPct val="20000"/>
        </a:spcBef>
        <a:spcAft>
          <a:spcPct val="0"/>
        </a:spcAft>
        <a:buClr>
          <a:schemeClr val="bg1"/>
        </a:buClr>
        <a:buSzPct val="62000"/>
        <a:buFont typeface="Monotype Sorts" pitchFamily="2" charset="2"/>
        <a:buChar char="l"/>
        <a:defRPr sz="24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0D"/>
        </a:buClr>
        <a:buSzPct val="75000"/>
        <a:buFont typeface="Monotype Sorts" pitchFamily="2" charset="2"/>
        <a:buChar char="q"/>
        <a:defRPr sz="2000" b="1">
          <a:solidFill>
            <a:srgbClr val="FFFF0D"/>
          </a:solidFill>
          <a:latin typeface="+mn-lt"/>
          <a:cs typeface="+mn-cs"/>
        </a:defRPr>
      </a:lvl2pPr>
      <a:lvl3pPr marL="1143000" indent="-228600" algn="l" rtl="0" eaLnBrk="0" fontAlgn="base" hangingPunct="0">
        <a:spcBef>
          <a:spcPct val="20000"/>
        </a:spcBef>
        <a:spcAft>
          <a:spcPct val="0"/>
        </a:spcAft>
        <a:buClr>
          <a:srgbClr val="FFCC66"/>
        </a:buClr>
        <a:buSzPct val="75000"/>
        <a:buFont typeface="Monotype Sorts" pitchFamily="2" charset="2"/>
        <a:buChar char="u"/>
        <a:defRPr b="1">
          <a:solidFill>
            <a:srgbClr val="FFCC66"/>
          </a:solidFill>
          <a:latin typeface="+mn-lt"/>
          <a:cs typeface="+mn-cs"/>
        </a:defRPr>
      </a:lvl3pPr>
      <a:lvl4pPr marL="1600200" indent="-228600" algn="l" rtl="0" eaLnBrk="0" fontAlgn="base" hangingPunct="0">
        <a:spcBef>
          <a:spcPct val="20000"/>
        </a:spcBef>
        <a:spcAft>
          <a:spcPct val="0"/>
        </a:spcAft>
        <a:buClr>
          <a:srgbClr val="FF6600"/>
        </a:buClr>
        <a:buSzPct val="75000"/>
        <a:buFont typeface="Monotype Sorts" pitchFamily="2" charset="2"/>
        <a:buChar char="m"/>
        <a:defRPr sz="1600" b="1">
          <a:solidFill>
            <a:srgbClr val="FF6600"/>
          </a:solidFill>
          <a:latin typeface="+mn-lt"/>
          <a:cs typeface="+mn-cs"/>
        </a:defRPr>
      </a:lvl4pPr>
      <a:lvl5pPr marL="2057400" indent="-228600" algn="l" rtl="0" eaLnBrk="0" fontAlgn="base" hangingPunct="0">
        <a:spcBef>
          <a:spcPct val="20000"/>
        </a:spcBef>
        <a:spcAft>
          <a:spcPct val="0"/>
        </a:spcAft>
        <a:buClr>
          <a:srgbClr val="6666FF"/>
        </a:buClr>
        <a:buFont typeface="Marlett" pitchFamily="2" charset="2"/>
        <a:buChar char="8"/>
        <a:defRPr sz="1600" b="1">
          <a:solidFill>
            <a:srgbClr val="6666FF"/>
          </a:solidFill>
          <a:latin typeface="+mn-lt"/>
          <a:cs typeface="+mn-cs"/>
        </a:defRPr>
      </a:lvl5pPr>
      <a:lvl6pPr marL="2514600" indent="-228600" algn="l" rtl="0" fontAlgn="base">
        <a:spcBef>
          <a:spcPct val="20000"/>
        </a:spcBef>
        <a:spcAft>
          <a:spcPct val="0"/>
        </a:spcAft>
        <a:buClr>
          <a:srgbClr val="6666FF"/>
        </a:buClr>
        <a:buFont typeface="Marlett" pitchFamily="2" charset="2"/>
        <a:buChar char="8"/>
        <a:defRPr sz="1600" b="1">
          <a:solidFill>
            <a:srgbClr val="6666FF"/>
          </a:solidFill>
          <a:latin typeface="+mn-lt"/>
          <a:cs typeface="+mn-cs"/>
        </a:defRPr>
      </a:lvl6pPr>
      <a:lvl7pPr marL="2971800" indent="-228600" algn="l" rtl="0" fontAlgn="base">
        <a:spcBef>
          <a:spcPct val="20000"/>
        </a:spcBef>
        <a:spcAft>
          <a:spcPct val="0"/>
        </a:spcAft>
        <a:buClr>
          <a:srgbClr val="6666FF"/>
        </a:buClr>
        <a:buFont typeface="Marlett" pitchFamily="2" charset="2"/>
        <a:buChar char="8"/>
        <a:defRPr sz="1600" b="1">
          <a:solidFill>
            <a:srgbClr val="6666FF"/>
          </a:solidFill>
          <a:latin typeface="+mn-lt"/>
          <a:cs typeface="+mn-cs"/>
        </a:defRPr>
      </a:lvl7pPr>
      <a:lvl8pPr marL="3429000" indent="-228600" algn="l" rtl="0" fontAlgn="base">
        <a:spcBef>
          <a:spcPct val="20000"/>
        </a:spcBef>
        <a:spcAft>
          <a:spcPct val="0"/>
        </a:spcAft>
        <a:buClr>
          <a:srgbClr val="6666FF"/>
        </a:buClr>
        <a:buFont typeface="Marlett" pitchFamily="2" charset="2"/>
        <a:buChar char="8"/>
        <a:defRPr sz="1600" b="1">
          <a:solidFill>
            <a:srgbClr val="6666FF"/>
          </a:solidFill>
          <a:latin typeface="+mn-lt"/>
          <a:cs typeface="+mn-cs"/>
        </a:defRPr>
      </a:lvl8pPr>
      <a:lvl9pPr marL="3886200" indent="-228600" algn="l" rtl="0" fontAlgn="base">
        <a:spcBef>
          <a:spcPct val="20000"/>
        </a:spcBef>
        <a:spcAft>
          <a:spcPct val="0"/>
        </a:spcAft>
        <a:buClr>
          <a:srgbClr val="6666FF"/>
        </a:buClr>
        <a:buFont typeface="Marlett" pitchFamily="2" charset="2"/>
        <a:buChar char="8"/>
        <a:defRPr sz="1600" b="1">
          <a:solidFill>
            <a:srgbClr val="6666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EBCB724B-2303-40FB-B061-C91CCFD81A0F}" type="datetime1">
              <a:rPr lang="en-US" smtClean="0">
                <a:solidFill>
                  <a:prstClr val="black"/>
                </a:solidFill>
                <a:latin typeface="Lucida Sans Unicode"/>
              </a:rPr>
              <a:pPr fontAlgn="auto">
                <a:spcBef>
                  <a:spcPts val="0"/>
                </a:spcBef>
                <a:spcAft>
                  <a:spcPts val="0"/>
                </a:spcAft>
              </a:pPr>
              <a:t>6/24/2012</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3970"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EBCB724B-2303-40FB-B061-C91CCFD81A0F}" type="datetime1">
              <a:rPr lang="en-US" smtClean="0">
                <a:solidFill>
                  <a:prstClr val="black"/>
                </a:solidFill>
                <a:latin typeface="Lucida Sans Unicode"/>
              </a:rPr>
              <a:pPr fontAlgn="auto">
                <a:spcBef>
                  <a:spcPts val="0"/>
                </a:spcBef>
                <a:spcAft>
                  <a:spcPts val="0"/>
                </a:spcAft>
              </a:pPr>
              <a:t>6/24/2012</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3972" r:id="rId1"/>
    <p:sldLayoutId id="2147484049" r:id="rId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EBCB724B-2303-40FB-B061-C91CCFD81A0F}" type="datetime1">
              <a:rPr lang="en-US" smtClean="0">
                <a:solidFill>
                  <a:prstClr val="black"/>
                </a:solidFill>
                <a:latin typeface="Lucida Sans Unicode"/>
              </a:rPr>
              <a:pPr fontAlgn="auto">
                <a:spcBef>
                  <a:spcPts val="0"/>
                </a:spcBef>
                <a:spcAft>
                  <a:spcPts val="0"/>
                </a:spcAft>
              </a:pPr>
              <a:t>6/24/2012</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3974" r:id="rId1"/>
    <p:sldLayoutId id="2147484038" r:id="rId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EBCB724B-2303-40FB-B061-C91CCFD81A0F}" type="datetime1">
              <a:rPr lang="en-US" smtClean="0">
                <a:solidFill>
                  <a:prstClr val="black"/>
                </a:solidFill>
                <a:latin typeface="Lucida Sans Unicode"/>
              </a:rPr>
              <a:pPr fontAlgn="auto">
                <a:spcBef>
                  <a:spcPts val="0"/>
                </a:spcBef>
                <a:spcAft>
                  <a:spcPts val="0"/>
                </a:spcAft>
              </a:pPr>
              <a:t>6/24/2012</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3976"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EBCB724B-2303-40FB-B061-C91CCFD81A0F}" type="datetime1">
              <a:rPr lang="en-US" smtClean="0">
                <a:solidFill>
                  <a:prstClr val="black"/>
                </a:solidFill>
                <a:latin typeface="Lucida Sans Unicode"/>
              </a:rPr>
              <a:pPr fontAlgn="auto">
                <a:spcBef>
                  <a:spcPts val="0"/>
                </a:spcBef>
                <a:spcAft>
                  <a:spcPts val="0"/>
                </a:spcAft>
              </a:pPr>
              <a:t>6/24/2012</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3978"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eaLnBrk="1" fontAlgn="auto" hangingPunct="1">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fontAlgn="auto" hangingPunct="1">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EBCB724B-2303-40FB-B061-C91CCFD81A0F}" type="datetime1">
              <a:rPr lang="en-US" smtClean="0">
                <a:solidFill>
                  <a:prstClr val="black"/>
                </a:solidFill>
                <a:latin typeface="Lucida Sans Unicode"/>
              </a:rPr>
              <a:pPr fontAlgn="auto">
                <a:spcBef>
                  <a:spcPts val="0"/>
                </a:spcBef>
                <a:spcAft>
                  <a:spcPts val="0"/>
                </a:spcAft>
              </a:pPr>
              <a:t>6/24/2012</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B6F15528-21DE-4FAA-801E-634DDDAF4B2B}"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cSld>
  <p:clrMap bg1="lt1" tx1="dk1" bg2="lt2" tx2="dk2" accent1="accent1" accent2="accent2" accent3="accent3" accent4="accent4" accent5="accent5" accent6="accent6" hlink="hlink" folHlink="folHlink"/>
  <p:sldLayoutIdLst>
    <p:sldLayoutId id="2147483980"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41.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2.bin"/><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6.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3.emf"/><Relationship Id="rId13" Type="http://schemas.openxmlformats.org/officeDocument/2006/relationships/image" Target="../media/image45.e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oleObject" Target="../embeddings/oleObject7.bin"/><Relationship Id="rId2" Type="http://schemas.openxmlformats.org/officeDocument/2006/relationships/slideLayout" Target="../slideLayouts/slideLayout42.xml"/><Relationship Id="rId1" Type="http://schemas.openxmlformats.org/officeDocument/2006/relationships/vmlDrawing" Target="../drawings/vmlDrawing3.vml"/><Relationship Id="rId6" Type="http://schemas.openxmlformats.org/officeDocument/2006/relationships/image" Target="../media/image42.emf"/><Relationship Id="rId11" Type="http://schemas.openxmlformats.org/officeDocument/2006/relationships/image" Target="../media/image46.png"/><Relationship Id="rId5" Type="http://schemas.openxmlformats.org/officeDocument/2006/relationships/oleObject" Target="../embeddings/oleObject4.bin"/><Relationship Id="rId10" Type="http://schemas.openxmlformats.org/officeDocument/2006/relationships/image" Target="../media/image44.wmf"/><Relationship Id="rId4" Type="http://schemas.openxmlformats.org/officeDocument/2006/relationships/image" Target="../media/image41.emf"/><Relationship Id="rId9"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51.wmf"/><Relationship Id="rId2" Type="http://schemas.openxmlformats.org/officeDocument/2006/relationships/slideLayout" Target="../slideLayouts/slideLayout43.xml"/><Relationship Id="rId1" Type="http://schemas.openxmlformats.org/officeDocument/2006/relationships/vmlDrawing" Target="../drawings/vmlDrawing4.vml"/><Relationship Id="rId6" Type="http://schemas.openxmlformats.org/officeDocument/2006/relationships/image" Target="../media/image48.e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50.wmf"/><Relationship Id="rId4" Type="http://schemas.openxmlformats.org/officeDocument/2006/relationships/image" Target="../media/image47.emf"/><Relationship Id="rId9"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gif"/><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50.xml"/><Relationship Id="rId6" Type="http://schemas.openxmlformats.org/officeDocument/2006/relationships/image" Target="../media/image54.png"/><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9.png"/><Relationship Id="rId7"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51.xml"/><Relationship Id="rId6" Type="http://schemas.openxmlformats.org/officeDocument/2006/relationships/image" Target="../media/image61.png"/><Relationship Id="rId5" Type="http://schemas.openxmlformats.org/officeDocument/2006/relationships/image" Target="../media/image55.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65.png"/><Relationship Id="rId2" Type="http://schemas.openxmlformats.org/officeDocument/2006/relationships/slideLayout" Target="../slideLayouts/slideLayout31.xml"/><Relationship Id="rId1" Type="http://schemas.openxmlformats.org/officeDocument/2006/relationships/vmlDrawing" Target="../drawings/vmlDrawing5.v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wmf"/></Relationships>
</file>

<file path=ppt/slides/_rels/slide33.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png"/><Relationship Id="rId1" Type="http://schemas.openxmlformats.org/officeDocument/2006/relationships/slideLayout" Target="../slideLayouts/slideLayout25.xml"/><Relationship Id="rId6" Type="http://schemas.openxmlformats.org/officeDocument/2006/relationships/image" Target="../media/image70.png"/><Relationship Id="rId5" Type="http://schemas.openxmlformats.org/officeDocument/2006/relationships/image" Target="../media/image69.gif"/><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3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3.xml"/><Relationship Id="rId4" Type="http://schemas.openxmlformats.org/officeDocument/2006/relationships/image" Target="../media/image81.jpeg"/></Relationships>
</file>

<file path=ppt/slides/_rels/slide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80.png"/><Relationship Id="rId2" Type="http://schemas.openxmlformats.org/officeDocument/2006/relationships/slideLayout" Target="../slideLayouts/slideLayout33.xml"/><Relationship Id="rId1" Type="http://schemas.openxmlformats.org/officeDocument/2006/relationships/vmlDrawing" Target="../drawings/vmlDrawing6.vml"/><Relationship Id="rId6" Type="http://schemas.openxmlformats.org/officeDocument/2006/relationships/image" Target="../media/image83.wmf"/><Relationship Id="rId5" Type="http://schemas.openxmlformats.org/officeDocument/2006/relationships/oleObject" Target="../embeddings/oleObject14.bin"/><Relationship Id="rId4" Type="http://schemas.openxmlformats.org/officeDocument/2006/relationships/image" Target="../media/image84.jpeg"/><Relationship Id="rId9" Type="http://schemas.openxmlformats.org/officeDocument/2006/relationships/image" Target="../media/image86.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5.bin"/><Relationship Id="rId7" Type="http://schemas.openxmlformats.org/officeDocument/2006/relationships/image" Target="../media/image85.png"/><Relationship Id="rId2" Type="http://schemas.openxmlformats.org/officeDocument/2006/relationships/slideLayout" Target="../slideLayouts/slideLayout34.xml"/><Relationship Id="rId1" Type="http://schemas.openxmlformats.org/officeDocument/2006/relationships/vmlDrawing" Target="../drawings/vmlDrawing7.vml"/><Relationship Id="rId6" Type="http://schemas.openxmlformats.org/officeDocument/2006/relationships/image" Target="../media/image88.wmf"/><Relationship Id="rId5" Type="http://schemas.openxmlformats.org/officeDocument/2006/relationships/oleObject" Target="../embeddings/oleObject16.bin"/><Relationship Id="rId4" Type="http://schemas.openxmlformats.org/officeDocument/2006/relationships/image" Target="../media/image87.wmf"/><Relationship Id="rId9" Type="http://schemas.openxmlformats.org/officeDocument/2006/relationships/image" Target="../media/image89.w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92.wmf"/><Relationship Id="rId2" Type="http://schemas.openxmlformats.org/officeDocument/2006/relationships/slideLayout" Target="../slideLayouts/slideLayout36.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93.png"/><Relationship Id="rId4" Type="http://schemas.openxmlformats.org/officeDocument/2006/relationships/image" Target="../media/image91.emf"/></Relationships>
</file>

<file path=ppt/slides/_rels/slide42.xml.rels><?xml version="1.0" encoding="UTF-8" standalone="yes"?>
<Relationships xmlns="http://schemas.openxmlformats.org/package/2006/relationships"><Relationship Id="rId8" Type="http://schemas.openxmlformats.org/officeDocument/2006/relationships/hyperlink" Target="http://arxiv.org/abs/hep-th/0405231" TargetMode="External"/><Relationship Id="rId13" Type="http://schemas.openxmlformats.org/officeDocument/2006/relationships/oleObject" Target="../embeddings/oleObject22.bin"/><Relationship Id="rId3" Type="http://schemas.openxmlformats.org/officeDocument/2006/relationships/oleObject" Target="../embeddings/oleObject20.bin"/><Relationship Id="rId7" Type="http://schemas.openxmlformats.org/officeDocument/2006/relationships/hyperlink" Target="http://www.slac.stanford.edu/spires/find/wwwhepau/wwwscan?rawcmd=fin+Starinets,+A.O." TargetMode="External"/><Relationship Id="rId12" Type="http://schemas.openxmlformats.org/officeDocument/2006/relationships/image" Target="../media/image92.wmf"/><Relationship Id="rId2" Type="http://schemas.openxmlformats.org/officeDocument/2006/relationships/slideLayout" Target="../slideLayouts/slideLayout37.xml"/><Relationship Id="rId1" Type="http://schemas.openxmlformats.org/officeDocument/2006/relationships/vmlDrawing" Target="../drawings/vmlDrawing9.vml"/><Relationship Id="rId6" Type="http://schemas.openxmlformats.org/officeDocument/2006/relationships/hyperlink" Target="http://www.slac.stanford.edu/spires/find/wwwhepau/wwwscan?rawcmd=fin+Son,+D.T." TargetMode="External"/><Relationship Id="rId11" Type="http://schemas.openxmlformats.org/officeDocument/2006/relationships/oleObject" Target="../embeddings/oleObject21.bin"/><Relationship Id="rId5" Type="http://schemas.openxmlformats.org/officeDocument/2006/relationships/hyperlink" Target="http://www.slac.stanford.edu/spires/find/wwwhepau/wwwscan?rawcmd=fin+Kovtun,+P." TargetMode="External"/><Relationship Id="rId10" Type="http://schemas.openxmlformats.org/officeDocument/2006/relationships/image" Target="../media/image93.png"/><Relationship Id="rId4" Type="http://schemas.openxmlformats.org/officeDocument/2006/relationships/image" Target="../media/image94.emf"/><Relationship Id="rId9" Type="http://schemas.openxmlformats.org/officeDocument/2006/relationships/hyperlink" Target="http://arxiv.org/abs/hep-th/0104066" TargetMode="External"/><Relationship Id="rId14" Type="http://schemas.openxmlformats.org/officeDocument/2006/relationships/image" Target="../media/image9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7.xml"/><Relationship Id="rId1" Type="http://schemas.openxmlformats.org/officeDocument/2006/relationships/vmlDrawing" Target="../drawings/vmlDrawing10.vml"/><Relationship Id="rId4" Type="http://schemas.openxmlformats.org/officeDocument/2006/relationships/image" Target="../media/image9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787400" y="1409700"/>
            <a:ext cx="7772400" cy="1462088"/>
          </a:xfrm>
        </p:spPr>
        <p:txBody>
          <a:bodyPr/>
          <a:lstStyle/>
          <a:p>
            <a:pPr eaLnBrk="1" hangingPunct="1"/>
            <a:r>
              <a:rPr lang="en-US" sz="3200" smtClean="0"/>
              <a:t>Strings and Things: The Discovery of the strongly interacting Quark Gluon Plasma at the Relativistic Heavy Ion Collider</a:t>
            </a:r>
          </a:p>
        </p:txBody>
      </p:sp>
      <p:sp>
        <p:nvSpPr>
          <p:cNvPr id="27651" name="Rectangle 3"/>
          <p:cNvSpPr>
            <a:spLocks noGrp="1" noChangeArrowheads="1"/>
          </p:cNvSpPr>
          <p:nvPr>
            <p:ph type="subTitle" idx="1"/>
          </p:nvPr>
        </p:nvSpPr>
        <p:spPr>
          <a:xfrm>
            <a:off x="1384300" y="4432300"/>
            <a:ext cx="6400800" cy="1752600"/>
          </a:xfrm>
        </p:spPr>
        <p:txBody>
          <a:bodyPr/>
          <a:lstStyle/>
          <a:p>
            <a:pPr eaLnBrk="1" hangingPunct="1"/>
            <a:r>
              <a:rPr lang="en-US" dirty="0" smtClean="0"/>
              <a:t>Richard Seto</a:t>
            </a:r>
          </a:p>
          <a:p>
            <a:pPr eaLnBrk="1" hangingPunct="1"/>
            <a:r>
              <a:rPr lang="en-US" sz="2400" dirty="0" smtClean="0"/>
              <a:t>UCR</a:t>
            </a:r>
          </a:p>
          <a:p>
            <a:pPr eaLnBrk="1" hangingPunct="1"/>
            <a:r>
              <a:rPr lang="en-US" sz="2400" dirty="0" smtClean="0"/>
              <a:t>Teachers Academy</a:t>
            </a:r>
          </a:p>
          <a:p>
            <a:pPr eaLnBrk="1" hangingPunct="1"/>
            <a:r>
              <a:rPr lang="en-US" sz="2400" dirty="0" smtClean="0"/>
              <a:t> 6/25/2012</a:t>
            </a:r>
            <a:endParaRPr lang="en-US" sz="2400" dirty="0" smtClean="0"/>
          </a:p>
          <a:p>
            <a:pPr eaLnBrk="1" hangingPunct="1"/>
            <a:endParaRPr lang="en-US" sz="2400" dirty="0" smtClean="0"/>
          </a:p>
        </p:txBody>
      </p:sp>
      <p:pic>
        <p:nvPicPr>
          <p:cNvPr id="27652" name="Picture 4"/>
          <p:cNvPicPr>
            <a:picLocks noChangeAspect="1" noChangeArrowheads="1"/>
          </p:cNvPicPr>
          <p:nvPr/>
        </p:nvPicPr>
        <p:blipFill>
          <a:blip r:embed="rId2" cstate="print"/>
          <a:srcRect/>
          <a:stretch>
            <a:fillRect/>
          </a:stretch>
        </p:blipFill>
        <p:spPr bwMode="auto">
          <a:xfrm>
            <a:off x="301625" y="3844925"/>
            <a:ext cx="2578100" cy="2212975"/>
          </a:xfrm>
          <a:prstGeom prst="rect">
            <a:avLst/>
          </a:prstGeom>
          <a:noFill/>
          <a:ln w="9525">
            <a:noFill/>
            <a:miter lim="800000"/>
            <a:headEnd/>
            <a:tailEnd/>
          </a:ln>
        </p:spPr>
      </p:pic>
      <p:pic>
        <p:nvPicPr>
          <p:cNvPr id="27653" name="Picture 11" descr="http://www.candacedwan.com/jelly/data/photograph/image/Maximum_Width=1000,Maximum_Height=322/6758.jpg"/>
          <p:cNvPicPr>
            <a:picLocks noChangeAspect="1" noChangeArrowheads="1"/>
          </p:cNvPicPr>
          <p:nvPr/>
        </p:nvPicPr>
        <p:blipFill>
          <a:blip r:embed="rId3" cstate="print"/>
          <a:srcRect/>
          <a:stretch>
            <a:fillRect/>
          </a:stretch>
        </p:blipFill>
        <p:spPr bwMode="auto">
          <a:xfrm>
            <a:off x="6083300" y="3702050"/>
            <a:ext cx="2882900"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7" name="Text Box 5"/>
          <p:cNvSpPr txBox="1">
            <a:spLocks noChangeArrowheads="1"/>
          </p:cNvSpPr>
          <p:nvPr/>
        </p:nvSpPr>
        <p:spPr bwMode="auto">
          <a:xfrm>
            <a:off x="484188" y="5889625"/>
            <a:ext cx="8659812" cy="968375"/>
          </a:xfrm>
          <a:prstGeom prst="rect">
            <a:avLst/>
          </a:prstGeom>
          <a:solidFill>
            <a:srgbClr val="FFFF00"/>
          </a:solidFill>
          <a:ln w="9525">
            <a:noFill/>
            <a:miter lim="800000"/>
            <a:headEnd/>
            <a:tailEnd/>
          </a:ln>
          <a:effectLst/>
        </p:spPr>
        <p:txBody>
          <a:bodyPr wrap="none">
            <a:spAutoFit/>
          </a:bodyPr>
          <a:lstStyle/>
          <a:p>
            <a:pPr eaLnBrk="1" fontAlgn="auto" hangingPunct="1">
              <a:spcBef>
                <a:spcPct val="20000"/>
              </a:spcBef>
              <a:spcAft>
                <a:spcPts val="0"/>
              </a:spcAft>
              <a:buClr>
                <a:srgbClr val="FF8119"/>
              </a:buClr>
              <a:buSzPct val="85000"/>
              <a:buFont typeface="Monotype Sorts" pitchFamily="2" charset="2"/>
              <a:buNone/>
            </a:pPr>
            <a:r>
              <a:rPr lang="en-US" sz="2800" b="1" dirty="0">
                <a:solidFill>
                  <a:prstClr val="black"/>
                </a:solidFill>
                <a:latin typeface="Times New Roman" pitchFamily="18" charset="0"/>
              </a:rPr>
              <a:t>Collide Au + Au ions for maximum volume</a:t>
            </a:r>
          </a:p>
          <a:p>
            <a:pPr lvl="1" eaLnBrk="1" fontAlgn="auto" hangingPunct="1">
              <a:lnSpc>
                <a:spcPct val="85000"/>
              </a:lnSpc>
              <a:spcBef>
                <a:spcPct val="20000"/>
              </a:spcBef>
              <a:spcAft>
                <a:spcPts val="0"/>
              </a:spcAft>
              <a:buSzPct val="60000"/>
              <a:buFont typeface="Monotype Sorts" pitchFamily="2" charset="2"/>
              <a:buNone/>
            </a:pPr>
            <a:r>
              <a:rPr lang="en-US" sz="2800" b="1" dirty="0">
                <a:solidFill>
                  <a:prstClr val="black"/>
                </a:solidFill>
                <a:latin typeface="Times New Roman" pitchFamily="18" charset="0"/>
                <a:sym typeface="Symbol" pitchFamily="18" charset="2"/>
              </a:rPr>
              <a:t></a:t>
            </a:r>
            <a:r>
              <a:rPr lang="en-US" sz="2800" b="1" dirty="0">
                <a:solidFill>
                  <a:prstClr val="black"/>
                </a:solidFill>
                <a:latin typeface="Times New Roman" pitchFamily="18" charset="0"/>
              </a:rPr>
              <a:t>s = 200 GeV/nucleon pair, p+p and d+A to compare</a:t>
            </a:r>
          </a:p>
        </p:txBody>
      </p:sp>
      <p:pic>
        <p:nvPicPr>
          <p:cNvPr id="248834" name="Picture 4" descr="&#10;aerial.pdf                                                     0018F72BMacintosh HD                   B74677AA:"/>
          <p:cNvPicPr>
            <a:picLocks noGrp="1" noChangeAspect="1" noChangeArrowheads="1"/>
          </p:cNvPicPr>
          <p:nvPr>
            <p:ph idx="4294967295"/>
          </p:nvPr>
        </p:nvPicPr>
        <p:blipFill>
          <a:blip r:embed="rId2" cstate="print"/>
          <a:srcRect/>
          <a:stretch>
            <a:fillRect/>
          </a:stretch>
        </p:blipFill>
        <p:spPr>
          <a:xfrm>
            <a:off x="0" y="0"/>
            <a:ext cx="6759575" cy="5699125"/>
          </a:xfrm>
        </p:spPr>
      </p:pic>
      <p:sp>
        <p:nvSpPr>
          <p:cNvPr id="248836" name="Text Box 7"/>
          <p:cNvSpPr txBox="1">
            <a:spLocks noChangeArrowheads="1"/>
          </p:cNvSpPr>
          <p:nvPr/>
        </p:nvSpPr>
        <p:spPr bwMode="auto">
          <a:xfrm>
            <a:off x="6286500" y="2633663"/>
            <a:ext cx="2317750" cy="1077218"/>
          </a:xfrm>
          <a:prstGeom prst="rect">
            <a:avLst/>
          </a:prstGeom>
          <a:solidFill>
            <a:schemeClr val="accent3">
              <a:lumMod val="40000"/>
              <a:lumOff val="60000"/>
            </a:schemeClr>
          </a:solidFill>
          <a:ln w="9525">
            <a:noFill/>
            <a:miter lim="800000"/>
            <a:headEnd/>
            <a:tailEnd/>
          </a:ln>
          <a:effectLst/>
        </p:spPr>
        <p:txBody>
          <a:bodyPr wrap="square">
            <a:spAutoFit/>
          </a:bodyPr>
          <a:lstStyle/>
          <a:p>
            <a:pPr eaLnBrk="1" fontAlgn="auto" hangingPunct="1">
              <a:spcBef>
                <a:spcPct val="50000"/>
              </a:spcBef>
              <a:spcAft>
                <a:spcPts val="0"/>
              </a:spcAft>
            </a:pPr>
            <a:r>
              <a:rPr lang="en-US" sz="3200" dirty="0">
                <a:solidFill>
                  <a:prstClr val="black"/>
                </a:solidFill>
                <a:latin typeface="Lucida Sans Unicode"/>
              </a:rPr>
              <a:t>BNL-RHIC Facility</a:t>
            </a:r>
          </a:p>
        </p:txBody>
      </p:sp>
      <p:sp>
        <p:nvSpPr>
          <p:cNvPr id="248850" name="Text Box 18"/>
          <p:cNvSpPr txBox="1">
            <a:spLocks noChangeArrowheads="1"/>
          </p:cNvSpPr>
          <p:nvPr/>
        </p:nvSpPr>
        <p:spPr bwMode="auto">
          <a:xfrm>
            <a:off x="2022928" y="4351338"/>
            <a:ext cx="6790871" cy="584775"/>
          </a:xfrm>
          <a:prstGeom prst="rect">
            <a:avLst/>
          </a:prstGeom>
          <a:solidFill>
            <a:schemeClr val="accent3">
              <a:lumMod val="40000"/>
              <a:lumOff val="60000"/>
            </a:schemeClr>
          </a:solidFill>
          <a:ln w="9525">
            <a:noFill/>
            <a:miter lim="800000"/>
            <a:headEnd/>
            <a:tailEnd/>
          </a:ln>
          <a:effectLst/>
        </p:spPr>
        <p:txBody>
          <a:bodyPr wrap="square">
            <a:spAutoFit/>
          </a:bodyPr>
          <a:lstStyle/>
          <a:p>
            <a:pPr eaLnBrk="1" fontAlgn="auto" hangingPunct="1">
              <a:spcBef>
                <a:spcPts val="0"/>
              </a:spcBef>
              <a:spcAft>
                <a:spcPts val="0"/>
              </a:spcAft>
            </a:pPr>
            <a:r>
              <a:rPr lang="en-US" sz="3200" dirty="0" smtClean="0">
                <a:solidFill>
                  <a:prstClr val="black"/>
                </a:solidFill>
                <a:latin typeface="Lucida Sans Unicode"/>
              </a:rPr>
              <a:t>In the </a:t>
            </a:r>
            <a:r>
              <a:rPr lang="en-US" sz="3200" dirty="0" smtClean="0">
                <a:solidFill>
                  <a:prstClr val="black"/>
                </a:solidFill>
                <a:latin typeface="Lucida Sans Unicode"/>
              </a:rPr>
              <a:t>last couple of years: </a:t>
            </a:r>
            <a:r>
              <a:rPr lang="en-US" sz="3200" dirty="0">
                <a:solidFill>
                  <a:prstClr val="black"/>
                </a:solidFill>
                <a:latin typeface="Lucida Sans Unicode"/>
              </a:rPr>
              <a:t>LHC</a:t>
            </a:r>
          </a:p>
        </p:txBody>
      </p:sp>
      <p:sp>
        <p:nvSpPr>
          <p:cNvPr id="18" name="Slide Number Placeholder 17"/>
          <p:cNvSpPr>
            <a:spLocks noGrp="1"/>
          </p:cNvSpPr>
          <p:nvPr>
            <p:ph type="sldNum" sz="quarter" idx="12"/>
          </p:nvPr>
        </p:nvSpPr>
        <p:spPr/>
        <p:txBody>
          <a:bodyPr/>
          <a:lstStyle/>
          <a:p>
            <a:fld id="{B6F15528-21DE-4FAA-801E-634DDDAF4B2B}" type="slidenum">
              <a:rPr lang="en-US" smtClean="0">
                <a:solidFill>
                  <a:prstClr val="black"/>
                </a:solidFill>
              </a:rPr>
              <a:pPr/>
              <a:t>10</a:t>
            </a:fld>
            <a:endParaRPr lang="en-US" dirty="0">
              <a:solidFill>
                <a:prstClr val="black"/>
              </a:solidFill>
            </a:endParaRPr>
          </a:p>
        </p:txBody>
      </p:sp>
      <p:grpSp>
        <p:nvGrpSpPr>
          <p:cNvPr id="6" name="Group 5"/>
          <p:cNvGrpSpPr/>
          <p:nvPr/>
        </p:nvGrpSpPr>
        <p:grpSpPr>
          <a:xfrm>
            <a:off x="990600" y="5390"/>
            <a:ext cx="4572000" cy="2144079"/>
            <a:chOff x="990600" y="5390"/>
            <a:chExt cx="4572000" cy="2144079"/>
          </a:xfrm>
        </p:grpSpPr>
        <p:grpSp>
          <p:nvGrpSpPr>
            <p:cNvPr id="3" name="Group 8"/>
            <p:cNvGrpSpPr>
              <a:grpSpLocks/>
            </p:cNvGrpSpPr>
            <p:nvPr/>
          </p:nvGrpSpPr>
          <p:grpSpPr bwMode="auto">
            <a:xfrm>
              <a:off x="990600" y="5390"/>
              <a:ext cx="2155881" cy="2004379"/>
              <a:chOff x="370" y="1308"/>
              <a:chExt cx="1143" cy="940"/>
            </a:xfrm>
          </p:grpSpPr>
          <p:pic>
            <p:nvPicPr>
              <p:cNvPr id="248841" name="Picture 9" descr="star_event"/>
              <p:cNvPicPr>
                <a:picLocks noChangeAspect="1" noChangeArrowheads="1"/>
              </p:cNvPicPr>
              <p:nvPr/>
            </p:nvPicPr>
            <p:blipFill>
              <a:blip r:embed="rId3" cstate="print"/>
              <a:srcRect l="11111" r="11111"/>
              <a:stretch>
                <a:fillRect/>
              </a:stretch>
            </p:blipFill>
            <p:spPr bwMode="auto">
              <a:xfrm>
                <a:off x="432" y="1398"/>
                <a:ext cx="1081" cy="843"/>
              </a:xfrm>
              <a:prstGeom prst="rect">
                <a:avLst/>
              </a:prstGeom>
              <a:noFill/>
            </p:spPr>
          </p:pic>
          <p:sp>
            <p:nvSpPr>
              <p:cNvPr id="248842" name="AutoShape 10"/>
              <p:cNvSpPr>
                <a:spLocks noChangeAspect="1" noChangeArrowheads="1"/>
              </p:cNvSpPr>
              <p:nvPr/>
            </p:nvSpPr>
            <p:spPr bwMode="auto">
              <a:xfrm>
                <a:off x="1212" y="2046"/>
                <a:ext cx="301" cy="202"/>
              </a:xfrm>
              <a:prstGeom prst="star5">
                <a:avLst/>
              </a:prstGeom>
              <a:solidFill>
                <a:schemeClr val="bg1"/>
              </a:solidFill>
              <a:ln w="28575">
                <a:solidFill>
                  <a:srgbClr val="FF0000"/>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248843" name="Rectangle 11"/>
              <p:cNvSpPr>
                <a:spLocks noChangeAspect="1" noChangeArrowheads="1"/>
              </p:cNvSpPr>
              <p:nvPr/>
            </p:nvSpPr>
            <p:spPr bwMode="auto">
              <a:xfrm>
                <a:off x="370" y="1308"/>
                <a:ext cx="524" cy="216"/>
              </a:xfrm>
              <a:prstGeom prst="rect">
                <a:avLst/>
              </a:prstGeom>
              <a:solidFill>
                <a:schemeClr val="bg1"/>
              </a:solidFill>
              <a:ln w="9525">
                <a:noFill/>
                <a:miter lim="800000"/>
                <a:headEnd/>
                <a:tailEnd/>
              </a:ln>
              <a:effectLst/>
            </p:spPr>
            <p:txBody>
              <a:bodyPr lIns="92075" tIns="46038" rIns="92075" bIns="46038">
                <a:spAutoFit/>
              </a:bodyPr>
              <a:lstStyle/>
              <a:p>
                <a:pPr marL="342900" indent="-342900" eaLnBrk="1" fontAlgn="auto" hangingPunct="1">
                  <a:lnSpc>
                    <a:spcPct val="90000"/>
                  </a:lnSpc>
                  <a:spcBef>
                    <a:spcPts val="0"/>
                  </a:spcBef>
                  <a:spcAft>
                    <a:spcPts val="0"/>
                  </a:spcAft>
                  <a:buClr>
                    <a:prstClr val="white"/>
                  </a:buClr>
                </a:pPr>
                <a:r>
                  <a:rPr lang="en-US" i="1" dirty="0">
                    <a:solidFill>
                      <a:srgbClr val="FF0000"/>
                    </a:solidFill>
                    <a:latin typeface="Lucida Sans Unicode"/>
                  </a:rPr>
                  <a:t>STAR</a:t>
                </a:r>
              </a:p>
            </p:txBody>
          </p:sp>
        </p:grpSp>
        <p:grpSp>
          <p:nvGrpSpPr>
            <p:cNvPr id="4" name="Group 12"/>
            <p:cNvGrpSpPr>
              <a:grpSpLocks/>
            </p:cNvGrpSpPr>
            <p:nvPr/>
          </p:nvGrpSpPr>
          <p:grpSpPr bwMode="auto">
            <a:xfrm>
              <a:off x="3453560" y="165101"/>
              <a:ext cx="2109040" cy="1984368"/>
              <a:chOff x="144" y="2832"/>
              <a:chExt cx="2016" cy="2001"/>
            </a:xfrm>
          </p:grpSpPr>
          <p:pic>
            <p:nvPicPr>
              <p:cNvPr id="248845" name="Picture 13" descr="PHENIX2001a"/>
              <p:cNvPicPr>
                <a:picLocks noChangeAspect="1" noChangeArrowheads="1"/>
              </p:cNvPicPr>
              <p:nvPr/>
            </p:nvPicPr>
            <p:blipFill>
              <a:blip r:embed="rId4" cstate="print"/>
              <a:srcRect/>
              <a:stretch>
                <a:fillRect/>
              </a:stretch>
            </p:blipFill>
            <p:spPr bwMode="auto">
              <a:xfrm>
                <a:off x="144" y="2832"/>
                <a:ext cx="2016" cy="2001"/>
              </a:xfrm>
              <a:prstGeom prst="rect">
                <a:avLst/>
              </a:prstGeom>
              <a:noFill/>
            </p:spPr>
          </p:pic>
          <p:pic>
            <p:nvPicPr>
              <p:cNvPr id="248846" name="Picture 14" descr="phenixgood"/>
              <p:cNvPicPr>
                <a:picLocks noChangeAspect="1" noChangeArrowheads="1"/>
              </p:cNvPicPr>
              <p:nvPr/>
            </p:nvPicPr>
            <p:blipFill>
              <a:blip r:embed="rId5" cstate="print"/>
              <a:srcRect/>
              <a:stretch>
                <a:fillRect/>
              </a:stretch>
            </p:blipFill>
            <p:spPr bwMode="auto">
              <a:xfrm>
                <a:off x="720" y="4537"/>
                <a:ext cx="916" cy="296"/>
              </a:xfrm>
              <a:prstGeom prst="rect">
                <a:avLst/>
              </a:prstGeom>
              <a:noFill/>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8850"/>
                                        </p:tgtEl>
                                        <p:attrNameLst>
                                          <p:attrName>style.visibility</p:attrName>
                                        </p:attrNameLst>
                                      </p:cBhvr>
                                      <p:to>
                                        <p:strVal val="visible"/>
                                      </p:to>
                                    </p:set>
                                    <p:animEffect transition="in" filter="wipe(left)">
                                      <p:cBhvr>
                                        <p:cTn id="12" dur="500"/>
                                        <p:tgtEl>
                                          <p:spTgt spid="24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Richard Seto</a:t>
            </a:r>
          </a:p>
        </p:txBody>
      </p:sp>
      <p:sp>
        <p:nvSpPr>
          <p:cNvPr id="861186" name="Rectangle 2"/>
          <p:cNvSpPr>
            <a:spLocks noGrp="1" noChangeArrowheads="1"/>
          </p:cNvSpPr>
          <p:nvPr>
            <p:ph type="title"/>
          </p:nvPr>
        </p:nvSpPr>
        <p:spPr>
          <a:xfrm>
            <a:off x="398463" y="0"/>
            <a:ext cx="8229600" cy="1143000"/>
          </a:xfrm>
        </p:spPr>
        <p:txBody>
          <a:bodyPr/>
          <a:lstStyle/>
          <a:p>
            <a:r>
              <a:rPr lang="en-US" dirty="0"/>
              <a:t>RHIC: A Doomsday Machine?</a:t>
            </a:r>
          </a:p>
        </p:txBody>
      </p:sp>
      <p:grpSp>
        <p:nvGrpSpPr>
          <p:cNvPr id="861187" name="Group 3"/>
          <p:cNvGrpSpPr>
            <a:grpSpLocks/>
          </p:cNvGrpSpPr>
          <p:nvPr/>
        </p:nvGrpSpPr>
        <p:grpSpPr bwMode="auto">
          <a:xfrm>
            <a:off x="158750" y="800100"/>
            <a:ext cx="8469313" cy="5384800"/>
            <a:chOff x="100" y="504"/>
            <a:chExt cx="5335" cy="3392"/>
          </a:xfrm>
        </p:grpSpPr>
        <p:pic>
          <p:nvPicPr>
            <p:cNvPr id="861188" name="Picture 4" descr="C:\nagle\Talks\GradSeminar99\worl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 y="554"/>
              <a:ext cx="2056" cy="33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61189" name="Object 5"/>
            <p:cNvGraphicFramePr>
              <a:graphicFrameLocks noChangeAspect="1"/>
            </p:cNvGraphicFramePr>
            <p:nvPr/>
          </p:nvGraphicFramePr>
          <p:xfrm>
            <a:off x="100" y="504"/>
            <a:ext cx="2663" cy="3392"/>
          </p:xfrm>
          <a:graphic>
            <a:graphicData uri="http://schemas.openxmlformats.org/presentationml/2006/ole">
              <mc:AlternateContent xmlns:mc="http://schemas.openxmlformats.org/markup-compatibility/2006">
                <mc:Choice xmlns:v="urn:schemas-microsoft-com:vml" Requires="v">
                  <p:oleObj spid="_x0000_s501762" name="Image" r:id="rId4" imgW="3895238" imgH="4963218" progId="PhotoDeluxeBusiness.Image.1">
                    <p:embed/>
                  </p:oleObj>
                </mc:Choice>
                <mc:Fallback>
                  <p:oleObj name="Image" r:id="rId4" imgW="3895238" imgH="4963218" progId="PhotoDeluxeBusiness.Image.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 y="504"/>
                          <a:ext cx="2663" cy="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44563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rich2"/>
          <p:cNvPicPr>
            <a:picLocks noChangeAspect="1" noChangeArrowheads="1"/>
          </p:cNvPicPr>
          <p:nvPr/>
        </p:nvPicPr>
        <p:blipFill>
          <a:blip r:embed="rId2" cstate="print"/>
          <a:srcRect t="23634" r="2458" b="7652"/>
          <a:stretch>
            <a:fillRect/>
          </a:stretch>
        </p:blipFill>
        <p:spPr bwMode="auto">
          <a:xfrm>
            <a:off x="457200" y="1206500"/>
            <a:ext cx="8839200" cy="5380038"/>
          </a:xfrm>
          <a:prstGeom prst="rect">
            <a:avLst/>
          </a:prstGeom>
          <a:noFill/>
          <a:ln w="9525">
            <a:noFill/>
            <a:miter lim="800000"/>
            <a:headEnd/>
            <a:tailEnd/>
          </a:ln>
        </p:spPr>
      </p:pic>
      <p:sp>
        <p:nvSpPr>
          <p:cNvPr id="33795" name="Rectangle 4"/>
          <p:cNvSpPr>
            <a:spLocks noGrp="1" noChangeArrowheads="1"/>
          </p:cNvSpPr>
          <p:nvPr>
            <p:ph type="title"/>
          </p:nvPr>
        </p:nvSpPr>
        <p:spPr>
          <a:xfrm>
            <a:off x="292100" y="290513"/>
            <a:ext cx="8639175" cy="776287"/>
          </a:xfrm>
        </p:spPr>
        <p:txBody>
          <a:bodyPr/>
          <a:lstStyle/>
          <a:p>
            <a:pPr eaLnBrk="1" hangingPunct="1"/>
            <a:r>
              <a:rPr lang="en-US" sz="3200" smtClean="0"/>
              <a:t>What does an Au+Au Collisions at 200 GeV Center of mass look like?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p:cTn id="7" dur="500" fill="hold"/>
                                        <p:tgtEl>
                                          <p:spTgt spid="177154"/>
                                        </p:tgtEl>
                                        <p:attrNameLst>
                                          <p:attrName>ppt_w</p:attrName>
                                        </p:attrNameLst>
                                      </p:cBhvr>
                                      <p:tavLst>
                                        <p:tav tm="0">
                                          <p:val>
                                            <p:fltVal val="0"/>
                                          </p:val>
                                        </p:tav>
                                        <p:tav tm="100000">
                                          <p:val>
                                            <p:strVal val="#ppt_w"/>
                                          </p:val>
                                        </p:tav>
                                      </p:tavLst>
                                    </p:anim>
                                    <p:anim calcmode="lin" valueType="num">
                                      <p:cBhvr>
                                        <p:cTn id="8" dur="500" fill="hold"/>
                                        <p:tgtEl>
                                          <p:spTgt spid="177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82813" y="2487613"/>
            <a:ext cx="2147483647" cy="2247900"/>
            <a:chOff x="-5372995" y="-74548"/>
            <a:chExt cx="5377795" cy="82154"/>
          </a:xfrm>
        </p:grpSpPr>
        <p:pic>
          <p:nvPicPr>
            <p:cNvPr id="184324" name="Picture 4" descr="axis"/>
            <p:cNvPicPr>
              <a:picLocks noChangeAspect="1" noChangeArrowheads="1"/>
            </p:cNvPicPr>
            <p:nvPr/>
          </p:nvPicPr>
          <p:blipFill>
            <a:blip r:embed="rId2" cstate="print"/>
            <a:srcRect/>
            <a:stretch>
              <a:fillRect/>
            </a:stretch>
          </p:blipFill>
          <p:spPr bwMode="auto">
            <a:xfrm>
              <a:off x="528" y="1920"/>
              <a:ext cx="4272" cy="2016"/>
            </a:xfrm>
            <a:prstGeom prst="rect">
              <a:avLst/>
            </a:prstGeom>
            <a:noFill/>
            <a:ln/>
            <a:effectLst/>
          </p:spPr>
        </p:pic>
        <p:sp>
          <p:nvSpPr>
            <p:cNvPr id="184325" name="Text Box 5"/>
            <p:cNvSpPr txBox="1">
              <a:spLocks noChangeArrowheads="1"/>
            </p:cNvSpPr>
            <p:nvPr/>
          </p:nvSpPr>
          <p:spPr bwMode="auto">
            <a:xfrm rot="16200000">
              <a:off x="-5411917" y="-35568"/>
              <a:ext cx="78151" cy="192"/>
            </a:xfrm>
            <a:prstGeom prst="rect">
              <a:avLst/>
            </a:prstGeom>
            <a:noFill/>
            <a:ln w="9525">
              <a:noFill/>
              <a:miter lim="800000"/>
              <a:headEnd/>
              <a:tailEnd/>
            </a:ln>
            <a:effectLst/>
          </p:spPr>
          <p:txBody>
            <a:bodyPr wrap="none">
              <a:spAutoFit/>
            </a:bodyPr>
            <a:lstStyle/>
            <a:p>
              <a:pPr marL="342900" indent="-342900" eaLnBrk="1" fontAlgn="auto" hangingPunct="1">
                <a:spcBef>
                  <a:spcPct val="20000"/>
                </a:spcBef>
                <a:spcAft>
                  <a:spcPts val="0"/>
                </a:spcAft>
              </a:pPr>
              <a:r>
                <a:rPr lang="en-US" sz="1400" dirty="0">
                  <a:solidFill>
                    <a:prstClr val="white"/>
                  </a:solidFill>
                  <a:latin typeface="Lucida Sans Unicode"/>
                </a:rPr>
                <a:t>transverse momentum p</a:t>
              </a:r>
              <a:r>
                <a:rPr lang="en-US" sz="1400" baseline="-25000" dirty="0">
                  <a:solidFill>
                    <a:prstClr val="white"/>
                  </a:solidFill>
                  <a:latin typeface="Lucida Sans Unicode"/>
                </a:rPr>
                <a:t>t</a:t>
              </a:r>
            </a:p>
          </p:txBody>
        </p:sp>
        <p:sp>
          <p:nvSpPr>
            <p:cNvPr id="184326" name="Text Box 6"/>
            <p:cNvSpPr txBox="1">
              <a:spLocks noChangeArrowheads="1"/>
            </p:cNvSpPr>
            <p:nvPr/>
          </p:nvSpPr>
          <p:spPr bwMode="auto">
            <a:xfrm>
              <a:off x="-5372995" y="-3534"/>
              <a:ext cx="332" cy="11140"/>
            </a:xfrm>
            <a:prstGeom prst="rect">
              <a:avLst/>
            </a:prstGeom>
            <a:noFill/>
            <a:ln w="9525">
              <a:noFill/>
              <a:miter lim="800000"/>
              <a:headEnd/>
              <a:tailEnd/>
            </a:ln>
            <a:effectLst/>
          </p:spPr>
          <p:txBody>
            <a:bodyPr wrap="none">
              <a:spAutoFit/>
            </a:bodyPr>
            <a:lstStyle/>
            <a:p>
              <a:pPr marL="342900" indent="-342900" eaLnBrk="1" fontAlgn="auto" hangingPunct="1">
                <a:spcBef>
                  <a:spcPct val="20000"/>
                </a:spcBef>
                <a:spcAft>
                  <a:spcPts val="0"/>
                </a:spcAft>
              </a:pPr>
              <a:r>
                <a:rPr lang="en-US" sz="1400" dirty="0">
                  <a:solidFill>
                    <a:prstClr val="white"/>
                  </a:solidFill>
                  <a:latin typeface="Lucida Sans Unicode"/>
                </a:rPr>
                <a:t>time</a:t>
              </a:r>
            </a:p>
          </p:txBody>
        </p:sp>
      </p:grpSp>
      <p:sp>
        <p:nvSpPr>
          <p:cNvPr id="184384" name="Rectangle 64"/>
          <p:cNvSpPr>
            <a:spLocks noChangeArrowheads="1"/>
          </p:cNvSpPr>
          <p:nvPr/>
        </p:nvSpPr>
        <p:spPr bwMode="auto">
          <a:xfrm>
            <a:off x="-202642" y="3952352"/>
            <a:ext cx="4664110" cy="5334000"/>
          </a:xfrm>
          <a:prstGeom prst="rect">
            <a:avLst/>
          </a:prstGeom>
          <a:noFill/>
          <a:ln w="9525">
            <a:noFill/>
            <a:miter lim="800000"/>
            <a:headEnd/>
            <a:tailEnd/>
          </a:ln>
          <a:effectLst/>
        </p:spPr>
        <p:txBody>
          <a:bodyPr/>
          <a:lstStyle/>
          <a:p>
            <a:pPr marL="342900" indent="-342900" eaLnBrk="1" fontAlgn="auto" hangingPunct="1">
              <a:spcBef>
                <a:spcPct val="20000"/>
              </a:spcBef>
              <a:spcAft>
                <a:spcPts val="0"/>
              </a:spcAft>
              <a:buClr>
                <a:srgbClr val="44B9E8"/>
              </a:buClr>
              <a:buSzPct val="60000"/>
              <a:buFont typeface="Wingdings" pitchFamily="2" charset="2"/>
              <a:buChar char="n"/>
            </a:pPr>
            <a:r>
              <a:rPr lang="en-US" sz="2400" dirty="0">
                <a:solidFill>
                  <a:prstClr val="black"/>
                </a:solidFill>
                <a:latin typeface="Lucida Sans Unicode"/>
              </a:rPr>
              <a:t>Relativistic Heavy Ion Collisions</a:t>
            </a:r>
          </a:p>
          <a:p>
            <a:pPr marL="685800" lvl="1" indent="-228600" eaLnBrk="1" fontAlgn="auto" hangingPunct="1">
              <a:spcBef>
                <a:spcPct val="20000"/>
              </a:spcBef>
              <a:spcAft>
                <a:spcPts val="0"/>
              </a:spcAft>
              <a:buClr>
                <a:srgbClr val="44B9E8"/>
              </a:buClr>
              <a:buSzPct val="50000"/>
              <a:buFont typeface="Wingdings" pitchFamily="2" charset="2"/>
              <a:buChar char="n"/>
            </a:pPr>
            <a:r>
              <a:rPr lang="en-US" dirty="0">
                <a:solidFill>
                  <a:prstClr val="black"/>
                </a:solidFill>
                <a:latin typeface="Lucida Sans Unicode"/>
              </a:rPr>
              <a:t>Lorenz contracted pancakes</a:t>
            </a:r>
          </a:p>
          <a:p>
            <a:pPr marL="685800" lvl="1" indent="-228600" eaLnBrk="1" fontAlgn="auto" hangingPunct="1">
              <a:spcBef>
                <a:spcPct val="20000"/>
              </a:spcBef>
              <a:spcAft>
                <a:spcPts val="0"/>
              </a:spcAft>
              <a:buClr>
                <a:srgbClr val="44B9E8"/>
              </a:buClr>
              <a:buSzPct val="50000"/>
              <a:buFont typeface="Wingdings" pitchFamily="2" charset="2"/>
              <a:buChar char="n"/>
            </a:pPr>
            <a:r>
              <a:rPr lang="en-US" dirty="0">
                <a:solidFill>
                  <a:prstClr val="black"/>
                </a:solidFill>
                <a:latin typeface="Lucida Sans Unicode"/>
              </a:rPr>
              <a:t>Pre-equilibrium &lt; </a:t>
            </a:r>
            <a:r>
              <a:rPr lang="en-US" dirty="0">
                <a:solidFill>
                  <a:prstClr val="black"/>
                </a:solidFill>
                <a:latin typeface="Lucida Sans Unicode"/>
                <a:sym typeface="Math A" pitchFamily="18" charset="2"/>
              </a:rPr>
              <a:t>~</a:t>
            </a:r>
            <a:r>
              <a:rPr lang="en-US" dirty="0">
                <a:solidFill>
                  <a:prstClr val="black"/>
                </a:solidFill>
                <a:latin typeface="Lucida Sans Unicode"/>
              </a:rPr>
              <a:t>1fm/c ??</a:t>
            </a:r>
          </a:p>
          <a:p>
            <a:pPr marL="685800" lvl="1" indent="-228600" eaLnBrk="1" fontAlgn="auto" hangingPunct="1">
              <a:spcBef>
                <a:spcPct val="20000"/>
              </a:spcBef>
              <a:spcAft>
                <a:spcPts val="0"/>
              </a:spcAft>
              <a:buClr>
                <a:srgbClr val="44B9E8"/>
              </a:buClr>
              <a:buSzPct val="50000"/>
              <a:buFont typeface="Wingdings" pitchFamily="2" charset="2"/>
              <a:buChar char="n"/>
            </a:pPr>
            <a:r>
              <a:rPr lang="en-US" dirty="0">
                <a:solidFill>
                  <a:prstClr val="black"/>
                </a:solidFill>
                <a:latin typeface="Lucida Sans Unicode"/>
              </a:rPr>
              <a:t>QGP and hydrodynamic expansion  </a:t>
            </a:r>
            <a:r>
              <a:rPr lang="en-US" dirty="0">
                <a:solidFill>
                  <a:prstClr val="black"/>
                </a:solidFill>
                <a:latin typeface="Lucida Sans Unicode"/>
                <a:sym typeface="Math A" pitchFamily="18" charset="2"/>
              </a:rPr>
              <a:t>~</a:t>
            </a:r>
            <a:r>
              <a:rPr lang="en-US" dirty="0">
                <a:solidFill>
                  <a:prstClr val="black"/>
                </a:solidFill>
                <a:latin typeface="Lucida Sans Unicode"/>
              </a:rPr>
              <a:t> few fm/c ??</a:t>
            </a:r>
          </a:p>
          <a:p>
            <a:pPr marL="1143000" lvl="2" indent="-228600" eaLnBrk="1" fontAlgn="auto" hangingPunct="1">
              <a:spcBef>
                <a:spcPct val="20000"/>
              </a:spcBef>
              <a:spcAft>
                <a:spcPts val="0"/>
              </a:spcAft>
              <a:buClr>
                <a:srgbClr val="44B9E8"/>
              </a:buClr>
              <a:buSzPct val="50000"/>
              <a:buFont typeface="Wingdings" pitchFamily="2" charset="2"/>
              <a:buChar char="n"/>
            </a:pPr>
            <a:endParaRPr lang="en-US" dirty="0">
              <a:solidFill>
                <a:prstClr val="black"/>
              </a:solidFill>
              <a:latin typeface="Lucida Sans Unicode"/>
            </a:endParaRPr>
          </a:p>
          <a:p>
            <a:pPr marL="1143000" lvl="2" indent="-228600" eaLnBrk="1" fontAlgn="auto" hangingPunct="1">
              <a:spcBef>
                <a:spcPct val="20000"/>
              </a:spcBef>
              <a:spcAft>
                <a:spcPts val="0"/>
              </a:spcAft>
              <a:buClr>
                <a:srgbClr val="44B9E8"/>
              </a:buClr>
              <a:buSzPct val="50000"/>
              <a:buFont typeface="Wingdings" pitchFamily="2" charset="2"/>
              <a:buChar char="n"/>
            </a:pPr>
            <a:endParaRPr lang="en-US" sz="1600" dirty="0">
              <a:solidFill>
                <a:prstClr val="black"/>
              </a:solidFill>
              <a:latin typeface="Lucida Sans Unicode"/>
            </a:endParaRPr>
          </a:p>
        </p:txBody>
      </p:sp>
      <p:pic>
        <p:nvPicPr>
          <p:cNvPr id="184385" name="Picture 65" descr="collisionslrp"/>
          <p:cNvPicPr>
            <a:picLocks noChangeAspect="1" noChangeArrowheads="1"/>
          </p:cNvPicPr>
          <p:nvPr/>
        </p:nvPicPr>
        <p:blipFill>
          <a:blip r:embed="rId3" cstate="print"/>
          <a:srcRect t="2113" r="984" b="3018"/>
          <a:stretch>
            <a:fillRect/>
          </a:stretch>
        </p:blipFill>
        <p:spPr bwMode="auto">
          <a:xfrm>
            <a:off x="0" y="1042115"/>
            <a:ext cx="9144000" cy="2686050"/>
          </a:xfrm>
          <a:prstGeom prst="rect">
            <a:avLst/>
          </a:prstGeom>
          <a:noFill/>
        </p:spPr>
      </p:pic>
      <p:sp>
        <p:nvSpPr>
          <p:cNvPr id="184386" name="Text Box 66"/>
          <p:cNvSpPr txBox="1">
            <a:spLocks noChangeArrowheads="1"/>
          </p:cNvSpPr>
          <p:nvPr/>
        </p:nvSpPr>
        <p:spPr bwMode="auto">
          <a:xfrm>
            <a:off x="657225" y="400050"/>
            <a:ext cx="184150" cy="366713"/>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pPr>
            <a:endParaRPr lang="en-US" dirty="0">
              <a:solidFill>
                <a:prstClr val="black"/>
              </a:solidFill>
              <a:latin typeface="Lucida Sans Unicode"/>
            </a:endParaRPr>
          </a:p>
        </p:txBody>
      </p:sp>
      <p:sp>
        <p:nvSpPr>
          <p:cNvPr id="184387" name="Rectangle 67"/>
          <p:cNvSpPr>
            <a:spLocks noChangeArrowheads="1"/>
          </p:cNvSpPr>
          <p:nvPr/>
        </p:nvSpPr>
        <p:spPr bwMode="auto">
          <a:xfrm>
            <a:off x="1098550" y="390525"/>
            <a:ext cx="6902450" cy="342900"/>
          </a:xfrm>
          <a:prstGeom prst="rect">
            <a:avLst/>
          </a:prstGeom>
          <a:noFill/>
          <a:ln w="9525">
            <a:noFill/>
            <a:miter lim="800000"/>
            <a:headEnd/>
            <a:tailEnd/>
          </a:ln>
          <a:effectLst/>
        </p:spPr>
        <p:txBody>
          <a:bodyPr lIns="92075" tIns="46038" rIns="92075" bIns="46038" anchor="b"/>
          <a:lstStyle/>
          <a:p>
            <a:pPr eaLnBrk="1" fontAlgn="auto" hangingPunct="1">
              <a:spcBef>
                <a:spcPts val="0"/>
              </a:spcBef>
              <a:spcAft>
                <a:spcPts val="0"/>
              </a:spcAft>
            </a:pPr>
            <a:r>
              <a:rPr lang="en-US" sz="4000" u="sng" dirty="0">
                <a:solidFill>
                  <a:prstClr val="black"/>
                </a:solidFill>
                <a:latin typeface="Lucida Sans Unicode"/>
              </a:rPr>
              <a:t>Stages of the Collision</a:t>
            </a:r>
          </a:p>
        </p:txBody>
      </p:sp>
      <p:sp>
        <p:nvSpPr>
          <p:cNvPr id="11" name="Freeform 3"/>
          <p:cNvSpPr>
            <a:spLocks noChangeAspect="1"/>
          </p:cNvSpPr>
          <p:nvPr/>
        </p:nvSpPr>
        <p:spPr bwMode="auto">
          <a:xfrm>
            <a:off x="5963775" y="4618857"/>
            <a:ext cx="1824717" cy="1535715"/>
          </a:xfrm>
          <a:custGeom>
            <a:avLst/>
            <a:gdLst/>
            <a:ahLst/>
            <a:cxnLst>
              <a:cxn ang="0">
                <a:pos x="0" y="0"/>
              </a:cxn>
              <a:cxn ang="0">
                <a:pos x="104" y="432"/>
              </a:cxn>
              <a:cxn ang="0">
                <a:pos x="387" y="977"/>
              </a:cxn>
              <a:cxn ang="0">
                <a:pos x="959" y="1073"/>
              </a:cxn>
              <a:cxn ang="0">
                <a:pos x="1856" y="1101"/>
              </a:cxn>
              <a:cxn ang="0">
                <a:pos x="2261" y="1196"/>
              </a:cxn>
              <a:cxn ang="0">
                <a:pos x="2600" y="1695"/>
              </a:cxn>
              <a:cxn ang="0">
                <a:pos x="2814" y="1914"/>
              </a:cxn>
            </a:cxnLst>
            <a:rect l="0" t="0" r="r" b="b"/>
            <a:pathLst>
              <a:path w="2814" h="1914">
                <a:moveTo>
                  <a:pt x="0" y="0"/>
                </a:moveTo>
                <a:cubicBezTo>
                  <a:pt x="17" y="72"/>
                  <a:pt x="49" y="266"/>
                  <a:pt x="104" y="432"/>
                </a:cubicBezTo>
                <a:cubicBezTo>
                  <a:pt x="168" y="632"/>
                  <a:pt x="244" y="870"/>
                  <a:pt x="387" y="977"/>
                </a:cubicBezTo>
                <a:cubicBezTo>
                  <a:pt x="530" y="1084"/>
                  <a:pt x="714" y="1052"/>
                  <a:pt x="959" y="1073"/>
                </a:cubicBezTo>
                <a:cubicBezTo>
                  <a:pt x="1203" y="1101"/>
                  <a:pt x="1639" y="1080"/>
                  <a:pt x="1856" y="1101"/>
                </a:cubicBezTo>
                <a:cubicBezTo>
                  <a:pt x="2073" y="1121"/>
                  <a:pt x="2137" y="1097"/>
                  <a:pt x="2261" y="1196"/>
                </a:cubicBezTo>
                <a:cubicBezTo>
                  <a:pt x="2385" y="1295"/>
                  <a:pt x="2508" y="1575"/>
                  <a:pt x="2600" y="1695"/>
                </a:cubicBezTo>
                <a:cubicBezTo>
                  <a:pt x="2693" y="1815"/>
                  <a:pt x="2769" y="1868"/>
                  <a:pt x="2814" y="1914"/>
                </a:cubicBezTo>
              </a:path>
            </a:pathLst>
          </a:custGeom>
          <a:noFill/>
          <a:ln w="25400">
            <a:solidFill>
              <a:schemeClr val="folHlink"/>
            </a:solidFill>
            <a:round/>
            <a:headEnd/>
            <a:tailEnd/>
          </a:ln>
          <a:effectLst/>
        </p:spPr>
        <p:txBody>
          <a:bodyPr/>
          <a:lstStyle/>
          <a:p>
            <a:pPr eaLnBrk="1" fontAlgn="auto" hangingPunct="1">
              <a:spcBef>
                <a:spcPts val="0"/>
              </a:spcBef>
              <a:spcAft>
                <a:spcPts val="0"/>
              </a:spcAft>
            </a:pPr>
            <a:endParaRPr lang="en-US" dirty="0">
              <a:solidFill>
                <a:prstClr val="black"/>
              </a:solidFill>
              <a:latin typeface="Lucida Sans Unicode"/>
            </a:endParaRPr>
          </a:p>
        </p:txBody>
      </p:sp>
      <p:sp>
        <p:nvSpPr>
          <p:cNvPr id="12" name="Line 4"/>
          <p:cNvSpPr>
            <a:spLocks noChangeShapeType="1"/>
          </p:cNvSpPr>
          <p:nvPr/>
        </p:nvSpPr>
        <p:spPr bwMode="auto">
          <a:xfrm>
            <a:off x="5859882" y="4215664"/>
            <a:ext cx="0" cy="2419914"/>
          </a:xfrm>
          <a:prstGeom prst="line">
            <a:avLst/>
          </a:prstGeom>
          <a:noFill/>
          <a:ln w="9525">
            <a:solidFill>
              <a:schemeClr val="tx1"/>
            </a:solidFill>
            <a:round/>
            <a:headEnd/>
            <a:tailEnd/>
          </a:ln>
          <a:effectLst/>
        </p:spPr>
        <p:txBody>
          <a:bodyPr/>
          <a:lstStyle/>
          <a:p>
            <a:pPr eaLnBrk="1" fontAlgn="auto" hangingPunct="1">
              <a:spcBef>
                <a:spcPts val="0"/>
              </a:spcBef>
              <a:spcAft>
                <a:spcPts val="0"/>
              </a:spcAft>
            </a:pPr>
            <a:endParaRPr lang="en-US" dirty="0">
              <a:solidFill>
                <a:prstClr val="black"/>
              </a:solidFill>
              <a:latin typeface="Lucida Sans Unicode"/>
            </a:endParaRPr>
          </a:p>
        </p:txBody>
      </p:sp>
      <p:sp>
        <p:nvSpPr>
          <p:cNvPr id="15" name="Line 9"/>
          <p:cNvSpPr>
            <a:spLocks noChangeShapeType="1"/>
          </p:cNvSpPr>
          <p:nvPr/>
        </p:nvSpPr>
        <p:spPr bwMode="auto">
          <a:xfrm flipH="1">
            <a:off x="6237666" y="4417454"/>
            <a:ext cx="1373747" cy="785166"/>
          </a:xfrm>
          <a:prstGeom prst="line">
            <a:avLst/>
          </a:prstGeom>
          <a:noFill/>
          <a:ln w="9525">
            <a:solidFill>
              <a:schemeClr val="tx1"/>
            </a:solidFill>
            <a:round/>
            <a:headEnd/>
            <a:tailEnd type="triangle" w="med" len="med"/>
          </a:ln>
          <a:effectLst/>
        </p:spPr>
        <p:txBody>
          <a:bodyPr/>
          <a:lstStyle/>
          <a:p>
            <a:pPr eaLnBrk="1" fontAlgn="auto" hangingPunct="1">
              <a:spcBef>
                <a:spcPts val="0"/>
              </a:spcBef>
              <a:spcAft>
                <a:spcPts val="0"/>
              </a:spcAft>
            </a:pPr>
            <a:endParaRPr lang="en-US" dirty="0">
              <a:solidFill>
                <a:prstClr val="black"/>
              </a:solidFill>
              <a:latin typeface="Lucida Sans Unicode"/>
            </a:endParaRPr>
          </a:p>
        </p:txBody>
      </p:sp>
      <p:sp>
        <p:nvSpPr>
          <p:cNvPr id="17" name="Text Box 11"/>
          <p:cNvSpPr txBox="1">
            <a:spLocks noChangeArrowheads="1"/>
          </p:cNvSpPr>
          <p:nvPr/>
        </p:nvSpPr>
        <p:spPr bwMode="auto">
          <a:xfrm>
            <a:off x="5580130" y="4164313"/>
            <a:ext cx="145983" cy="185345"/>
          </a:xfrm>
          <a:prstGeom prst="rect">
            <a:avLst/>
          </a:prstGeom>
          <a:noFill/>
          <a:ln w="9525">
            <a:noFill/>
            <a:miter lim="800000"/>
            <a:headEnd/>
            <a:tailEnd/>
          </a:ln>
          <a:effectLst/>
        </p:spPr>
        <p:txBody>
          <a:bodyPr>
            <a:spAutoFit/>
          </a:bodyPr>
          <a:lstStyle/>
          <a:p>
            <a:pPr eaLnBrk="1" fontAlgn="auto" hangingPunct="1">
              <a:spcBef>
                <a:spcPct val="50000"/>
              </a:spcBef>
              <a:spcAft>
                <a:spcPts val="0"/>
              </a:spcAft>
            </a:pPr>
            <a:endParaRPr lang="en-US" dirty="0">
              <a:solidFill>
                <a:prstClr val="black"/>
              </a:solidFill>
              <a:latin typeface="Lucida Sans Unicode"/>
            </a:endParaRPr>
          </a:p>
        </p:txBody>
      </p:sp>
      <p:sp>
        <p:nvSpPr>
          <p:cNvPr id="23" name="Line 19"/>
          <p:cNvSpPr>
            <a:spLocks noChangeShapeType="1"/>
          </p:cNvSpPr>
          <p:nvPr/>
        </p:nvSpPr>
        <p:spPr bwMode="auto">
          <a:xfrm>
            <a:off x="4553795" y="6157523"/>
            <a:ext cx="3726046" cy="19257"/>
          </a:xfrm>
          <a:prstGeom prst="line">
            <a:avLst/>
          </a:prstGeom>
          <a:noFill/>
          <a:ln w="9525">
            <a:solidFill>
              <a:schemeClr val="tx1"/>
            </a:solidFill>
            <a:round/>
            <a:headEnd/>
            <a:tailEnd/>
          </a:ln>
          <a:effectLst/>
        </p:spPr>
        <p:txBody>
          <a:bodyPr/>
          <a:lstStyle/>
          <a:p>
            <a:pPr eaLnBrk="1" fontAlgn="auto" hangingPunct="1">
              <a:spcBef>
                <a:spcPts val="0"/>
              </a:spcBef>
              <a:spcAft>
                <a:spcPts val="0"/>
              </a:spcAft>
            </a:pPr>
            <a:endParaRPr lang="en-US" dirty="0">
              <a:solidFill>
                <a:prstClr val="black"/>
              </a:solidFill>
              <a:latin typeface="Lucida Sans Unicode"/>
            </a:endParaRPr>
          </a:p>
        </p:txBody>
      </p:sp>
      <p:sp>
        <p:nvSpPr>
          <p:cNvPr id="25" name="Text Box 22"/>
          <p:cNvSpPr txBox="1">
            <a:spLocks noChangeArrowheads="1"/>
          </p:cNvSpPr>
          <p:nvPr/>
        </p:nvSpPr>
        <p:spPr bwMode="auto">
          <a:xfrm>
            <a:off x="4097628" y="5256728"/>
            <a:ext cx="1949651" cy="369332"/>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pPr>
            <a:r>
              <a:rPr lang="en-US" dirty="0">
                <a:solidFill>
                  <a:prstClr val="black"/>
                </a:solidFill>
                <a:latin typeface="Lucida Sans Unicode"/>
              </a:rPr>
              <a:t>Tc ~ 190 MeV</a:t>
            </a:r>
          </a:p>
        </p:txBody>
      </p:sp>
      <p:sp>
        <p:nvSpPr>
          <p:cNvPr id="26" name="Line 23"/>
          <p:cNvSpPr>
            <a:spLocks noChangeShapeType="1"/>
          </p:cNvSpPr>
          <p:nvPr/>
        </p:nvSpPr>
        <p:spPr bwMode="auto">
          <a:xfrm flipV="1">
            <a:off x="5868014" y="5489685"/>
            <a:ext cx="535272" cy="0"/>
          </a:xfrm>
          <a:prstGeom prst="line">
            <a:avLst/>
          </a:prstGeom>
          <a:noFill/>
          <a:ln w="19050">
            <a:solidFill>
              <a:schemeClr val="tx1"/>
            </a:solidFill>
            <a:prstDash val="dash"/>
            <a:round/>
            <a:headEnd/>
            <a:tailEnd/>
          </a:ln>
          <a:effectLst/>
        </p:spPr>
        <p:txBody>
          <a:bodyPr/>
          <a:lstStyle/>
          <a:p>
            <a:pPr eaLnBrk="1" fontAlgn="auto" hangingPunct="1">
              <a:spcBef>
                <a:spcPts val="0"/>
              </a:spcBef>
              <a:spcAft>
                <a:spcPts val="0"/>
              </a:spcAft>
            </a:pPr>
            <a:endParaRPr lang="en-US" dirty="0">
              <a:solidFill>
                <a:prstClr val="black"/>
              </a:solidFill>
              <a:latin typeface="Lucida Sans Unicode"/>
            </a:endParaRPr>
          </a:p>
        </p:txBody>
      </p:sp>
      <p:sp>
        <p:nvSpPr>
          <p:cNvPr id="27" name="Text Box 24"/>
          <p:cNvSpPr txBox="1">
            <a:spLocks noChangeArrowheads="1"/>
          </p:cNvSpPr>
          <p:nvPr/>
        </p:nvSpPr>
        <p:spPr bwMode="auto">
          <a:xfrm>
            <a:off x="5754546" y="3850783"/>
            <a:ext cx="221251" cy="369332"/>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pPr>
            <a:r>
              <a:rPr lang="en-US" dirty="0">
                <a:solidFill>
                  <a:prstClr val="black"/>
                </a:solidFill>
                <a:latin typeface="Lucida Sans Unicode"/>
              </a:rPr>
              <a:t>T</a:t>
            </a:r>
          </a:p>
        </p:txBody>
      </p:sp>
      <p:sp>
        <p:nvSpPr>
          <p:cNvPr id="28" name="Text Box 25"/>
          <p:cNvSpPr txBox="1">
            <a:spLocks noChangeArrowheads="1"/>
          </p:cNvSpPr>
          <p:nvPr/>
        </p:nvSpPr>
        <p:spPr bwMode="auto">
          <a:xfrm>
            <a:off x="8001000" y="6186152"/>
            <a:ext cx="938980" cy="369332"/>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pPr>
            <a:r>
              <a:rPr lang="en-US" dirty="0">
                <a:solidFill>
                  <a:prstClr val="black"/>
                </a:solidFill>
                <a:latin typeface="Lucida Sans Unicode"/>
              </a:rPr>
              <a:t>time</a:t>
            </a:r>
          </a:p>
        </p:txBody>
      </p:sp>
      <p:sp>
        <p:nvSpPr>
          <p:cNvPr id="29" name="Text Box 26"/>
          <p:cNvSpPr txBox="1">
            <a:spLocks noChangeArrowheads="1"/>
          </p:cNvSpPr>
          <p:nvPr/>
        </p:nvSpPr>
        <p:spPr bwMode="auto">
          <a:xfrm>
            <a:off x="4840309" y="4393843"/>
            <a:ext cx="914400" cy="369332"/>
          </a:xfrm>
          <a:prstGeom prst="rect">
            <a:avLst/>
          </a:prstGeom>
          <a:noFill/>
          <a:ln w="9525">
            <a:noFill/>
            <a:miter lim="800000"/>
            <a:headEnd/>
            <a:tailEnd/>
          </a:ln>
          <a:effectLst/>
        </p:spPr>
        <p:txBody>
          <a:bodyPr wrap="square">
            <a:spAutoFit/>
          </a:bodyPr>
          <a:lstStyle/>
          <a:p>
            <a:pPr eaLnBrk="1" fontAlgn="auto" hangingPunct="1">
              <a:spcBef>
                <a:spcPts val="0"/>
              </a:spcBef>
              <a:spcAft>
                <a:spcPts val="0"/>
              </a:spcAft>
            </a:pPr>
            <a:r>
              <a:rPr lang="en-US" dirty="0">
                <a:solidFill>
                  <a:prstClr val="black"/>
                </a:solidFill>
                <a:latin typeface="Lucida Sans Unicode"/>
              </a:rPr>
              <a:t>T</a:t>
            </a:r>
            <a:r>
              <a:rPr lang="en-US" baseline="-25000" dirty="0">
                <a:solidFill>
                  <a:prstClr val="black"/>
                </a:solidFill>
                <a:latin typeface="Lucida Sans Unicode"/>
              </a:rPr>
              <a:t>init</a:t>
            </a:r>
            <a:r>
              <a:rPr lang="en-US" dirty="0">
                <a:solidFill>
                  <a:prstClr val="black"/>
                </a:solidFill>
                <a:latin typeface="Lucida Sans Unicode"/>
              </a:rPr>
              <a:t>=?</a:t>
            </a:r>
          </a:p>
        </p:txBody>
      </p:sp>
      <p:sp>
        <p:nvSpPr>
          <p:cNvPr id="30" name="Line 27"/>
          <p:cNvSpPr>
            <a:spLocks noChangeShapeType="1"/>
          </p:cNvSpPr>
          <p:nvPr/>
        </p:nvSpPr>
        <p:spPr bwMode="auto">
          <a:xfrm>
            <a:off x="7824681" y="6089012"/>
            <a:ext cx="6952" cy="83445"/>
          </a:xfrm>
          <a:prstGeom prst="line">
            <a:avLst/>
          </a:prstGeom>
          <a:noFill/>
          <a:ln w="9525">
            <a:solidFill>
              <a:schemeClr val="tx1"/>
            </a:solidFill>
            <a:round/>
            <a:headEnd/>
            <a:tailEnd/>
          </a:ln>
          <a:effectLst/>
        </p:spPr>
        <p:txBody>
          <a:bodyPr/>
          <a:lstStyle/>
          <a:p>
            <a:pPr eaLnBrk="1" fontAlgn="auto" hangingPunct="1">
              <a:spcBef>
                <a:spcPts val="0"/>
              </a:spcBef>
              <a:spcAft>
                <a:spcPts val="0"/>
              </a:spcAft>
            </a:pPr>
            <a:endParaRPr lang="en-US" dirty="0">
              <a:solidFill>
                <a:prstClr val="black"/>
              </a:solidFill>
              <a:latin typeface="Lucida Sans Unicode"/>
            </a:endParaRPr>
          </a:p>
        </p:txBody>
      </p:sp>
      <p:sp>
        <p:nvSpPr>
          <p:cNvPr id="31" name="Oval 28"/>
          <p:cNvSpPr>
            <a:spLocks noChangeArrowheads="1"/>
          </p:cNvSpPr>
          <p:nvPr/>
        </p:nvSpPr>
        <p:spPr bwMode="auto">
          <a:xfrm>
            <a:off x="7232751" y="3951668"/>
            <a:ext cx="1730943" cy="924317"/>
          </a:xfrm>
          <a:prstGeom prst="ellipse">
            <a:avLst/>
          </a:prstGeom>
          <a:solidFill>
            <a:srgbClr val="FFFF00">
              <a:alpha val="8000"/>
            </a:srgbClr>
          </a:solidFill>
          <a:ln w="28575">
            <a:solidFill>
              <a:srgbClr val="FF0000"/>
            </a:solidFill>
            <a:round/>
            <a:headEnd/>
            <a:tailEnd/>
          </a:ln>
          <a:effectLst/>
        </p:spPr>
        <p:txBody>
          <a:bodyPr wrap="none" anchor="ctr"/>
          <a:lstStyle/>
          <a:p>
            <a:pPr algn="ctr" eaLnBrk="1" fontAlgn="auto" hangingPunct="1">
              <a:spcBef>
                <a:spcPts val="0"/>
              </a:spcBef>
              <a:spcAft>
                <a:spcPts val="0"/>
              </a:spcAft>
            </a:pPr>
            <a:r>
              <a:rPr lang="en-US" sz="2800" b="1" dirty="0">
                <a:solidFill>
                  <a:prstClr val="black"/>
                </a:solidFill>
                <a:latin typeface="Lucida Sans Unicode"/>
              </a:rPr>
              <a:t>Pure</a:t>
            </a:r>
          </a:p>
          <a:p>
            <a:pPr algn="ctr" eaLnBrk="1" fontAlgn="auto" hangingPunct="1">
              <a:spcBef>
                <a:spcPts val="0"/>
              </a:spcBef>
              <a:spcAft>
                <a:spcPts val="0"/>
              </a:spcAft>
            </a:pPr>
            <a:r>
              <a:rPr lang="en-US" sz="2800" b="1" dirty="0">
                <a:solidFill>
                  <a:prstClr val="black"/>
                </a:solidFill>
                <a:latin typeface="Lucida Sans Unicode"/>
              </a:rPr>
              <a:t>sQGP</a:t>
            </a:r>
          </a:p>
        </p:txBody>
      </p:sp>
      <p:sp>
        <p:nvSpPr>
          <p:cNvPr id="36" name="Oval 35"/>
          <p:cNvSpPr/>
          <p:nvPr/>
        </p:nvSpPr>
        <p:spPr>
          <a:xfrm>
            <a:off x="5987601" y="4691128"/>
            <a:ext cx="554865"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41" name="Line 4"/>
          <p:cNvSpPr>
            <a:spLocks noChangeShapeType="1"/>
          </p:cNvSpPr>
          <p:nvPr/>
        </p:nvSpPr>
        <p:spPr bwMode="auto">
          <a:xfrm>
            <a:off x="5986882" y="4241064"/>
            <a:ext cx="7518" cy="1931136"/>
          </a:xfrm>
          <a:prstGeom prst="line">
            <a:avLst/>
          </a:prstGeom>
          <a:noFill/>
          <a:ln w="15875">
            <a:solidFill>
              <a:schemeClr val="tx1"/>
            </a:solidFill>
            <a:prstDash val="dash"/>
            <a:round/>
            <a:headEnd/>
            <a:tailEnd/>
          </a:ln>
          <a:effectLst/>
        </p:spPr>
        <p:txBody>
          <a:bodyPr/>
          <a:lstStyle/>
          <a:p>
            <a:pPr eaLnBrk="1" fontAlgn="auto" hangingPunct="1">
              <a:spcBef>
                <a:spcPts val="0"/>
              </a:spcBef>
              <a:spcAft>
                <a:spcPts val="0"/>
              </a:spcAft>
            </a:pPr>
            <a:endParaRPr lang="en-US" dirty="0">
              <a:solidFill>
                <a:prstClr val="black"/>
              </a:solidFill>
              <a:latin typeface="Lucida Sans Unicode"/>
            </a:endParaRPr>
          </a:p>
        </p:txBody>
      </p:sp>
      <p:sp>
        <p:nvSpPr>
          <p:cNvPr id="42" name="TextBox 41"/>
          <p:cNvSpPr txBox="1"/>
          <p:nvPr/>
        </p:nvSpPr>
        <p:spPr>
          <a:xfrm>
            <a:off x="5918200" y="6210300"/>
            <a:ext cx="354584" cy="369332"/>
          </a:xfrm>
          <a:prstGeom prst="rect">
            <a:avLst/>
          </a:prstGeom>
          <a:noFill/>
        </p:spPr>
        <p:txBody>
          <a:bodyPr wrap="none" rtlCol="0">
            <a:spAutoFit/>
          </a:bodyPr>
          <a:lstStyle/>
          <a:p>
            <a:pPr eaLnBrk="1" fontAlgn="auto" hangingPunct="1">
              <a:spcBef>
                <a:spcPts val="0"/>
              </a:spcBef>
              <a:spcAft>
                <a:spcPts val="0"/>
              </a:spcAft>
            </a:pPr>
            <a:r>
              <a:rPr lang="el-GR" dirty="0">
                <a:solidFill>
                  <a:prstClr val="black"/>
                </a:solidFill>
                <a:latin typeface="Times New Roman"/>
                <a:cs typeface="Times New Roman"/>
              </a:rPr>
              <a:t>τ</a:t>
            </a:r>
            <a:r>
              <a:rPr lang="en-US" baseline="-25000" dirty="0">
                <a:solidFill>
                  <a:prstClr val="black"/>
                </a:solidFill>
                <a:latin typeface="Times New Roman"/>
                <a:cs typeface="Times New Roman"/>
              </a:rPr>
              <a:t>0</a:t>
            </a:r>
            <a:endParaRPr lang="en-US" baseline="-25000" dirty="0">
              <a:solidFill>
                <a:prstClr val="black"/>
              </a:solidFill>
              <a:latin typeface="Lucida Sans Unicode"/>
            </a:endParaRPr>
          </a:p>
        </p:txBody>
      </p:sp>
      <p:sp>
        <p:nvSpPr>
          <p:cNvPr id="32" name="Slide Number Placeholder 31"/>
          <p:cNvSpPr>
            <a:spLocks noGrp="1"/>
          </p:cNvSpPr>
          <p:nvPr>
            <p:ph type="sldNum" sz="quarter" idx="12"/>
          </p:nvPr>
        </p:nvSpPr>
        <p:spPr/>
        <p:txBody>
          <a:bodyPr/>
          <a:lstStyle/>
          <a:p>
            <a:fld id="{B6F15528-21DE-4FAA-801E-634DDDAF4B2B}" type="slidenum">
              <a:rPr lang="en-US" smtClean="0">
                <a:solidFill>
                  <a:prstClr val="black"/>
                </a:solidFill>
              </a:rPr>
              <a:pPr/>
              <a:t>13</a:t>
            </a:fld>
            <a:endParaRPr lang="en-US" dirty="0">
              <a:solidFill>
                <a:prstClr val="black"/>
              </a:solidFill>
            </a:endParaRPr>
          </a:p>
        </p:txBody>
      </p:sp>
      <p:pic>
        <p:nvPicPr>
          <p:cNvPr id="33" name="Picture 2"/>
          <p:cNvPicPr>
            <a:picLocks noChangeAspect="1" noChangeArrowheads="1"/>
          </p:cNvPicPr>
          <p:nvPr/>
        </p:nvPicPr>
        <p:blipFill>
          <a:blip r:embed="rId4" cstate="print"/>
          <a:srcRect r="5789"/>
          <a:stretch>
            <a:fillRect/>
          </a:stretch>
        </p:blipFill>
        <p:spPr bwMode="auto">
          <a:xfrm>
            <a:off x="4762500" y="3887906"/>
            <a:ext cx="4203700" cy="2970094"/>
          </a:xfrm>
          <a:prstGeom prst="rect">
            <a:avLst/>
          </a:prstGeom>
          <a:noFill/>
          <a:ln w="9525">
            <a:noFill/>
            <a:miter lim="800000"/>
            <a:headEnd/>
            <a:tailEnd/>
          </a:ln>
        </p:spPr>
      </p:pic>
      <p:pic>
        <p:nvPicPr>
          <p:cNvPr id="35" name="Picture 2"/>
          <p:cNvPicPr>
            <a:picLocks noChangeAspect="1" noChangeArrowheads="1"/>
          </p:cNvPicPr>
          <p:nvPr/>
        </p:nvPicPr>
        <p:blipFill>
          <a:blip r:embed="rId4" cstate="print"/>
          <a:srcRect t="32870" r="76207" b="25231"/>
          <a:stretch>
            <a:fillRect/>
          </a:stretch>
        </p:blipFill>
        <p:spPr bwMode="auto">
          <a:xfrm>
            <a:off x="4126885" y="4445000"/>
            <a:ext cx="4547215" cy="2298700"/>
          </a:xfrm>
          <a:prstGeom prst="rect">
            <a:avLst/>
          </a:prstGeom>
          <a:noFill/>
          <a:ln w="9525">
            <a:noFill/>
            <a:miter lim="800000"/>
            <a:headEnd/>
            <a:tailEnd/>
          </a:ln>
        </p:spPr>
      </p:pic>
      <p:pic>
        <p:nvPicPr>
          <p:cNvPr id="431105" name="Picture 1"/>
          <p:cNvPicPr>
            <a:picLocks noChangeAspect="1" noChangeArrowheads="1"/>
          </p:cNvPicPr>
          <p:nvPr/>
        </p:nvPicPr>
        <p:blipFill>
          <a:blip r:embed="rId5" cstate="print"/>
          <a:srcRect/>
          <a:stretch>
            <a:fillRect/>
          </a:stretch>
        </p:blipFill>
        <p:spPr bwMode="auto">
          <a:xfrm>
            <a:off x="5384800" y="4495800"/>
            <a:ext cx="3632200" cy="2324100"/>
          </a:xfrm>
          <a:prstGeom prst="rect">
            <a:avLst/>
          </a:prstGeom>
          <a:noFill/>
          <a:ln w="9525">
            <a:noFill/>
            <a:miter lim="800000"/>
            <a:headEnd/>
            <a:tailEnd/>
          </a:ln>
        </p:spPr>
      </p:pic>
      <p:sp>
        <p:nvSpPr>
          <p:cNvPr id="34" name="Oval 33"/>
          <p:cNvSpPr/>
          <p:nvPr/>
        </p:nvSpPr>
        <p:spPr>
          <a:xfrm rot="-1800000">
            <a:off x="5778500" y="4686300"/>
            <a:ext cx="444500" cy="723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38" name="Straight Arrow Connector 37"/>
          <p:cNvCxnSpPr/>
          <p:nvPr/>
        </p:nvCxnSpPr>
        <p:spPr>
          <a:xfrm rot="10800000" flipV="1">
            <a:off x="6261100" y="4203700"/>
            <a:ext cx="914400" cy="596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289800" y="3924300"/>
            <a:ext cx="1289135" cy="369332"/>
          </a:xfrm>
          <a:prstGeom prst="rect">
            <a:avLst/>
          </a:prstGeom>
          <a:noFill/>
        </p:spPr>
        <p:txBody>
          <a:bodyPr wrap="none" rtlCol="0">
            <a:spAutoFit/>
          </a:bodyPr>
          <a:lstStyle/>
          <a:p>
            <a:r>
              <a:rPr lang="en-US" dirty="0" smtClean="0"/>
              <a:t>Pure water</a:t>
            </a:r>
            <a:endParaRPr lang="en-US" dirty="0"/>
          </a:p>
        </p:txBody>
      </p:sp>
      <p:sp>
        <p:nvSpPr>
          <p:cNvPr id="40" name="TextBox 39"/>
          <p:cNvSpPr txBox="1"/>
          <p:nvPr/>
        </p:nvSpPr>
        <p:spPr>
          <a:xfrm>
            <a:off x="6591300" y="5092700"/>
            <a:ext cx="1451423" cy="369332"/>
          </a:xfrm>
          <a:prstGeom prst="rect">
            <a:avLst/>
          </a:prstGeom>
          <a:solidFill>
            <a:schemeClr val="bg1"/>
          </a:solidFill>
        </p:spPr>
        <p:txBody>
          <a:bodyPr wrap="none" rtlCol="0">
            <a:spAutoFit/>
          </a:bodyPr>
          <a:lstStyle/>
          <a:p>
            <a:r>
              <a:rPr lang="en-US" dirty="0" smtClean="0"/>
              <a:t>Mixed phase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431105"/>
                                        </p:tgtEl>
                                        <p:attrNameLst>
                                          <p:attrName>style.visibility</p:attrName>
                                        </p:attrNameLst>
                                      </p:cBhvr>
                                      <p:to>
                                        <p:strVal val="visible"/>
                                      </p:to>
                                    </p:set>
                                    <p:anim calcmode="lin" valueType="num">
                                      <p:cBhvr>
                                        <p:cTn id="15" dur="500" fill="hold"/>
                                        <p:tgtEl>
                                          <p:spTgt spid="431105"/>
                                        </p:tgtEl>
                                        <p:attrNameLst>
                                          <p:attrName>ppt_w</p:attrName>
                                        </p:attrNameLst>
                                      </p:cBhvr>
                                      <p:tavLst>
                                        <p:tav tm="0">
                                          <p:val>
                                            <p:fltVal val="0"/>
                                          </p:val>
                                        </p:tav>
                                        <p:tav tm="100000">
                                          <p:val>
                                            <p:strVal val="#ppt_w"/>
                                          </p:val>
                                        </p:tav>
                                      </p:tavLst>
                                    </p:anim>
                                    <p:anim calcmode="lin" valueType="num">
                                      <p:cBhvr>
                                        <p:cTn id="16" dur="500" fill="hold"/>
                                        <p:tgtEl>
                                          <p:spTgt spid="43110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1"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right)">
                                      <p:cBhvr>
                                        <p:cTn id="21" dur="500"/>
                                        <p:tgtEl>
                                          <p:spTgt spid="39"/>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right)">
                                      <p:cBhvr>
                                        <p:cTn id="25" dur="500"/>
                                        <p:tgtEl>
                                          <p:spTgt spid="38"/>
                                        </p:tgtEl>
                                      </p:cBhvr>
                                    </p:animEffect>
                                  </p:childTnLst>
                                </p:cTn>
                              </p:par>
                            </p:childTnLst>
                          </p:cTn>
                        </p:par>
                        <p:par>
                          <p:cTn id="26" fill="hold">
                            <p:stCondLst>
                              <p:cond delay="1000"/>
                            </p:stCondLst>
                            <p:childTnLst>
                              <p:par>
                                <p:cTn id="27" presetID="22" presetClass="entr" presetSubtype="2" fill="hold" grpId="1"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right)">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8"/>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5"/>
                                        </p:tgtEl>
                                        <p:attrNameLst>
                                          <p:attrName>style.visibility</p:attrName>
                                        </p:attrNameLst>
                                      </p:cBhvr>
                                      <p:to>
                                        <p:strVal val="hidden"/>
                                      </p:to>
                                    </p:set>
                                  </p:childTnLst>
                                </p:cTn>
                              </p:par>
                              <p:par>
                                <p:cTn id="42" presetID="20" presetClass="exit" presetSubtype="0" fill="hold" nodeType="withEffect">
                                  <p:stCondLst>
                                    <p:cond delay="0"/>
                                  </p:stCondLst>
                                  <p:childTnLst>
                                    <p:animEffect transition="out" filter="wedge">
                                      <p:cBhvr>
                                        <p:cTn id="43" dur="2000"/>
                                        <p:tgtEl>
                                          <p:spTgt spid="431105"/>
                                        </p:tgtEl>
                                      </p:cBhvr>
                                    </p:animEffect>
                                    <p:set>
                                      <p:cBhvr>
                                        <p:cTn id="44" dur="1" fill="hold">
                                          <p:stCondLst>
                                            <p:cond delay="1999"/>
                                          </p:stCondLst>
                                        </p:cTn>
                                        <p:tgtEl>
                                          <p:spTgt spid="431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9" grpId="0"/>
      <p:bldP spid="3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Grp="1" noChangeArrowheads="1"/>
          </p:cNvSpPr>
          <p:nvPr>
            <p:ph type="ctrTitle"/>
          </p:nvPr>
        </p:nvSpPr>
        <p:spPr/>
        <p:txBody>
          <a:bodyPr/>
          <a:lstStyle/>
          <a:p>
            <a:r>
              <a:rPr lang="en-US" dirty="0" smtClean="0"/>
              <a:t>  </a:t>
            </a:r>
            <a:r>
              <a:rPr lang="en-US" dirty="0" err="1" smtClean="0"/>
              <a:t>I.Temperature</a:t>
            </a:r>
            <a:endParaRPr lang="en-US" dirty="0"/>
          </a:p>
        </p:txBody>
      </p:sp>
      <p:sp>
        <p:nvSpPr>
          <p:cNvPr id="5" name="Subtitle 4"/>
          <p:cNvSpPr>
            <a:spLocks noGrp="1"/>
          </p:cNvSpPr>
          <p:nvPr>
            <p:ph type="subTitle" idx="1"/>
          </p:nvPr>
        </p:nvSpPr>
        <p:spPr/>
        <p:txBody>
          <a:bodyPr/>
          <a:lstStyle/>
          <a:p>
            <a:r>
              <a:rPr lang="en-US" dirty="0" smtClean="0"/>
              <a:t>units 1eV~10,000K</a:t>
            </a:r>
          </a:p>
          <a:p>
            <a:r>
              <a:rPr lang="en-US" dirty="0" smtClean="0"/>
              <a:t>Use E=</a:t>
            </a:r>
            <a:r>
              <a:rPr lang="en-US" dirty="0" err="1" smtClean="0"/>
              <a:t>kT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Measuring the Temperature: Black Body radiation (</a:t>
            </a:r>
            <a:r>
              <a:rPr lang="en-US" sz="2800" dirty="0" err="1" smtClean="0"/>
              <a:t>Serway</a:t>
            </a:r>
            <a:r>
              <a:rPr lang="en-US" sz="2800" dirty="0" smtClean="0"/>
              <a:t>)</a:t>
            </a:r>
            <a:endParaRPr lang="en-US" sz="2800" dirty="0"/>
          </a:p>
        </p:txBody>
      </p:sp>
      <p:sp>
        <p:nvSpPr>
          <p:cNvPr id="2" name="Slide Number Placeholder 1"/>
          <p:cNvSpPr>
            <a:spLocks noGrp="1"/>
          </p:cNvSpPr>
          <p:nvPr>
            <p:ph type="sldNum" sz="quarter" idx="12"/>
          </p:nvPr>
        </p:nvSpPr>
        <p:spPr/>
        <p:txBody>
          <a:bodyPr/>
          <a:lstStyle/>
          <a:p>
            <a:pPr>
              <a:defRPr/>
            </a:pPr>
            <a:fld id="{D5BD780C-527B-4A5F-9908-2B19CC29511E}" type="slidenum">
              <a:rPr lang="en-US" smtClean="0"/>
              <a:pPr>
                <a:defRPr/>
              </a:pPr>
              <a:t>15</a:t>
            </a:fld>
            <a:endParaRPr lang="en-US"/>
          </a:p>
        </p:txBody>
      </p:sp>
      <p:pic>
        <p:nvPicPr>
          <p:cNvPr id="535554" name="Picture 2"/>
          <p:cNvPicPr>
            <a:picLocks noChangeAspect="1" noChangeArrowheads="1"/>
          </p:cNvPicPr>
          <p:nvPr/>
        </p:nvPicPr>
        <p:blipFill>
          <a:blip r:embed="rId2" cstate="print"/>
          <a:srcRect/>
          <a:stretch>
            <a:fillRect/>
          </a:stretch>
        </p:blipFill>
        <p:spPr bwMode="auto">
          <a:xfrm>
            <a:off x="6053138" y="1597618"/>
            <a:ext cx="2824162" cy="332998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8224" t="33507" b="27257"/>
          <a:stretch>
            <a:fillRect/>
          </a:stretch>
        </p:blipFill>
        <p:spPr bwMode="auto">
          <a:xfrm>
            <a:off x="165100" y="1342729"/>
            <a:ext cx="3657600" cy="5134271"/>
          </a:xfrm>
          <a:prstGeom prst="rect">
            <a:avLst/>
          </a:prstGeom>
          <a:noFill/>
          <a:ln w="9525">
            <a:noFill/>
            <a:miter lim="800000"/>
            <a:headEnd/>
            <a:tailEnd/>
          </a:ln>
        </p:spPr>
      </p:pic>
      <p:pic>
        <p:nvPicPr>
          <p:cNvPr id="480258" name="Picture 2"/>
          <p:cNvPicPr>
            <a:picLocks noChangeAspect="1" noChangeArrowheads="1"/>
          </p:cNvPicPr>
          <p:nvPr/>
        </p:nvPicPr>
        <p:blipFill>
          <a:blip r:embed="rId3" cstate="print"/>
          <a:srcRect l="39375" t="52604" r="31870"/>
          <a:stretch>
            <a:fillRect/>
          </a:stretch>
        </p:blipFill>
        <p:spPr bwMode="auto">
          <a:xfrm>
            <a:off x="3200400" y="1046285"/>
            <a:ext cx="2857500" cy="5354515"/>
          </a:xfrm>
          <a:prstGeom prst="rect">
            <a:avLst/>
          </a:prstGeom>
          <a:noFill/>
          <a:ln w="9525">
            <a:noFill/>
            <a:miter lim="800000"/>
            <a:headEnd/>
            <a:tailEnd/>
          </a:ln>
        </p:spPr>
      </p:pic>
      <p:sp>
        <p:nvSpPr>
          <p:cNvPr id="6" name="Freeform 85"/>
          <p:cNvSpPr>
            <a:spLocks/>
          </p:cNvSpPr>
          <p:nvPr/>
        </p:nvSpPr>
        <p:spPr bwMode="auto">
          <a:xfrm rot="-3600000">
            <a:off x="1230237" y="2232356"/>
            <a:ext cx="1492483" cy="205077"/>
          </a:xfrm>
          <a:custGeom>
            <a:avLst/>
            <a:gdLst/>
            <a:ahLst/>
            <a:cxnLst>
              <a:cxn ang="0">
                <a:pos x="0" y="192"/>
              </a:cxn>
              <a:cxn ang="0">
                <a:pos x="192" y="0"/>
              </a:cxn>
              <a:cxn ang="0">
                <a:pos x="384" y="192"/>
              </a:cxn>
              <a:cxn ang="0">
                <a:pos x="576" y="0"/>
              </a:cxn>
              <a:cxn ang="0">
                <a:pos x="768" y="192"/>
              </a:cxn>
              <a:cxn ang="0">
                <a:pos x="960" y="0"/>
              </a:cxn>
              <a:cxn ang="0">
                <a:pos x="1152" y="192"/>
              </a:cxn>
              <a:cxn ang="0">
                <a:pos x="1344" y="0"/>
              </a:cxn>
              <a:cxn ang="0">
                <a:pos x="1536" y="192"/>
              </a:cxn>
              <a:cxn ang="0">
                <a:pos x="1728" y="0"/>
              </a:cxn>
              <a:cxn ang="0">
                <a:pos x="1920" y="192"/>
              </a:cxn>
              <a:cxn ang="0">
                <a:pos x="2112" y="0"/>
              </a:cxn>
              <a:cxn ang="0">
                <a:pos x="2304" y="192"/>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rgbClr val="FFFF00"/>
            </a:solidFill>
            <a:round/>
            <a:headEnd/>
            <a:tailEnd/>
          </a:ln>
          <a:effectLst/>
        </p:spPr>
        <p:txBody>
          <a:bodyPr wrap="none" anchor="ctr"/>
          <a:lstStyle/>
          <a:p>
            <a:endParaRPr lang="en-US"/>
          </a:p>
        </p:txBody>
      </p:sp>
      <p:sp>
        <p:nvSpPr>
          <p:cNvPr id="8" name="Freeform 85"/>
          <p:cNvSpPr>
            <a:spLocks/>
          </p:cNvSpPr>
          <p:nvPr/>
        </p:nvSpPr>
        <p:spPr bwMode="auto">
          <a:xfrm rot="-3600000">
            <a:off x="6437237" y="4353256"/>
            <a:ext cx="1492483" cy="205077"/>
          </a:xfrm>
          <a:custGeom>
            <a:avLst/>
            <a:gdLst/>
            <a:ahLst/>
            <a:cxnLst>
              <a:cxn ang="0">
                <a:pos x="0" y="192"/>
              </a:cxn>
              <a:cxn ang="0">
                <a:pos x="192" y="0"/>
              </a:cxn>
              <a:cxn ang="0">
                <a:pos x="384" y="192"/>
              </a:cxn>
              <a:cxn ang="0">
                <a:pos x="576" y="0"/>
              </a:cxn>
              <a:cxn ang="0">
                <a:pos x="768" y="192"/>
              </a:cxn>
              <a:cxn ang="0">
                <a:pos x="960" y="0"/>
              </a:cxn>
              <a:cxn ang="0">
                <a:pos x="1152" y="192"/>
              </a:cxn>
              <a:cxn ang="0">
                <a:pos x="1344" y="0"/>
              </a:cxn>
              <a:cxn ang="0">
                <a:pos x="1536" y="192"/>
              </a:cxn>
              <a:cxn ang="0">
                <a:pos x="1728" y="0"/>
              </a:cxn>
              <a:cxn ang="0">
                <a:pos x="1920" y="192"/>
              </a:cxn>
              <a:cxn ang="0">
                <a:pos x="2112" y="0"/>
              </a:cxn>
              <a:cxn ang="0">
                <a:pos x="2304" y="192"/>
              </a:cxn>
            </a:cxnLst>
            <a:rect l="0" t="0" r="r" b="b"/>
            <a:pathLst>
              <a:path w="2304" h="192">
                <a:moveTo>
                  <a:pt x="0" y="192"/>
                </a:moveTo>
                <a:cubicBezTo>
                  <a:pt x="64" y="96"/>
                  <a:pt x="128" y="0"/>
                  <a:pt x="192" y="0"/>
                </a:cubicBezTo>
                <a:cubicBezTo>
                  <a:pt x="256" y="0"/>
                  <a:pt x="320" y="192"/>
                  <a:pt x="384" y="192"/>
                </a:cubicBezTo>
                <a:cubicBezTo>
                  <a:pt x="448" y="192"/>
                  <a:pt x="512" y="0"/>
                  <a:pt x="576" y="0"/>
                </a:cubicBezTo>
                <a:cubicBezTo>
                  <a:pt x="640" y="0"/>
                  <a:pt x="704" y="192"/>
                  <a:pt x="768" y="192"/>
                </a:cubicBezTo>
                <a:cubicBezTo>
                  <a:pt x="832" y="192"/>
                  <a:pt x="896" y="0"/>
                  <a:pt x="960" y="0"/>
                </a:cubicBezTo>
                <a:cubicBezTo>
                  <a:pt x="1024" y="0"/>
                  <a:pt x="1088" y="192"/>
                  <a:pt x="1152" y="192"/>
                </a:cubicBezTo>
                <a:cubicBezTo>
                  <a:pt x="1216" y="192"/>
                  <a:pt x="1280" y="0"/>
                  <a:pt x="1344" y="0"/>
                </a:cubicBezTo>
                <a:cubicBezTo>
                  <a:pt x="1408" y="0"/>
                  <a:pt x="1472" y="192"/>
                  <a:pt x="1536" y="192"/>
                </a:cubicBezTo>
                <a:cubicBezTo>
                  <a:pt x="1600" y="192"/>
                  <a:pt x="1664" y="0"/>
                  <a:pt x="1728" y="0"/>
                </a:cubicBezTo>
                <a:cubicBezTo>
                  <a:pt x="1792" y="0"/>
                  <a:pt x="1856" y="192"/>
                  <a:pt x="1920" y="192"/>
                </a:cubicBezTo>
                <a:cubicBezTo>
                  <a:pt x="1984" y="192"/>
                  <a:pt x="2048" y="0"/>
                  <a:pt x="2112" y="0"/>
                </a:cubicBezTo>
                <a:cubicBezTo>
                  <a:pt x="2176" y="0"/>
                  <a:pt x="2272" y="160"/>
                  <a:pt x="2304" y="192"/>
                </a:cubicBezTo>
              </a:path>
            </a:pathLst>
          </a:custGeom>
          <a:noFill/>
          <a:ln w="28575" cmpd="sng">
            <a:solidFill>
              <a:srgbClr val="FFFF00"/>
            </a:solidFill>
            <a:round/>
            <a:headEnd/>
            <a:tailEnd/>
          </a:ln>
          <a:effectLst/>
        </p:spPr>
        <p:txBody>
          <a:bodyPr wrap="none" anchor="ctr"/>
          <a:lstStyle/>
          <a:p>
            <a:endParaRPr lang="en-US"/>
          </a:p>
        </p:txBody>
      </p:sp>
      <p:sp>
        <p:nvSpPr>
          <p:cNvPr id="9" name="TextBox 8"/>
          <p:cNvSpPr txBox="1"/>
          <p:nvPr/>
        </p:nvSpPr>
        <p:spPr>
          <a:xfrm>
            <a:off x="1816100" y="1435100"/>
            <a:ext cx="998991" cy="369332"/>
          </a:xfrm>
          <a:prstGeom prst="rect">
            <a:avLst/>
          </a:prstGeom>
          <a:noFill/>
        </p:spPr>
        <p:txBody>
          <a:bodyPr wrap="none" rtlCol="0">
            <a:spAutoFit/>
          </a:bodyPr>
          <a:lstStyle/>
          <a:p>
            <a:r>
              <a:rPr lang="en-US" dirty="0" smtClean="0">
                <a:solidFill>
                  <a:schemeClr val="bg1"/>
                </a:solidFill>
              </a:rPr>
              <a:t>photons</a:t>
            </a:r>
            <a:endParaRPr lang="en-US" dirty="0">
              <a:solidFill>
                <a:schemeClr val="bg1"/>
              </a:solidFill>
            </a:endParaRPr>
          </a:p>
        </p:txBody>
      </p:sp>
      <p:sp>
        <p:nvSpPr>
          <p:cNvPr id="10" name="TextBox 9"/>
          <p:cNvSpPr txBox="1"/>
          <p:nvPr/>
        </p:nvSpPr>
        <p:spPr>
          <a:xfrm>
            <a:off x="6604000" y="4876800"/>
            <a:ext cx="998991" cy="369332"/>
          </a:xfrm>
          <a:prstGeom prst="rect">
            <a:avLst/>
          </a:prstGeom>
          <a:noFill/>
        </p:spPr>
        <p:txBody>
          <a:bodyPr wrap="none" rtlCol="0">
            <a:spAutoFit/>
          </a:bodyPr>
          <a:lstStyle/>
          <a:p>
            <a:r>
              <a:rPr lang="en-US" dirty="0" smtClean="0"/>
              <a:t>photons</a:t>
            </a:r>
            <a:endParaRPr lang="en-US" dirty="0"/>
          </a:p>
        </p:txBody>
      </p:sp>
      <p:sp>
        <p:nvSpPr>
          <p:cNvPr id="11" name="TextBox 10"/>
          <p:cNvSpPr txBox="1"/>
          <p:nvPr/>
        </p:nvSpPr>
        <p:spPr>
          <a:xfrm>
            <a:off x="1727200" y="6336268"/>
            <a:ext cx="5932330" cy="369332"/>
          </a:xfrm>
          <a:prstGeom prst="rect">
            <a:avLst/>
          </a:prstGeom>
          <a:noFill/>
        </p:spPr>
        <p:txBody>
          <a:bodyPr wrap="none" rtlCol="0">
            <a:spAutoFit/>
          </a:bodyPr>
          <a:lstStyle/>
          <a:p>
            <a:r>
              <a:rPr lang="en-US" dirty="0" smtClean="0"/>
              <a:t>Photon energy(wavelength) spectrum gives temperature</a:t>
            </a:r>
            <a:endParaRPr lang="en-US" dirty="0"/>
          </a:p>
        </p:txBody>
      </p:sp>
      <p:sp>
        <p:nvSpPr>
          <p:cNvPr id="12" name="TextBox 11"/>
          <p:cNvSpPr txBox="1"/>
          <p:nvPr/>
        </p:nvSpPr>
        <p:spPr>
          <a:xfrm>
            <a:off x="406400" y="1879600"/>
            <a:ext cx="1473288" cy="646331"/>
          </a:xfrm>
          <a:prstGeom prst="rect">
            <a:avLst/>
          </a:prstGeom>
          <a:noFill/>
        </p:spPr>
        <p:txBody>
          <a:bodyPr wrap="none" rtlCol="0">
            <a:spAutoFit/>
          </a:bodyPr>
          <a:lstStyle/>
          <a:p>
            <a:r>
              <a:rPr lang="en-US" dirty="0" smtClean="0">
                <a:solidFill>
                  <a:schemeClr val="bg1"/>
                </a:solidFill>
              </a:rPr>
              <a:t>How do you </a:t>
            </a:r>
          </a:p>
          <a:p>
            <a:r>
              <a:rPr lang="en-US" dirty="0" smtClean="0">
                <a:solidFill>
                  <a:schemeClr val="bg1"/>
                </a:solidFill>
              </a:rPr>
              <a:t>Measure 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80258"/>
                                        </p:tgtEl>
                                        <p:attrNameLst>
                                          <p:attrName>style.visibility</p:attrName>
                                        </p:attrNameLst>
                                      </p:cBhvr>
                                      <p:to>
                                        <p:strVal val="visible"/>
                                      </p:to>
                                    </p:set>
                                    <p:animEffect transition="in" filter="wipe(left)">
                                      <p:cBhvr>
                                        <p:cTn id="16" dur="1000"/>
                                        <p:tgtEl>
                                          <p:spTgt spid="48025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35554"/>
                                        </p:tgtEl>
                                        <p:attrNameLst>
                                          <p:attrName>style.visibility</p:attrName>
                                        </p:attrNameLst>
                                      </p:cBhvr>
                                      <p:to>
                                        <p:strVal val="visible"/>
                                      </p:to>
                                    </p:set>
                                    <p:animEffect transition="in" filter="wipe(left)">
                                      <p:cBhvr>
                                        <p:cTn id="25" dur="1000"/>
                                        <p:tgtEl>
                                          <p:spTgt spid="53555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31800" y="3581400"/>
            <a:ext cx="2933700" cy="520700"/>
          </a:xfrm>
          <a:prstGeom prst="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76300" y="5715000"/>
            <a:ext cx="3365500" cy="520700"/>
          </a:xfrm>
          <a:prstGeom prst="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481328"/>
            <a:ext cx="4074607" cy="4919472"/>
          </a:xfrm>
        </p:spPr>
        <p:txBody>
          <a:bodyPr>
            <a:normAutofit/>
          </a:bodyPr>
          <a:lstStyle/>
          <a:p>
            <a:r>
              <a:rPr lang="en-US" dirty="0" smtClean="0"/>
              <a:t>Make a measure of low p</a:t>
            </a:r>
            <a:r>
              <a:rPr lang="en-US" baseline="-25000" dirty="0" smtClean="0"/>
              <a:t>T</a:t>
            </a:r>
            <a:r>
              <a:rPr lang="en-US" dirty="0" smtClean="0"/>
              <a:t> photons   (black body radiation)</a:t>
            </a:r>
          </a:p>
          <a:p>
            <a:r>
              <a:rPr lang="en-US" dirty="0" smtClean="0"/>
              <a:t>Do a fit to models</a:t>
            </a:r>
          </a:p>
          <a:p>
            <a:r>
              <a:rPr lang="en-US" dirty="0" smtClean="0"/>
              <a:t>T~300 </a:t>
            </a:r>
            <a:r>
              <a:rPr lang="en-US" dirty="0" err="1" smtClean="0"/>
              <a:t>MeV</a:t>
            </a:r>
            <a:r>
              <a:rPr lang="en-US" dirty="0" smtClean="0"/>
              <a:t> depending on Model</a:t>
            </a:r>
          </a:p>
          <a:p>
            <a:r>
              <a:rPr lang="en-US" dirty="0" smtClean="0"/>
              <a:t>Greater than T</a:t>
            </a:r>
            <a:r>
              <a:rPr lang="en-US" baseline="-25000" dirty="0" smtClean="0"/>
              <a:t>C</a:t>
            </a:r>
            <a:r>
              <a:rPr lang="en-US" dirty="0" smtClean="0"/>
              <a:t>!</a:t>
            </a:r>
          </a:p>
          <a:p>
            <a:pPr lvl="1"/>
            <a:r>
              <a:rPr lang="en-US" dirty="0" err="1" smtClean="0"/>
              <a:t>Tc</a:t>
            </a:r>
            <a:r>
              <a:rPr lang="en-US" dirty="0" smtClean="0"/>
              <a:t> ~190 </a:t>
            </a:r>
            <a:r>
              <a:rPr lang="en-US" dirty="0" err="1" smtClean="0"/>
              <a:t>MeV</a:t>
            </a:r>
            <a:endParaRPr lang="en-US" dirty="0" smtClean="0"/>
          </a:p>
          <a:p>
            <a:pPr lvl="1"/>
            <a:endParaRPr lang="en-US" dirty="0" smtClean="0"/>
          </a:p>
          <a:p>
            <a:r>
              <a:rPr lang="en-US" dirty="0" smtClean="0"/>
              <a:t>IT’S HOT ENOUGH !</a:t>
            </a:r>
          </a:p>
        </p:txBody>
      </p:sp>
      <p:sp>
        <p:nvSpPr>
          <p:cNvPr id="2" name="Title 1"/>
          <p:cNvSpPr>
            <a:spLocks noGrp="1"/>
          </p:cNvSpPr>
          <p:nvPr>
            <p:ph type="title"/>
          </p:nvPr>
        </p:nvSpPr>
        <p:spPr/>
        <p:txBody>
          <a:bodyPr>
            <a:normAutofit fontScale="90000"/>
          </a:bodyPr>
          <a:lstStyle/>
          <a:p>
            <a:r>
              <a:rPr lang="en-US" dirty="0" smtClean="0"/>
              <a:t>Thermal photons -        Temperature from the data</a:t>
            </a:r>
            <a:endParaRPr lang="en-US" dirty="0"/>
          </a:p>
        </p:txBody>
      </p:sp>
      <p:pic>
        <p:nvPicPr>
          <p:cNvPr id="15362" name="Picture 2" descr="C:\Users\seto\Desktop\strings-rhic\presentation\pictures\ee_fit1.GIF"/>
          <p:cNvPicPr>
            <a:picLocks noChangeAspect="1" noChangeArrowheads="1"/>
          </p:cNvPicPr>
          <p:nvPr/>
        </p:nvPicPr>
        <p:blipFill>
          <a:blip r:embed="rId2" cstate="print"/>
          <a:srcRect b="29323"/>
          <a:stretch>
            <a:fillRect/>
          </a:stretch>
        </p:blipFill>
        <p:spPr bwMode="auto">
          <a:xfrm>
            <a:off x="4327111" y="1429630"/>
            <a:ext cx="4514397" cy="4893201"/>
          </a:xfrm>
          <a:prstGeom prst="rect">
            <a:avLst/>
          </a:prstGeom>
          <a:noFill/>
        </p:spPr>
      </p:pic>
      <p:pic>
        <p:nvPicPr>
          <p:cNvPr id="331777" name="Picture 1" descr="C:\Users\seto\Desktop\old desk\ncc\workshop\phenix_logo2.jpg"/>
          <p:cNvPicPr>
            <a:picLocks noChangeAspect="1" noChangeArrowheads="1"/>
          </p:cNvPicPr>
          <p:nvPr/>
        </p:nvPicPr>
        <p:blipFill>
          <a:blip r:embed="rId3" cstate="print"/>
          <a:srcRect/>
          <a:stretch>
            <a:fillRect/>
          </a:stretch>
        </p:blipFill>
        <p:spPr bwMode="auto">
          <a:xfrm>
            <a:off x="5310188" y="5154805"/>
            <a:ext cx="1572933" cy="583902"/>
          </a:xfrm>
          <a:prstGeom prst="rect">
            <a:avLst/>
          </a:prstGeom>
          <a:noFill/>
        </p:spPr>
      </p:pic>
      <p:sp>
        <p:nvSpPr>
          <p:cNvPr id="15" name="Slide Number Placeholder 14"/>
          <p:cNvSpPr>
            <a:spLocks noGrp="1"/>
          </p:cNvSpPr>
          <p:nvPr>
            <p:ph type="sldNum" sz="quarter" idx="12"/>
          </p:nvPr>
        </p:nvSpPr>
        <p:spPr/>
        <p:txBody>
          <a:bodyPr/>
          <a:lstStyle/>
          <a:p>
            <a:fld id="{B6F15528-21DE-4FAA-801E-634DDDAF4B2B}" type="slidenum">
              <a:rPr lang="en-US" smtClean="0">
                <a:solidFill>
                  <a:prstClr val="black"/>
                </a:solidFill>
              </a:rPr>
              <a:pPr/>
              <a:t>16</a:t>
            </a:fld>
            <a:endParaRPr lang="en-US" dirty="0">
              <a:solidFill>
                <a:prstClr val="black"/>
              </a:solidFill>
            </a:endParaRPr>
          </a:p>
        </p:txBody>
      </p:sp>
      <p:cxnSp>
        <p:nvCxnSpPr>
          <p:cNvPr id="17" name="Straight Arrow Connector 16"/>
          <p:cNvCxnSpPr/>
          <p:nvPr/>
        </p:nvCxnSpPr>
        <p:spPr>
          <a:xfrm rot="5400000">
            <a:off x="7180729" y="4566621"/>
            <a:ext cx="742278" cy="645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79746" y="3915784"/>
            <a:ext cx="843501" cy="369332"/>
          </a:xfrm>
          <a:prstGeom prst="rect">
            <a:avLst/>
          </a:prstGeom>
          <a:noFill/>
        </p:spPr>
        <p:txBody>
          <a:bodyPr wrap="none" rtlCol="0">
            <a:spAutoFit/>
          </a:bodyPr>
          <a:lstStyle/>
          <a:p>
            <a:pPr eaLnBrk="1" fontAlgn="auto" hangingPunct="1">
              <a:spcBef>
                <a:spcPts val="0"/>
              </a:spcBef>
              <a:spcAft>
                <a:spcPts val="0"/>
              </a:spcAft>
            </a:pPr>
            <a:r>
              <a:rPr lang="en-US" dirty="0" err="1">
                <a:solidFill>
                  <a:prstClr val="black"/>
                </a:solidFill>
                <a:latin typeface="Lucida Sans Unicode"/>
              </a:rPr>
              <a:t>pQCD</a:t>
            </a:r>
            <a:endParaRPr lang="en-US" dirty="0">
              <a:solidFill>
                <a:prstClr val="black"/>
              </a:solidFill>
              <a:latin typeface="Lucida Sans Unicode"/>
            </a:endParaRPr>
          </a:p>
        </p:txBody>
      </p:sp>
      <p:sp>
        <p:nvSpPr>
          <p:cNvPr id="21" name="TextBox 20"/>
          <p:cNvSpPr txBox="1"/>
          <p:nvPr/>
        </p:nvSpPr>
        <p:spPr>
          <a:xfrm>
            <a:off x="6172200" y="6096000"/>
            <a:ext cx="962571" cy="369332"/>
          </a:xfrm>
          <a:prstGeom prst="rect">
            <a:avLst/>
          </a:prstGeom>
          <a:noFill/>
        </p:spPr>
        <p:txBody>
          <a:bodyPr wrap="none" rtlCol="0">
            <a:spAutoFit/>
          </a:bodyPr>
          <a:lstStyle/>
          <a:p>
            <a:r>
              <a:rPr lang="en-US" dirty="0" smtClean="0"/>
              <a:t>Energy </a:t>
            </a:r>
            <a:endParaRPr lang="en-US" dirty="0"/>
          </a:p>
        </p:txBody>
      </p:sp>
      <p:sp>
        <p:nvSpPr>
          <p:cNvPr id="22" name="TextBox 21"/>
          <p:cNvSpPr txBox="1"/>
          <p:nvPr/>
        </p:nvSpPr>
        <p:spPr>
          <a:xfrm rot="-5400000">
            <a:off x="4025900" y="3606800"/>
            <a:ext cx="1071384" cy="369332"/>
          </a:xfrm>
          <a:prstGeom prst="rect">
            <a:avLst/>
          </a:prstGeom>
          <a:noFill/>
        </p:spPr>
        <p:txBody>
          <a:bodyPr wrap="none" rtlCol="0">
            <a:spAutoFit/>
          </a:bodyPr>
          <a:lstStyle/>
          <a:p>
            <a:r>
              <a:rPr lang="en-US" dirty="0" smtClean="0"/>
              <a:t>Intensity</a:t>
            </a:r>
            <a:endParaRPr lang="en-US" dirty="0"/>
          </a:p>
        </p:txBody>
      </p:sp>
      <p:sp>
        <p:nvSpPr>
          <p:cNvPr id="13" name="TextBox 12"/>
          <p:cNvSpPr txBox="1"/>
          <p:nvPr/>
        </p:nvSpPr>
        <p:spPr>
          <a:xfrm>
            <a:off x="6489700" y="3136900"/>
            <a:ext cx="1394934" cy="830997"/>
          </a:xfrm>
          <a:prstGeom prst="rect">
            <a:avLst/>
          </a:prstGeom>
          <a:noFill/>
        </p:spPr>
        <p:txBody>
          <a:bodyPr wrap="none" rtlCol="0">
            <a:spAutoFit/>
          </a:bodyPr>
          <a:lstStyle/>
          <a:p>
            <a:r>
              <a:rPr lang="en-US" sz="2400" dirty="0" smtClean="0"/>
              <a:t>Thermal </a:t>
            </a:r>
          </a:p>
          <a:p>
            <a:r>
              <a:rPr lang="en-US" sz="2400" dirty="0" smtClean="0"/>
              <a:t>photons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1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0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Grp="1" noChangeArrowheads="1"/>
          </p:cNvSpPr>
          <p:nvPr>
            <p:ph type="ctrTitle"/>
          </p:nvPr>
        </p:nvSpPr>
        <p:spPr/>
        <p:txBody>
          <a:bodyPr/>
          <a:lstStyle/>
          <a:p>
            <a:r>
              <a:rPr lang="en-US" dirty="0" smtClean="0"/>
              <a:t>II. Jet quenching and energy density</a:t>
            </a:r>
            <a:endParaRPr lang="en-US" dirty="0"/>
          </a:p>
        </p:txBody>
      </p:sp>
      <p:sp>
        <p:nvSpPr>
          <p:cNvPr id="163845" name="Rectangle 5"/>
          <p:cNvSpPr>
            <a:spLocks noGrp="1" noChangeArrowheads="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500" y="341313"/>
            <a:ext cx="8639175" cy="776287"/>
          </a:xfrm>
        </p:spPr>
        <p:txBody>
          <a:bodyPr/>
          <a:lstStyle/>
          <a:p>
            <a:r>
              <a:rPr lang="en-US" dirty="0" smtClean="0"/>
              <a:t>Remember Rutherford Scattering?</a:t>
            </a:r>
            <a:br>
              <a:rPr lang="en-US" dirty="0" smtClean="0"/>
            </a:br>
            <a:r>
              <a:rPr lang="en-US" sz="2800" dirty="0" smtClean="0"/>
              <a:t>(</a:t>
            </a:r>
            <a:r>
              <a:rPr lang="en-US" sz="2800" dirty="0" err="1" smtClean="0"/>
              <a:t>Serway</a:t>
            </a:r>
            <a:r>
              <a:rPr lang="en-US" sz="2800" dirty="0" smtClean="0"/>
              <a:t> 29.1)</a:t>
            </a:r>
            <a:endParaRPr lang="en-US" dirty="0"/>
          </a:p>
        </p:txBody>
      </p:sp>
      <p:sp>
        <p:nvSpPr>
          <p:cNvPr id="2" name="Slide Number Placeholder 1"/>
          <p:cNvSpPr>
            <a:spLocks noGrp="1"/>
          </p:cNvSpPr>
          <p:nvPr>
            <p:ph type="sldNum" sz="quarter" idx="12"/>
          </p:nvPr>
        </p:nvSpPr>
        <p:spPr/>
        <p:txBody>
          <a:bodyPr/>
          <a:lstStyle/>
          <a:p>
            <a:pPr>
              <a:defRPr/>
            </a:pPr>
            <a:fld id="{D5BD780C-527B-4A5F-9908-2B19CC29511E}" type="slidenum">
              <a:rPr lang="en-US" smtClean="0"/>
              <a:pPr>
                <a:defRPr/>
              </a:pPr>
              <a:t>18</a:t>
            </a:fld>
            <a:endParaRPr lang="en-US"/>
          </a:p>
        </p:txBody>
      </p:sp>
      <p:pic>
        <p:nvPicPr>
          <p:cNvPr id="534531" name="Picture 3" descr="C:\Users\seto\Desktop\csula\exp-rutherford-3.jpg"/>
          <p:cNvPicPr>
            <a:picLocks noChangeAspect="1" noChangeArrowheads="1"/>
          </p:cNvPicPr>
          <p:nvPr/>
        </p:nvPicPr>
        <p:blipFill>
          <a:blip r:embed="rId2" cstate="print"/>
          <a:srcRect/>
          <a:stretch>
            <a:fillRect/>
          </a:stretch>
        </p:blipFill>
        <p:spPr bwMode="auto">
          <a:xfrm>
            <a:off x="590550" y="1377950"/>
            <a:ext cx="7912100" cy="42037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rot="5400000">
            <a:off x="6706393" y="1828007"/>
            <a:ext cx="684213" cy="1143000"/>
          </a:xfrm>
          <a:prstGeom prst="can">
            <a:avLst>
              <a:gd name="adj" fmla="val 41763"/>
            </a:avLst>
          </a:prstGeom>
          <a:gradFill rotWithShape="0">
            <a:gsLst>
              <a:gs pos="0">
                <a:srgbClr val="9C0000"/>
              </a:gs>
              <a:gs pos="100000">
                <a:srgbClr val="FF0000"/>
              </a:gs>
            </a:gsLst>
            <a:lin ang="0" scaled="1"/>
          </a:gradFill>
          <a:ln w="12700">
            <a:solidFill>
              <a:schemeClr val="tx1"/>
            </a:solidFill>
            <a:round/>
            <a:headEnd/>
            <a:tailEnd/>
          </a:ln>
        </p:spPr>
        <p:txBody>
          <a:bodyPr wrap="none" anchor="ctr"/>
          <a:lstStyle/>
          <a:p>
            <a:endParaRPr lang="en-US" smtClean="0">
              <a:solidFill>
                <a:srgbClr val="000000"/>
              </a:solidFill>
            </a:endParaRPr>
          </a:p>
        </p:txBody>
      </p:sp>
      <p:sp>
        <p:nvSpPr>
          <p:cNvPr id="64515" name="Rectangle 3"/>
          <p:cNvSpPr>
            <a:spLocks noGrp="1" noChangeArrowheads="1"/>
          </p:cNvSpPr>
          <p:nvPr>
            <p:ph type="title"/>
          </p:nvPr>
        </p:nvSpPr>
        <p:spPr/>
        <p:txBody>
          <a:bodyPr/>
          <a:lstStyle/>
          <a:p>
            <a:pPr eaLnBrk="1" hangingPunct="1"/>
            <a:r>
              <a:rPr lang="en-US" sz="2800" smtClean="0"/>
              <a:t>Hard Probes In Heavy Ion Collisions, aka Jet  quenching</a:t>
            </a:r>
            <a:endParaRPr lang="en-US" smtClean="0"/>
          </a:p>
        </p:txBody>
      </p:sp>
      <p:sp>
        <p:nvSpPr>
          <p:cNvPr id="64516" name="Rectangle 4"/>
          <p:cNvSpPr>
            <a:spLocks noGrp="1" noChangeArrowheads="1"/>
          </p:cNvSpPr>
          <p:nvPr>
            <p:ph type="body" sz="half" idx="2"/>
          </p:nvPr>
        </p:nvSpPr>
        <p:spPr>
          <a:xfrm>
            <a:off x="304800" y="1381125"/>
            <a:ext cx="4364038" cy="1293813"/>
          </a:xfrm>
        </p:spPr>
        <p:txBody>
          <a:bodyPr/>
          <a:lstStyle/>
          <a:p>
            <a:pPr eaLnBrk="1" hangingPunct="1"/>
            <a:r>
              <a:rPr lang="en-US" sz="2400" dirty="0" smtClean="0"/>
              <a:t>The experiment we would like to do – Rutherford Scattering of the QGP</a:t>
            </a:r>
          </a:p>
          <a:p>
            <a:pPr eaLnBrk="1" hangingPunct="1"/>
            <a:endParaRPr lang="en-US" sz="2400" dirty="0" smtClean="0"/>
          </a:p>
          <a:p>
            <a:pPr eaLnBrk="1" hangingPunct="1"/>
            <a:endParaRPr lang="en-US" sz="2400" dirty="0" smtClean="0"/>
          </a:p>
        </p:txBody>
      </p:sp>
      <p:pic>
        <p:nvPicPr>
          <p:cNvPr id="64517" name="Picture 5" descr="evolution4b"/>
          <p:cNvPicPr>
            <a:picLocks noChangeAspect="1" noChangeArrowheads="1"/>
          </p:cNvPicPr>
          <p:nvPr/>
        </p:nvPicPr>
        <p:blipFill>
          <a:blip r:embed="rId2" cstate="print"/>
          <a:srcRect l="25096" b="55490"/>
          <a:stretch>
            <a:fillRect/>
          </a:stretch>
        </p:blipFill>
        <p:spPr bwMode="auto">
          <a:xfrm>
            <a:off x="1781175" y="5100638"/>
            <a:ext cx="5126038" cy="1757362"/>
          </a:xfrm>
          <a:prstGeom prst="rect">
            <a:avLst/>
          </a:prstGeom>
          <a:noFill/>
          <a:ln w="9525">
            <a:noFill/>
            <a:miter lim="800000"/>
            <a:headEnd/>
            <a:tailEnd/>
          </a:ln>
        </p:spPr>
      </p:pic>
      <p:sp>
        <p:nvSpPr>
          <p:cNvPr id="64518" name="Text Box 6"/>
          <p:cNvSpPr txBox="1">
            <a:spLocks noChangeArrowheads="1"/>
          </p:cNvSpPr>
          <p:nvPr/>
        </p:nvSpPr>
        <p:spPr bwMode="auto">
          <a:xfrm>
            <a:off x="3968750" y="6521450"/>
            <a:ext cx="1065213" cy="246063"/>
          </a:xfrm>
          <a:prstGeom prst="rect">
            <a:avLst/>
          </a:prstGeom>
          <a:noFill/>
          <a:ln w="9525">
            <a:noFill/>
            <a:miter lim="800000"/>
            <a:headEnd/>
            <a:tailEnd/>
          </a:ln>
        </p:spPr>
        <p:txBody>
          <a:bodyPr wrap="none">
            <a:spAutoFit/>
          </a:bodyPr>
          <a:lstStyle/>
          <a:p>
            <a:pPr algn="ctr"/>
            <a:r>
              <a:rPr lang="en-US" sz="1000" b="1" smtClean="0">
                <a:solidFill>
                  <a:srgbClr val="333399"/>
                </a:solidFill>
                <a:cs typeface="Arial" charset="0"/>
              </a:rPr>
              <a:t>hadronization</a:t>
            </a:r>
          </a:p>
        </p:txBody>
      </p:sp>
      <p:sp>
        <p:nvSpPr>
          <p:cNvPr id="64519" name="Text Box 7"/>
          <p:cNvSpPr txBox="1">
            <a:spLocks noChangeArrowheads="1"/>
          </p:cNvSpPr>
          <p:nvPr/>
        </p:nvSpPr>
        <p:spPr bwMode="auto">
          <a:xfrm>
            <a:off x="1362075" y="6456363"/>
            <a:ext cx="1176338" cy="242887"/>
          </a:xfrm>
          <a:prstGeom prst="rect">
            <a:avLst/>
          </a:prstGeom>
          <a:noFill/>
          <a:ln w="9525">
            <a:noFill/>
            <a:miter lim="800000"/>
            <a:headEnd/>
            <a:tailEnd/>
          </a:ln>
        </p:spPr>
        <p:txBody>
          <a:bodyPr wrap="none">
            <a:spAutoFit/>
          </a:bodyPr>
          <a:lstStyle/>
          <a:p>
            <a:pPr algn="ctr"/>
            <a:r>
              <a:rPr lang="en-US" sz="1000" b="1" smtClean="0">
                <a:solidFill>
                  <a:srgbClr val="333399"/>
                </a:solidFill>
                <a:cs typeface="Arial" charset="0"/>
              </a:rPr>
              <a:t>pre-equilibrium</a:t>
            </a:r>
          </a:p>
        </p:txBody>
      </p:sp>
      <p:sp>
        <p:nvSpPr>
          <p:cNvPr id="64520" name="Text Box 8"/>
          <p:cNvSpPr txBox="1">
            <a:spLocks noChangeArrowheads="1"/>
          </p:cNvSpPr>
          <p:nvPr/>
        </p:nvSpPr>
        <p:spPr bwMode="auto">
          <a:xfrm>
            <a:off x="2155825" y="4700588"/>
            <a:ext cx="1773238" cy="396875"/>
          </a:xfrm>
          <a:prstGeom prst="rect">
            <a:avLst/>
          </a:prstGeom>
          <a:noFill/>
          <a:ln w="9525">
            <a:noFill/>
            <a:miter lim="800000"/>
            <a:headEnd/>
            <a:tailEnd/>
          </a:ln>
        </p:spPr>
        <p:txBody>
          <a:bodyPr wrap="none">
            <a:spAutoFit/>
          </a:bodyPr>
          <a:lstStyle/>
          <a:p>
            <a:pPr algn="ctr"/>
            <a:r>
              <a:rPr lang="en-US" sz="1000" b="1" smtClean="0">
                <a:solidFill>
                  <a:srgbClr val="333399"/>
                </a:solidFill>
                <a:cs typeface="Arial" charset="0"/>
              </a:rPr>
              <a:t>QGP and</a:t>
            </a:r>
          </a:p>
          <a:p>
            <a:pPr algn="ctr"/>
            <a:r>
              <a:rPr lang="en-US" sz="1000" b="1" smtClean="0">
                <a:solidFill>
                  <a:srgbClr val="333399"/>
                </a:solidFill>
                <a:cs typeface="Arial" charset="0"/>
              </a:rPr>
              <a:t>hydrodynamic expansion</a:t>
            </a:r>
          </a:p>
        </p:txBody>
      </p:sp>
      <p:sp>
        <p:nvSpPr>
          <p:cNvPr id="64521" name="Text Box 9"/>
          <p:cNvSpPr txBox="1">
            <a:spLocks noChangeArrowheads="1"/>
          </p:cNvSpPr>
          <p:nvPr/>
        </p:nvSpPr>
        <p:spPr bwMode="auto">
          <a:xfrm>
            <a:off x="5529263" y="4630738"/>
            <a:ext cx="1154112" cy="395287"/>
          </a:xfrm>
          <a:prstGeom prst="rect">
            <a:avLst/>
          </a:prstGeom>
          <a:noFill/>
          <a:ln w="9525">
            <a:noFill/>
            <a:miter lim="800000"/>
            <a:headEnd/>
            <a:tailEnd/>
          </a:ln>
        </p:spPr>
        <p:txBody>
          <a:bodyPr wrap="none">
            <a:spAutoFit/>
          </a:bodyPr>
          <a:lstStyle/>
          <a:p>
            <a:pPr algn="ctr"/>
            <a:r>
              <a:rPr lang="en-US" sz="1000" b="1" smtClean="0">
                <a:solidFill>
                  <a:srgbClr val="333399"/>
                </a:solidFill>
                <a:cs typeface="Arial" charset="0"/>
              </a:rPr>
              <a:t>hadronic phase</a:t>
            </a:r>
          </a:p>
          <a:p>
            <a:pPr algn="ctr"/>
            <a:r>
              <a:rPr lang="en-US" sz="1000" b="1" smtClean="0">
                <a:solidFill>
                  <a:srgbClr val="333399"/>
                </a:solidFill>
                <a:cs typeface="Arial" charset="0"/>
              </a:rPr>
              <a:t>and freeze-out</a:t>
            </a:r>
          </a:p>
        </p:txBody>
      </p:sp>
      <p:sp>
        <p:nvSpPr>
          <p:cNvPr id="64522" name="Line 10"/>
          <p:cNvSpPr>
            <a:spLocks noChangeShapeType="1"/>
          </p:cNvSpPr>
          <p:nvPr/>
        </p:nvSpPr>
        <p:spPr bwMode="auto">
          <a:xfrm flipV="1">
            <a:off x="1981200" y="5789613"/>
            <a:ext cx="5257800" cy="25400"/>
          </a:xfrm>
          <a:prstGeom prst="line">
            <a:avLst/>
          </a:prstGeom>
          <a:noFill/>
          <a:ln w="22225">
            <a:solidFill>
              <a:srgbClr val="FF0000"/>
            </a:solidFill>
            <a:round/>
            <a:headEnd type="oval" w="sm" len="med"/>
            <a:tailEnd type="triangle" w="lg" len="med"/>
          </a:ln>
        </p:spPr>
        <p:txBody>
          <a:bodyPr/>
          <a:lstStyle/>
          <a:p>
            <a:endParaRPr lang="en-US" smtClean="0">
              <a:solidFill>
                <a:srgbClr val="000000"/>
              </a:solidFill>
            </a:endParaRPr>
          </a:p>
        </p:txBody>
      </p:sp>
      <p:sp>
        <p:nvSpPr>
          <p:cNvPr id="64523" name="Text Box 11"/>
          <p:cNvSpPr txBox="1">
            <a:spLocks noChangeArrowheads="1"/>
          </p:cNvSpPr>
          <p:nvPr/>
        </p:nvSpPr>
        <p:spPr bwMode="auto">
          <a:xfrm>
            <a:off x="238125" y="4713288"/>
            <a:ext cx="1189038" cy="284162"/>
          </a:xfrm>
          <a:prstGeom prst="rect">
            <a:avLst/>
          </a:prstGeom>
          <a:solidFill>
            <a:schemeClr val="bg1"/>
          </a:solidFill>
          <a:ln w="12700">
            <a:noFill/>
            <a:miter lim="800000"/>
            <a:headEnd/>
            <a:tailEnd/>
          </a:ln>
        </p:spPr>
        <p:txBody>
          <a:bodyPr wrap="none">
            <a:spAutoFit/>
          </a:bodyPr>
          <a:lstStyle/>
          <a:p>
            <a:pPr>
              <a:lnSpc>
                <a:spcPct val="90000"/>
              </a:lnSpc>
              <a:spcBef>
                <a:spcPct val="50000"/>
              </a:spcBef>
            </a:pPr>
            <a:r>
              <a:rPr lang="en-US" sz="1400" b="1" smtClean="0">
                <a:solidFill>
                  <a:srgbClr val="000000"/>
                </a:solidFill>
                <a:latin typeface="Arial" charset="0"/>
                <a:cs typeface="Arial" charset="0"/>
              </a:rPr>
              <a:t>Hard parton</a:t>
            </a:r>
          </a:p>
        </p:txBody>
      </p:sp>
      <p:sp>
        <p:nvSpPr>
          <p:cNvPr id="64524" name="Text Box 12"/>
          <p:cNvSpPr txBox="1">
            <a:spLocks noChangeArrowheads="1"/>
          </p:cNvSpPr>
          <p:nvPr/>
        </p:nvSpPr>
        <p:spPr bwMode="auto">
          <a:xfrm>
            <a:off x="7400925" y="5475288"/>
            <a:ext cx="1109663" cy="655637"/>
          </a:xfrm>
          <a:prstGeom prst="rect">
            <a:avLst/>
          </a:prstGeom>
          <a:noFill/>
          <a:ln w="12700">
            <a:noFill/>
            <a:miter lim="800000"/>
            <a:headEnd/>
            <a:tailEnd/>
          </a:ln>
        </p:spPr>
        <p:txBody>
          <a:bodyPr wrap="none">
            <a:spAutoFit/>
          </a:bodyPr>
          <a:lstStyle/>
          <a:p>
            <a:pPr>
              <a:lnSpc>
                <a:spcPct val="90000"/>
              </a:lnSpc>
              <a:spcBef>
                <a:spcPct val="50000"/>
              </a:spcBef>
            </a:pPr>
            <a:r>
              <a:rPr lang="en-US" sz="1600" b="1" smtClean="0">
                <a:solidFill>
                  <a:srgbClr val="000000"/>
                </a:solidFill>
                <a:latin typeface="Arial" charset="0"/>
                <a:cs typeface="Arial" charset="0"/>
              </a:rPr>
              <a:t>Softened </a:t>
            </a:r>
          </a:p>
          <a:p>
            <a:pPr>
              <a:lnSpc>
                <a:spcPct val="90000"/>
              </a:lnSpc>
              <a:spcBef>
                <a:spcPct val="50000"/>
              </a:spcBef>
            </a:pPr>
            <a:r>
              <a:rPr lang="en-US" sz="1600" b="1" smtClean="0">
                <a:solidFill>
                  <a:srgbClr val="000000"/>
                </a:solidFill>
                <a:latin typeface="Arial" charset="0"/>
                <a:cs typeface="Arial" charset="0"/>
              </a:rPr>
              <a:t>    Jet</a:t>
            </a:r>
          </a:p>
        </p:txBody>
      </p:sp>
      <p:sp>
        <p:nvSpPr>
          <p:cNvPr id="64525" name="Line 13"/>
          <p:cNvSpPr>
            <a:spLocks noChangeShapeType="1"/>
          </p:cNvSpPr>
          <p:nvPr/>
        </p:nvSpPr>
        <p:spPr bwMode="auto">
          <a:xfrm>
            <a:off x="5375275" y="1735138"/>
            <a:ext cx="3159125" cy="0"/>
          </a:xfrm>
          <a:prstGeom prst="line">
            <a:avLst/>
          </a:prstGeom>
          <a:noFill/>
          <a:ln w="76200">
            <a:solidFill>
              <a:schemeClr val="accent2"/>
            </a:solidFill>
            <a:round/>
            <a:headEnd/>
            <a:tailEnd type="triangle" w="med" len="med"/>
          </a:ln>
        </p:spPr>
        <p:txBody>
          <a:bodyPr/>
          <a:lstStyle/>
          <a:p>
            <a:endParaRPr lang="en-US" smtClean="0">
              <a:solidFill>
                <a:srgbClr val="000000"/>
              </a:solidFill>
            </a:endParaRPr>
          </a:p>
        </p:txBody>
      </p:sp>
      <p:sp>
        <p:nvSpPr>
          <p:cNvPr id="64526" name="Text Box 14"/>
          <p:cNvSpPr txBox="1">
            <a:spLocks noChangeArrowheads="1"/>
          </p:cNvSpPr>
          <p:nvPr/>
        </p:nvSpPr>
        <p:spPr bwMode="auto">
          <a:xfrm>
            <a:off x="6532563" y="1411288"/>
            <a:ext cx="987425" cy="581025"/>
          </a:xfrm>
          <a:prstGeom prst="rect">
            <a:avLst/>
          </a:prstGeom>
          <a:noFill/>
          <a:ln w="9525">
            <a:noFill/>
            <a:miter lim="800000"/>
            <a:headEnd/>
            <a:tailEnd/>
          </a:ln>
        </p:spPr>
        <p:txBody>
          <a:bodyPr wrap="none">
            <a:spAutoFit/>
          </a:bodyPr>
          <a:lstStyle/>
          <a:p>
            <a:r>
              <a:rPr lang="en-US" sz="1600" b="1" smtClean="0">
                <a:solidFill>
                  <a:srgbClr val="000000"/>
                </a:solidFill>
                <a:latin typeface="Times New Roman" pitchFamily="18" charset="0"/>
                <a:cs typeface="Arial" charset="0"/>
              </a:rPr>
              <a:t>Colorless</a:t>
            </a:r>
          </a:p>
          <a:p>
            <a:r>
              <a:rPr lang="en-US" sz="1600" b="1" smtClean="0">
                <a:solidFill>
                  <a:srgbClr val="000000"/>
                </a:solidFill>
                <a:latin typeface="Times New Roman" pitchFamily="18" charset="0"/>
                <a:cs typeface="Arial" charset="0"/>
              </a:rPr>
              <a:t>Hadrons</a:t>
            </a:r>
          </a:p>
        </p:txBody>
      </p:sp>
      <p:sp>
        <p:nvSpPr>
          <p:cNvPr id="64527" name="Text Box 15"/>
          <p:cNvSpPr txBox="1">
            <a:spLocks noChangeArrowheads="1"/>
          </p:cNvSpPr>
          <p:nvPr/>
        </p:nvSpPr>
        <p:spPr bwMode="auto">
          <a:xfrm>
            <a:off x="6591300" y="2146300"/>
            <a:ext cx="796925" cy="517525"/>
          </a:xfrm>
          <a:prstGeom prst="rect">
            <a:avLst/>
          </a:prstGeom>
          <a:noFill/>
          <a:ln w="9525">
            <a:noFill/>
            <a:miter lim="800000"/>
            <a:headEnd/>
            <a:tailEnd/>
          </a:ln>
        </p:spPr>
        <p:txBody>
          <a:bodyPr wrap="none">
            <a:spAutoFit/>
          </a:bodyPr>
          <a:lstStyle/>
          <a:p>
            <a:r>
              <a:rPr lang="en-US" sz="1400" b="1" smtClean="0">
                <a:solidFill>
                  <a:srgbClr val="FFFF00"/>
                </a:solidFill>
                <a:latin typeface="Times New Roman" pitchFamily="18" charset="0"/>
                <a:cs typeface="Arial" charset="0"/>
              </a:rPr>
              <a:t>Colored</a:t>
            </a:r>
          </a:p>
          <a:p>
            <a:r>
              <a:rPr lang="en-US" sz="1400" b="1" smtClean="0">
                <a:solidFill>
                  <a:srgbClr val="FFFF00"/>
                </a:solidFill>
                <a:latin typeface="Times New Roman" pitchFamily="18" charset="0"/>
                <a:cs typeface="Arial" charset="0"/>
              </a:rPr>
              <a:t>QGP</a:t>
            </a:r>
          </a:p>
        </p:txBody>
      </p:sp>
      <p:grpSp>
        <p:nvGrpSpPr>
          <p:cNvPr id="2" name="Group 16"/>
          <p:cNvGrpSpPr>
            <a:grpSpLocks/>
          </p:cNvGrpSpPr>
          <p:nvPr/>
        </p:nvGrpSpPr>
        <p:grpSpPr bwMode="auto">
          <a:xfrm>
            <a:off x="5375275" y="2355850"/>
            <a:ext cx="2640013" cy="746125"/>
            <a:chOff x="1409" y="3649"/>
            <a:chExt cx="1831" cy="495"/>
          </a:xfrm>
        </p:grpSpPr>
        <p:sp>
          <p:nvSpPr>
            <p:cNvPr id="64537" name="Freeform 17"/>
            <p:cNvSpPr>
              <a:spLocks/>
            </p:cNvSpPr>
            <p:nvPr/>
          </p:nvSpPr>
          <p:spPr bwMode="auto">
            <a:xfrm>
              <a:off x="2848" y="3649"/>
              <a:ext cx="392" cy="495"/>
            </a:xfrm>
            <a:custGeom>
              <a:avLst/>
              <a:gdLst>
                <a:gd name="T0" fmla="*/ 0 w 281"/>
                <a:gd name="T1" fmla="*/ 23 h 367"/>
                <a:gd name="T2" fmla="*/ 120 w 281"/>
                <a:gd name="T3" fmla="*/ 15 h 367"/>
                <a:gd name="T4" fmla="*/ 168 w 281"/>
                <a:gd name="T5" fmla="*/ 7 h 367"/>
                <a:gd name="T6" fmla="*/ 224 w 281"/>
                <a:gd name="T7" fmla="*/ 79 h 367"/>
                <a:gd name="T8" fmla="*/ 208 w 281"/>
                <a:gd name="T9" fmla="*/ 175 h 367"/>
                <a:gd name="T10" fmla="*/ 160 w 281"/>
                <a:gd name="T11" fmla="*/ 191 h 367"/>
                <a:gd name="T12" fmla="*/ 88 w 281"/>
                <a:gd name="T13" fmla="*/ 151 h 367"/>
                <a:gd name="T14" fmla="*/ 232 w 281"/>
                <a:gd name="T15" fmla="*/ 95 h 367"/>
                <a:gd name="T16" fmla="*/ 224 w 281"/>
                <a:gd name="T17" fmla="*/ 279 h 367"/>
                <a:gd name="T18" fmla="*/ 224 w 281"/>
                <a:gd name="T19" fmla="*/ 367 h 3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1"/>
                <a:gd name="T31" fmla="*/ 0 h 367"/>
                <a:gd name="T32" fmla="*/ 281 w 281"/>
                <a:gd name="T33" fmla="*/ 367 h 3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1" h="367">
                  <a:moveTo>
                    <a:pt x="0" y="23"/>
                  </a:moveTo>
                  <a:cubicBezTo>
                    <a:pt x="40" y="20"/>
                    <a:pt x="80" y="19"/>
                    <a:pt x="120" y="15"/>
                  </a:cubicBezTo>
                  <a:cubicBezTo>
                    <a:pt x="136" y="13"/>
                    <a:pt x="153" y="0"/>
                    <a:pt x="168" y="7"/>
                  </a:cubicBezTo>
                  <a:cubicBezTo>
                    <a:pt x="195" y="21"/>
                    <a:pt x="203" y="58"/>
                    <a:pt x="224" y="79"/>
                  </a:cubicBezTo>
                  <a:cubicBezTo>
                    <a:pt x="231" y="107"/>
                    <a:pt x="240" y="155"/>
                    <a:pt x="208" y="175"/>
                  </a:cubicBezTo>
                  <a:cubicBezTo>
                    <a:pt x="194" y="184"/>
                    <a:pt x="160" y="191"/>
                    <a:pt x="160" y="191"/>
                  </a:cubicBezTo>
                  <a:cubicBezTo>
                    <a:pt x="88" y="173"/>
                    <a:pt x="103" y="196"/>
                    <a:pt x="88" y="151"/>
                  </a:cubicBezTo>
                  <a:cubicBezTo>
                    <a:pt x="134" y="97"/>
                    <a:pt x="157" y="70"/>
                    <a:pt x="232" y="95"/>
                  </a:cubicBezTo>
                  <a:cubicBezTo>
                    <a:pt x="268" y="149"/>
                    <a:pt x="281" y="241"/>
                    <a:pt x="224" y="279"/>
                  </a:cubicBezTo>
                  <a:cubicBezTo>
                    <a:pt x="215" y="307"/>
                    <a:pt x="224" y="367"/>
                    <a:pt x="224" y="367"/>
                  </a:cubicBezTo>
                </a:path>
              </a:pathLst>
            </a:custGeom>
            <a:noFill/>
            <a:ln w="76200" cmpd="sng">
              <a:solidFill>
                <a:schemeClr val="accent2"/>
              </a:solidFill>
              <a:round/>
              <a:headEnd type="none" w="med" len="med"/>
              <a:tailEnd type="triangle" w="med" len="med"/>
            </a:ln>
          </p:spPr>
          <p:txBody>
            <a:bodyPr/>
            <a:lstStyle/>
            <a:p>
              <a:endParaRPr lang="en-US" smtClean="0">
                <a:solidFill>
                  <a:srgbClr val="000000"/>
                </a:solidFill>
              </a:endParaRPr>
            </a:p>
          </p:txBody>
        </p:sp>
        <p:sp>
          <p:nvSpPr>
            <p:cNvPr id="64538" name="Line 18"/>
            <p:cNvSpPr>
              <a:spLocks noChangeShapeType="1"/>
            </p:cNvSpPr>
            <p:nvPr/>
          </p:nvSpPr>
          <p:spPr bwMode="auto">
            <a:xfrm>
              <a:off x="1409" y="3649"/>
              <a:ext cx="736" cy="0"/>
            </a:xfrm>
            <a:prstGeom prst="line">
              <a:avLst/>
            </a:prstGeom>
            <a:noFill/>
            <a:ln w="76200">
              <a:solidFill>
                <a:schemeClr val="accent2"/>
              </a:solidFill>
              <a:round/>
              <a:headEnd/>
              <a:tailEnd/>
            </a:ln>
          </p:spPr>
          <p:txBody>
            <a:bodyPr/>
            <a:lstStyle/>
            <a:p>
              <a:endParaRPr lang="en-US" smtClean="0">
                <a:solidFill>
                  <a:srgbClr val="000000"/>
                </a:solidFill>
              </a:endParaRPr>
            </a:p>
          </p:txBody>
        </p:sp>
      </p:grpSp>
      <p:sp>
        <p:nvSpPr>
          <p:cNvPr id="64529" name="Oval 19"/>
          <p:cNvSpPr>
            <a:spLocks noChangeArrowheads="1"/>
          </p:cNvSpPr>
          <p:nvPr/>
        </p:nvSpPr>
        <p:spPr bwMode="auto">
          <a:xfrm>
            <a:off x="5181600" y="1644650"/>
            <a:ext cx="193675" cy="192088"/>
          </a:xfrm>
          <a:prstGeom prst="ellipse">
            <a:avLst/>
          </a:prstGeom>
          <a:solidFill>
            <a:srgbClr val="FF6600"/>
          </a:solidFill>
          <a:ln w="12700">
            <a:noFill/>
            <a:round/>
            <a:headEnd/>
            <a:tailEnd/>
          </a:ln>
        </p:spPr>
        <p:txBody>
          <a:bodyPr wrap="none" anchor="ctr"/>
          <a:lstStyle/>
          <a:p>
            <a:endParaRPr lang="en-US" smtClean="0">
              <a:solidFill>
                <a:srgbClr val="000000"/>
              </a:solidFill>
            </a:endParaRPr>
          </a:p>
        </p:txBody>
      </p:sp>
      <p:sp>
        <p:nvSpPr>
          <p:cNvPr id="64530" name="Oval 20"/>
          <p:cNvSpPr>
            <a:spLocks noChangeArrowheads="1"/>
          </p:cNvSpPr>
          <p:nvPr/>
        </p:nvSpPr>
        <p:spPr bwMode="auto">
          <a:xfrm>
            <a:off x="5181600" y="2222500"/>
            <a:ext cx="193675" cy="192088"/>
          </a:xfrm>
          <a:prstGeom prst="ellipse">
            <a:avLst/>
          </a:prstGeom>
          <a:solidFill>
            <a:srgbClr val="FF6600"/>
          </a:solidFill>
          <a:ln w="12700">
            <a:noFill/>
            <a:round/>
            <a:headEnd/>
            <a:tailEnd/>
          </a:ln>
        </p:spPr>
        <p:txBody>
          <a:bodyPr wrap="none" anchor="ctr"/>
          <a:lstStyle/>
          <a:p>
            <a:endParaRPr lang="en-US" smtClean="0">
              <a:solidFill>
                <a:srgbClr val="000000"/>
              </a:solidFill>
            </a:endParaRPr>
          </a:p>
        </p:txBody>
      </p:sp>
      <p:sp>
        <p:nvSpPr>
          <p:cNvPr id="64531" name="Text Box 21"/>
          <p:cNvSpPr txBox="1">
            <a:spLocks noChangeArrowheads="1"/>
          </p:cNvSpPr>
          <p:nvPr/>
        </p:nvSpPr>
        <p:spPr bwMode="auto">
          <a:xfrm>
            <a:off x="5375275" y="1066800"/>
            <a:ext cx="2351088" cy="284163"/>
          </a:xfrm>
          <a:prstGeom prst="rect">
            <a:avLst/>
          </a:prstGeom>
          <a:noFill/>
          <a:ln w="12700">
            <a:noFill/>
            <a:miter lim="800000"/>
            <a:headEnd/>
            <a:tailEnd/>
          </a:ln>
        </p:spPr>
        <p:txBody>
          <a:bodyPr wrap="none">
            <a:spAutoFit/>
          </a:bodyPr>
          <a:lstStyle/>
          <a:p>
            <a:pPr>
              <a:lnSpc>
                <a:spcPct val="90000"/>
              </a:lnSpc>
              <a:spcBef>
                <a:spcPct val="50000"/>
              </a:spcBef>
            </a:pPr>
            <a:r>
              <a:rPr lang="en-US" sz="1400" b="1" smtClean="0">
                <a:solidFill>
                  <a:srgbClr val="000000"/>
                </a:solidFill>
                <a:latin typeface="Arial" charset="0"/>
                <a:cs typeface="Arial" charset="0"/>
              </a:rPr>
              <a:t>Beams of  colored quarks</a:t>
            </a:r>
          </a:p>
        </p:txBody>
      </p:sp>
      <p:sp>
        <p:nvSpPr>
          <p:cNvPr id="64532" name="Line 22"/>
          <p:cNvSpPr>
            <a:spLocks noChangeShapeType="1"/>
          </p:cNvSpPr>
          <p:nvPr/>
        </p:nvSpPr>
        <p:spPr bwMode="auto">
          <a:xfrm flipH="1">
            <a:off x="5375275" y="1323975"/>
            <a:ext cx="128588" cy="255588"/>
          </a:xfrm>
          <a:prstGeom prst="line">
            <a:avLst/>
          </a:prstGeom>
          <a:noFill/>
          <a:ln w="25400">
            <a:solidFill>
              <a:schemeClr val="tx1"/>
            </a:solidFill>
            <a:round/>
            <a:headEnd/>
            <a:tailEnd type="triangle" w="med" len="med"/>
          </a:ln>
        </p:spPr>
        <p:txBody>
          <a:bodyPr/>
          <a:lstStyle/>
          <a:p>
            <a:endParaRPr lang="en-US" smtClean="0">
              <a:solidFill>
                <a:srgbClr val="000000"/>
              </a:solidFill>
            </a:endParaRPr>
          </a:p>
        </p:txBody>
      </p:sp>
      <p:sp>
        <p:nvSpPr>
          <p:cNvPr id="64533" name="Line 23"/>
          <p:cNvSpPr>
            <a:spLocks noChangeShapeType="1"/>
          </p:cNvSpPr>
          <p:nvPr/>
        </p:nvSpPr>
        <p:spPr bwMode="auto">
          <a:xfrm flipH="1">
            <a:off x="5310188" y="1387475"/>
            <a:ext cx="193675" cy="769938"/>
          </a:xfrm>
          <a:prstGeom prst="line">
            <a:avLst/>
          </a:prstGeom>
          <a:noFill/>
          <a:ln w="25400">
            <a:solidFill>
              <a:schemeClr val="tx1"/>
            </a:solidFill>
            <a:round/>
            <a:headEnd/>
            <a:tailEnd type="triangle" w="med" len="med"/>
          </a:ln>
        </p:spPr>
        <p:txBody>
          <a:bodyPr/>
          <a:lstStyle/>
          <a:p>
            <a:endParaRPr lang="en-US" smtClean="0">
              <a:solidFill>
                <a:srgbClr val="000000"/>
              </a:solidFill>
            </a:endParaRPr>
          </a:p>
        </p:txBody>
      </p:sp>
      <p:sp>
        <p:nvSpPr>
          <p:cNvPr id="64534" name="Rectangle 24"/>
          <p:cNvSpPr>
            <a:spLocks noGrp="1" noChangeArrowheads="1"/>
          </p:cNvSpPr>
          <p:nvPr>
            <p:ph type="body" sz="half" idx="1"/>
          </p:nvPr>
        </p:nvSpPr>
        <p:spPr>
          <a:xfrm>
            <a:off x="609600" y="2501900"/>
            <a:ext cx="8153400" cy="5334000"/>
          </a:xfrm>
          <a:noFill/>
        </p:spPr>
        <p:txBody>
          <a:bodyPr/>
          <a:lstStyle/>
          <a:p>
            <a:pPr eaLnBrk="1" hangingPunct="1"/>
            <a:r>
              <a:rPr lang="en-US" dirty="0" smtClean="0"/>
              <a:t>“hard” probes  </a:t>
            </a:r>
          </a:p>
          <a:p>
            <a:pPr lvl="1" eaLnBrk="1" hangingPunct="1"/>
            <a:r>
              <a:rPr lang="en-US" b="1" dirty="0" smtClean="0"/>
              <a:t>Formed in initial collision with high Q</a:t>
            </a:r>
            <a:r>
              <a:rPr lang="en-US" b="1" baseline="30000" dirty="0" smtClean="0"/>
              <a:t>2</a:t>
            </a:r>
          </a:p>
          <a:p>
            <a:pPr lvl="2" eaLnBrk="1" hangingPunct="1"/>
            <a:r>
              <a:rPr lang="en-US" sz="1800" b="1" dirty="0" smtClean="0"/>
              <a:t>penetrate hot and dense matter</a:t>
            </a:r>
          </a:p>
          <a:p>
            <a:pPr lvl="2" eaLnBrk="1" hangingPunct="1"/>
            <a:r>
              <a:rPr lang="en-US" sz="1800" b="1" dirty="0" smtClean="0"/>
              <a:t>sensitive to state of hot and dense matter</a:t>
            </a:r>
            <a:r>
              <a:rPr lang="en-US" b="1" dirty="0" smtClean="0"/>
              <a:t> </a:t>
            </a:r>
            <a:endParaRPr lang="en-US" b="1" dirty="0" smtClean="0">
              <a:solidFill>
                <a:schemeClr val="accent2"/>
              </a:solidFill>
            </a:endParaRPr>
          </a:p>
          <a:p>
            <a:pPr lvl="3" eaLnBrk="1" hangingPunct="1">
              <a:lnSpc>
                <a:spcPct val="75000"/>
              </a:lnSpc>
            </a:pPr>
            <a:r>
              <a:rPr lang="en-US" dirty="0" smtClean="0">
                <a:solidFill>
                  <a:srgbClr val="FF33CC"/>
                </a:solidFill>
              </a:rPr>
              <a:t>Energy loss </a:t>
            </a:r>
            <a:r>
              <a:rPr lang="en-US" sz="1600" b="1" dirty="0" smtClean="0"/>
              <a:t>by strong interaction</a:t>
            </a:r>
            <a:r>
              <a:rPr lang="en-US" b="1" dirty="0" smtClean="0"/>
              <a:t>  		</a:t>
            </a:r>
          </a:p>
          <a:p>
            <a:pPr lvl="3" eaLnBrk="1" hangingPunct="1">
              <a:lnSpc>
                <a:spcPct val="75000"/>
              </a:lnSpc>
            </a:pPr>
            <a:r>
              <a:rPr lang="en-US" b="1" dirty="0" smtClean="0">
                <a:sym typeface="Symbol" pitchFamily="18" charset="2"/>
              </a:rPr>
              <a:t>   </a:t>
            </a:r>
            <a:r>
              <a:rPr lang="en-US" dirty="0" smtClean="0">
                <a:solidFill>
                  <a:srgbClr val="FF33CC"/>
                </a:solidFill>
                <a:sym typeface="Symbol" pitchFamily="18" charset="2"/>
              </a:rPr>
              <a:t>jet quenching</a:t>
            </a:r>
          </a:p>
          <a:p>
            <a:pPr eaLnBrk="1" hangingPunct="1">
              <a:buFont typeface="Wingdings" pitchFamily="2" charset="2"/>
              <a:buNone/>
            </a:pPr>
            <a:endParaRPr lang="en-US" sz="2400" dirty="0" smtClean="0"/>
          </a:p>
        </p:txBody>
      </p:sp>
      <p:sp>
        <p:nvSpPr>
          <p:cNvPr id="64535" name="Line 25"/>
          <p:cNvSpPr>
            <a:spLocks noChangeShapeType="1"/>
          </p:cNvSpPr>
          <p:nvPr/>
        </p:nvSpPr>
        <p:spPr bwMode="auto">
          <a:xfrm>
            <a:off x="977900" y="4965700"/>
            <a:ext cx="863600" cy="787400"/>
          </a:xfrm>
          <a:prstGeom prst="line">
            <a:avLst/>
          </a:prstGeom>
          <a:noFill/>
          <a:ln w="25400">
            <a:solidFill>
              <a:schemeClr val="accent1"/>
            </a:solidFill>
            <a:round/>
            <a:headEnd/>
            <a:tailEnd type="triangle" w="med" len="med"/>
          </a:ln>
        </p:spPr>
        <p:txBody>
          <a:bodyPr/>
          <a:lstStyle/>
          <a:p>
            <a:endParaRPr lang="en-US" smtClean="0">
              <a:solidFill>
                <a:srgbClr val="000000"/>
              </a:solidFill>
            </a:endParaRPr>
          </a:p>
        </p:txBody>
      </p:sp>
      <p:sp>
        <p:nvSpPr>
          <p:cNvPr id="64536" name="AutoShape 26"/>
          <p:cNvSpPr>
            <a:spLocks noChangeArrowheads="1"/>
          </p:cNvSpPr>
          <p:nvPr/>
        </p:nvSpPr>
        <p:spPr bwMode="auto">
          <a:xfrm rot="5400000">
            <a:off x="6744493" y="1104107"/>
            <a:ext cx="608013" cy="1143000"/>
          </a:xfrm>
          <a:prstGeom prst="can">
            <a:avLst>
              <a:gd name="adj" fmla="val 46997"/>
            </a:avLst>
          </a:prstGeom>
          <a:noFill/>
          <a:ln w="12700">
            <a:solidFill>
              <a:schemeClr val="tx1"/>
            </a:solidFill>
            <a:round/>
            <a:headEnd/>
            <a:tailEnd/>
          </a:ln>
        </p:spPr>
        <p:txBody>
          <a:bodyPr wrap="none" anchor="ctr"/>
          <a:lstStyle/>
          <a:p>
            <a:endParaRPr lang="en-US" smtClean="0">
              <a:solidFill>
                <a:srgbClr val="000000"/>
              </a:solidFill>
            </a:endParaRPr>
          </a:p>
        </p:txBody>
      </p:sp>
      <p:sp>
        <p:nvSpPr>
          <p:cNvPr id="27" name="TextBox 26"/>
          <p:cNvSpPr txBox="1"/>
          <p:nvPr/>
        </p:nvSpPr>
        <p:spPr>
          <a:xfrm>
            <a:off x="6426200" y="6211669"/>
            <a:ext cx="3376438" cy="646331"/>
          </a:xfrm>
          <a:prstGeom prst="rect">
            <a:avLst/>
          </a:prstGeom>
          <a:noFill/>
        </p:spPr>
        <p:txBody>
          <a:bodyPr wrap="square" rtlCol="0">
            <a:spAutoFit/>
          </a:bodyPr>
          <a:lstStyle/>
          <a:p>
            <a:r>
              <a:rPr lang="en-US" dirty="0" smtClean="0"/>
              <a:t>Look at single particle: </a:t>
            </a:r>
            <a:r>
              <a:rPr lang="en-US" dirty="0" smtClean="0">
                <a:latin typeface="Times New Roman"/>
                <a:cs typeface="Times New Roman"/>
              </a:rPr>
              <a:t>π</a:t>
            </a:r>
            <a:r>
              <a:rPr lang="en-US" baseline="30000" dirty="0" smtClean="0">
                <a:latin typeface="Times New Roman"/>
                <a:cs typeface="Times New Roman"/>
              </a:rPr>
              <a:t>0</a:t>
            </a:r>
            <a:r>
              <a:rPr lang="en-US" dirty="0" smtClean="0"/>
              <a:t> </a:t>
            </a:r>
          </a:p>
          <a:p>
            <a:endParaRPr lang="en-US" dirty="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7013"/>
            <a:ext cx="8639175" cy="776287"/>
          </a:xfrm>
        </p:spPr>
        <p:txBody>
          <a:bodyPr/>
          <a:lstStyle/>
          <a:p>
            <a:r>
              <a:rPr lang="en-US" dirty="0" smtClean="0"/>
              <a:t>      What are we made of? </a:t>
            </a:r>
            <a:endParaRPr lang="en-US" dirty="0"/>
          </a:p>
        </p:txBody>
      </p:sp>
      <p:pic>
        <p:nvPicPr>
          <p:cNvPr id="476162" name="Picture 2" descr="C:\Users\seto\Desktop\heart2quarks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1181100"/>
            <a:ext cx="6324600" cy="54644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98950" y="1542534"/>
            <a:ext cx="1686680" cy="646331"/>
          </a:xfrm>
          <a:prstGeom prst="rect">
            <a:avLst/>
          </a:prstGeom>
        </p:spPr>
        <p:txBody>
          <a:bodyPr wrap="none">
            <a:spAutoFit/>
          </a:bodyPr>
          <a:lstStyle/>
          <a:p>
            <a:r>
              <a:rPr lang="en-US" dirty="0"/>
              <a:t> </a:t>
            </a:r>
            <a:r>
              <a:rPr lang="en-US" sz="3600" dirty="0" smtClean="0"/>
              <a:t>Quarks</a:t>
            </a:r>
            <a:endParaRPr lang="en-US" sz="3600" dirty="0"/>
          </a:p>
        </p:txBody>
      </p:sp>
    </p:spTree>
    <p:extLst>
      <p:ext uri="{BB962C8B-B14F-4D97-AF65-F5344CB8AC3E}">
        <p14:creationId xmlns:p14="http://schemas.microsoft.com/office/powerpoint/2010/main" val="3885236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007100" y="3962400"/>
            <a:ext cx="3048000" cy="901700"/>
          </a:xfrm>
          <a:prstGeom prst="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endParaRPr lang="en-US" dirty="0" smtClean="0">
              <a:solidFill>
                <a:srgbClr val="333399"/>
              </a:solidFill>
              <a:latin typeface="Arial" charset="0"/>
              <a:cs typeface="Arial" charset="0"/>
            </a:endParaRPr>
          </a:p>
        </p:txBody>
      </p:sp>
      <p:sp>
        <p:nvSpPr>
          <p:cNvPr id="28" name="Rectangle 27"/>
          <p:cNvSpPr/>
          <p:nvPr/>
        </p:nvSpPr>
        <p:spPr>
          <a:xfrm>
            <a:off x="5892800" y="1816100"/>
            <a:ext cx="3251200" cy="1422400"/>
          </a:xfrm>
          <a:prstGeom prst="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8" name="Text Box 9"/>
          <p:cNvSpPr txBox="1">
            <a:spLocks noChangeArrowheads="1"/>
          </p:cNvSpPr>
          <p:nvPr/>
        </p:nvSpPr>
        <p:spPr bwMode="auto">
          <a:xfrm>
            <a:off x="6013450" y="3552825"/>
            <a:ext cx="2941831" cy="1508105"/>
          </a:xfrm>
          <a:prstGeom prst="rect">
            <a:avLst/>
          </a:prstGeom>
          <a:noFill/>
          <a:ln w="9525">
            <a:noFill/>
            <a:miter lim="800000"/>
            <a:headEnd/>
            <a:tailEnd/>
          </a:ln>
        </p:spPr>
        <p:txBody>
          <a:bodyPr wrap="none">
            <a:spAutoFit/>
          </a:bodyPr>
          <a:lstStyle/>
          <a:p>
            <a:pPr marL="457200" indent="-457200"/>
            <a:r>
              <a:rPr lang="en-US" sz="2400" dirty="0" smtClean="0">
                <a:solidFill>
                  <a:srgbClr val="000000"/>
                </a:solidFill>
                <a:latin typeface="Arial" charset="0"/>
                <a:cs typeface="Arial" charset="0"/>
              </a:rPr>
              <a:t>Calculations:</a:t>
            </a:r>
          </a:p>
          <a:p>
            <a:pPr marL="457200" indent="-457200"/>
            <a:r>
              <a:rPr lang="en-US" sz="2400" dirty="0" smtClean="0">
                <a:solidFill>
                  <a:srgbClr val="333399"/>
                </a:solidFill>
                <a:latin typeface="Arial" charset="0"/>
                <a:cs typeface="Arial" charset="0"/>
                <a:sym typeface="Wingdings" pitchFamily="2" charset="2"/>
              </a:rPr>
              <a:t></a:t>
            </a:r>
            <a:r>
              <a:rPr lang="en-US" sz="2400" dirty="0" smtClean="0">
                <a:solidFill>
                  <a:srgbClr val="333399"/>
                </a:solidFill>
                <a:latin typeface="Arial" charset="0"/>
                <a:cs typeface="Arial" charset="0"/>
                <a:sym typeface="Symbol" pitchFamily="18" charset="2"/>
              </a:rPr>
              <a:t> ~10-15 GeV/fm</a:t>
            </a:r>
            <a:r>
              <a:rPr lang="en-US" sz="2400" baseline="30000" dirty="0" smtClean="0">
                <a:solidFill>
                  <a:srgbClr val="333399"/>
                </a:solidFill>
                <a:latin typeface="Arial" charset="0"/>
                <a:cs typeface="Arial" charset="0"/>
                <a:sym typeface="Symbol" pitchFamily="18" charset="2"/>
              </a:rPr>
              <a:t>3</a:t>
            </a:r>
            <a:endParaRPr lang="en-US" sz="1400" dirty="0" smtClean="0">
              <a:solidFill>
                <a:srgbClr val="00279F"/>
              </a:solidFill>
              <a:latin typeface="Arial" charset="0"/>
              <a:cs typeface="Arial" charset="0"/>
            </a:endParaRPr>
          </a:p>
          <a:p>
            <a:pPr marL="457200" indent="-457200"/>
            <a:r>
              <a:rPr lang="en-US" sz="2400" dirty="0" smtClean="0">
                <a:solidFill>
                  <a:srgbClr val="333399"/>
                </a:solidFill>
                <a:latin typeface="Arial" charset="0"/>
                <a:cs typeface="Arial" charset="0"/>
                <a:sym typeface="Symbol" pitchFamily="18" charset="2"/>
              </a:rPr>
              <a:t></a:t>
            </a:r>
            <a:r>
              <a:rPr lang="en-US" sz="2400" baseline="-25000" dirty="0" err="1" smtClean="0">
                <a:solidFill>
                  <a:srgbClr val="333399"/>
                </a:solidFill>
                <a:latin typeface="Arial" charset="0"/>
                <a:cs typeface="Arial" charset="0"/>
                <a:sym typeface="Symbol" pitchFamily="18" charset="2"/>
              </a:rPr>
              <a:t>critial</a:t>
            </a:r>
            <a:r>
              <a:rPr lang="en-US" sz="2400" dirty="0" smtClean="0">
                <a:solidFill>
                  <a:srgbClr val="333399"/>
                </a:solidFill>
                <a:latin typeface="Arial" charset="0"/>
                <a:cs typeface="Arial" charset="0"/>
                <a:sym typeface="Symbol" pitchFamily="18" charset="2"/>
              </a:rPr>
              <a:t> ~0.6 GeV/fm3</a:t>
            </a:r>
          </a:p>
          <a:p>
            <a:pPr marL="457200" indent="-457200">
              <a:buFontTx/>
              <a:buAutoNum type="romanUcPeriod"/>
            </a:pPr>
            <a:endParaRPr lang="en-US" sz="1000" dirty="0" smtClean="0">
              <a:solidFill>
                <a:srgbClr val="00279F"/>
              </a:solidFill>
              <a:latin typeface="Arial" charset="0"/>
              <a:cs typeface="Arial" charset="0"/>
            </a:endParaRPr>
          </a:p>
          <a:p>
            <a:pPr marL="457200" indent="-457200">
              <a:buFontTx/>
              <a:buAutoNum type="romanUcPeriod"/>
            </a:pPr>
            <a:endParaRPr lang="en-US" sz="1000" dirty="0" smtClean="0">
              <a:solidFill>
                <a:srgbClr val="00279F"/>
              </a:solidFill>
              <a:latin typeface="Arial" charset="0"/>
              <a:cs typeface="Arial" charset="0"/>
            </a:endParaRPr>
          </a:p>
        </p:txBody>
      </p:sp>
      <p:sp>
        <p:nvSpPr>
          <p:cNvPr id="66564" name="Text Box 4"/>
          <p:cNvSpPr txBox="1">
            <a:spLocks noChangeArrowheads="1"/>
          </p:cNvSpPr>
          <p:nvPr/>
        </p:nvSpPr>
        <p:spPr bwMode="auto">
          <a:xfrm>
            <a:off x="5862638" y="1816100"/>
            <a:ext cx="3318537" cy="2554545"/>
          </a:xfrm>
          <a:prstGeom prst="rect">
            <a:avLst/>
          </a:prstGeom>
          <a:noFill/>
          <a:ln w="9525">
            <a:noFill/>
            <a:miter lim="800000"/>
            <a:headEnd/>
            <a:tailEnd/>
          </a:ln>
        </p:spPr>
        <p:txBody>
          <a:bodyPr wrap="none">
            <a:spAutoFit/>
          </a:bodyPr>
          <a:lstStyle/>
          <a:p>
            <a:r>
              <a:rPr lang="en-US" sz="2000" dirty="0" smtClean="0">
                <a:solidFill>
                  <a:srgbClr val="000000"/>
                </a:solidFill>
                <a:latin typeface="Arial" charset="0"/>
                <a:cs typeface="Arial" charset="0"/>
              </a:rPr>
              <a:t>direct photons scale as </a:t>
            </a:r>
            <a:r>
              <a:rPr lang="en-US" sz="2000" dirty="0" err="1" smtClean="0">
                <a:solidFill>
                  <a:srgbClr val="000000"/>
                </a:solidFill>
                <a:latin typeface="Arial" charset="0"/>
                <a:cs typeface="Arial" charset="0"/>
              </a:rPr>
              <a:t>N</a:t>
            </a:r>
            <a:r>
              <a:rPr lang="en-US" sz="2000" baseline="-25000" dirty="0" err="1" smtClean="0">
                <a:solidFill>
                  <a:srgbClr val="000000"/>
                </a:solidFill>
                <a:latin typeface="Arial" charset="0"/>
                <a:cs typeface="Arial" charset="0"/>
              </a:rPr>
              <a:t>coll</a:t>
            </a:r>
            <a:endParaRPr lang="en-US" sz="2400" baseline="-25000" dirty="0" smtClean="0">
              <a:solidFill>
                <a:srgbClr val="000000"/>
              </a:solidFill>
              <a:latin typeface="Symbol" pitchFamily="18" charset="2"/>
              <a:cs typeface="Arial" charset="0"/>
            </a:endParaRPr>
          </a:p>
          <a:p>
            <a:pPr>
              <a:buFont typeface="Symbol"/>
              <a:buChar char=" "/>
            </a:pPr>
            <a:r>
              <a:rPr lang="en-US" sz="2400" dirty="0" smtClean="0">
                <a:solidFill>
                  <a:srgbClr val="000000"/>
                </a:solidFill>
                <a:latin typeface="Symbol" pitchFamily="18" charset="2"/>
                <a:cs typeface="Arial" charset="0"/>
              </a:rPr>
              <a:t>p</a:t>
            </a:r>
            <a:r>
              <a:rPr lang="en-US" sz="2400" baseline="30000" dirty="0" smtClean="0">
                <a:solidFill>
                  <a:srgbClr val="000000"/>
                </a:solidFill>
                <a:latin typeface="Symbol" pitchFamily="18" charset="2"/>
                <a:cs typeface="Arial" charset="0"/>
              </a:rPr>
              <a:t>0</a:t>
            </a:r>
            <a:r>
              <a:rPr lang="en-US" sz="2400" dirty="0" smtClean="0">
                <a:solidFill>
                  <a:srgbClr val="000000"/>
                </a:solidFill>
                <a:latin typeface="Symbol" pitchFamily="18" charset="2"/>
                <a:cs typeface="Arial" charset="0"/>
              </a:rPr>
              <a:t> </a:t>
            </a:r>
            <a:r>
              <a:rPr lang="en-US" sz="2400" dirty="0" smtClean="0">
                <a:solidFill>
                  <a:srgbClr val="000000"/>
                </a:solidFill>
                <a:latin typeface="Futura" charset="0"/>
                <a:cs typeface="Arial" charset="0"/>
              </a:rPr>
              <a:t>suppressed  by 5!</a:t>
            </a:r>
          </a:p>
          <a:p>
            <a:pPr>
              <a:buFont typeface="Symbol"/>
              <a:buChar char=" "/>
            </a:pPr>
            <a:r>
              <a:rPr lang="en-US" sz="2400" dirty="0" smtClean="0">
                <a:solidFill>
                  <a:srgbClr val="000000"/>
                </a:solidFill>
                <a:latin typeface="Futura" charset="0"/>
                <a:cs typeface="Arial" charset="0"/>
                <a:sym typeface="Wingdings"/>
              </a:rPr>
              <a:t></a:t>
            </a:r>
            <a:r>
              <a:rPr lang="en-US" sz="2400" dirty="0" smtClean="0">
                <a:solidFill>
                  <a:srgbClr val="000000"/>
                </a:solidFill>
                <a:latin typeface="Futura" charset="0"/>
                <a:cs typeface="Arial" charset="0"/>
              </a:rPr>
              <a:t>High density </a:t>
            </a:r>
          </a:p>
          <a:p>
            <a:pPr>
              <a:buFont typeface="Symbol"/>
              <a:buChar char=" "/>
            </a:pPr>
            <a:r>
              <a:rPr lang="en-US" sz="2400" dirty="0" smtClean="0">
                <a:solidFill>
                  <a:srgbClr val="000000"/>
                </a:solidFill>
                <a:latin typeface="Futura" charset="0"/>
                <a:cs typeface="Arial" charset="0"/>
              </a:rPr>
              <a:t>    Colored matter</a:t>
            </a:r>
          </a:p>
          <a:p>
            <a:pPr>
              <a:buFont typeface="Symbol"/>
              <a:buChar char=" "/>
            </a:pPr>
            <a:endParaRPr lang="en-US" sz="2400" dirty="0" smtClean="0">
              <a:solidFill>
                <a:srgbClr val="000000"/>
              </a:solidFill>
              <a:latin typeface="Futura" charset="0"/>
              <a:cs typeface="Arial" charset="0"/>
            </a:endParaRPr>
          </a:p>
          <a:p>
            <a:endParaRPr lang="en-US" sz="2400" dirty="0" smtClean="0">
              <a:solidFill>
                <a:srgbClr val="000000"/>
              </a:solidFill>
              <a:latin typeface="Futura" charset="0"/>
              <a:cs typeface="Arial" charset="0"/>
            </a:endParaRPr>
          </a:p>
          <a:p>
            <a:endParaRPr lang="en-US" sz="2000" dirty="0" smtClean="0">
              <a:solidFill>
                <a:srgbClr val="000000"/>
              </a:solidFill>
              <a:latin typeface="Futura" charset="0"/>
              <a:cs typeface="Arial" charset="0"/>
            </a:endParaRPr>
          </a:p>
        </p:txBody>
      </p:sp>
      <p:sp>
        <p:nvSpPr>
          <p:cNvPr id="66562" name="Rectangle 2"/>
          <p:cNvSpPr>
            <a:spLocks noGrp="1" noChangeArrowheads="1"/>
          </p:cNvSpPr>
          <p:nvPr>
            <p:ph type="title"/>
          </p:nvPr>
        </p:nvSpPr>
        <p:spPr/>
        <p:txBody>
          <a:bodyPr/>
          <a:lstStyle/>
          <a:p>
            <a:pPr eaLnBrk="1" hangingPunct="1"/>
            <a:r>
              <a:rPr lang="en-US" sz="2800" smtClean="0"/>
              <a:t>What is the energy density?   “Jet quenching”</a:t>
            </a:r>
            <a:endParaRPr lang="en-US" smtClean="0"/>
          </a:p>
        </p:txBody>
      </p:sp>
      <p:pic>
        <p:nvPicPr>
          <p:cNvPr id="66563" name="Picture 3"/>
          <p:cNvPicPr>
            <a:picLocks noChangeAspect="1" noChangeArrowheads="1"/>
          </p:cNvPicPr>
          <p:nvPr/>
        </p:nvPicPr>
        <p:blipFill>
          <a:blip r:embed="rId3" cstate="print"/>
          <a:srcRect r="147"/>
          <a:stretch>
            <a:fillRect/>
          </a:stretch>
        </p:blipFill>
        <p:spPr bwMode="auto">
          <a:xfrm>
            <a:off x="431800" y="1803400"/>
            <a:ext cx="5384800" cy="3757613"/>
          </a:xfrm>
          <a:prstGeom prst="rect">
            <a:avLst/>
          </a:prstGeom>
          <a:noFill/>
          <a:ln w="9525">
            <a:noFill/>
            <a:miter lim="800000"/>
            <a:headEnd/>
            <a:tailEnd/>
          </a:ln>
        </p:spPr>
      </p:pic>
      <p:sp>
        <p:nvSpPr>
          <p:cNvPr id="66565" name="Text Box 6"/>
          <p:cNvSpPr txBox="1">
            <a:spLocks noChangeArrowheads="1"/>
          </p:cNvSpPr>
          <p:nvPr/>
        </p:nvSpPr>
        <p:spPr bwMode="auto">
          <a:xfrm>
            <a:off x="1584325" y="1255713"/>
            <a:ext cx="1708150" cy="366712"/>
          </a:xfrm>
          <a:prstGeom prst="rect">
            <a:avLst/>
          </a:prstGeom>
          <a:noFill/>
          <a:ln w="9525">
            <a:noFill/>
            <a:miter lim="800000"/>
            <a:headEnd/>
            <a:tailEnd/>
          </a:ln>
        </p:spPr>
        <p:txBody>
          <a:bodyPr wrap="none">
            <a:spAutoFit/>
          </a:bodyPr>
          <a:lstStyle/>
          <a:p>
            <a:r>
              <a:rPr lang="en-US" smtClean="0">
                <a:solidFill>
                  <a:srgbClr val="000000"/>
                </a:solidFill>
                <a:latin typeface="Arial" charset="0"/>
                <a:cs typeface="Arial" charset="0"/>
              </a:rPr>
              <a:t>AuAu 200 GeV</a:t>
            </a:r>
          </a:p>
        </p:txBody>
      </p:sp>
      <p:sp>
        <p:nvSpPr>
          <p:cNvPr id="66566" name="Text Box 7"/>
          <p:cNvSpPr txBox="1">
            <a:spLocks noChangeArrowheads="1"/>
          </p:cNvSpPr>
          <p:nvPr/>
        </p:nvSpPr>
        <p:spPr bwMode="auto">
          <a:xfrm>
            <a:off x="2386013" y="5781675"/>
            <a:ext cx="846707" cy="584775"/>
          </a:xfrm>
          <a:prstGeom prst="rect">
            <a:avLst/>
          </a:prstGeom>
          <a:noFill/>
          <a:ln w="9525">
            <a:noFill/>
            <a:miter lim="800000"/>
            <a:headEnd/>
            <a:tailEnd/>
          </a:ln>
        </p:spPr>
        <p:txBody>
          <a:bodyPr wrap="none">
            <a:spAutoFit/>
          </a:bodyPr>
          <a:lstStyle/>
          <a:p>
            <a:r>
              <a:rPr lang="en-US" sz="3200" i="1" dirty="0" smtClean="0">
                <a:solidFill>
                  <a:srgbClr val="000000"/>
                </a:solidFill>
                <a:latin typeface="Futura" charset="0"/>
                <a:cs typeface="Arial" charset="0"/>
              </a:rPr>
              <a:t>R</a:t>
            </a:r>
            <a:r>
              <a:rPr lang="en-US" sz="3200" i="1" baseline="-25000" dirty="0" smtClean="0">
                <a:solidFill>
                  <a:srgbClr val="000000"/>
                </a:solidFill>
                <a:latin typeface="Futura" charset="0"/>
                <a:cs typeface="Arial" charset="0"/>
              </a:rPr>
              <a:t>A</a:t>
            </a:r>
            <a:r>
              <a:rPr lang="en-US" sz="3200" baseline="-25000" dirty="0" smtClean="0">
                <a:solidFill>
                  <a:srgbClr val="000000"/>
                </a:solidFill>
                <a:latin typeface="Futura" charset="0"/>
                <a:cs typeface="Arial" charset="0"/>
              </a:rPr>
              <a:t>A</a:t>
            </a:r>
            <a:endParaRPr lang="en-US" sz="3200" dirty="0" smtClean="0">
              <a:solidFill>
                <a:srgbClr val="000000"/>
              </a:solidFill>
              <a:latin typeface="Futura" charset="0"/>
              <a:cs typeface="Arial" charset="0"/>
            </a:endParaRPr>
          </a:p>
        </p:txBody>
      </p:sp>
      <p:pic>
        <p:nvPicPr>
          <p:cNvPr id="66567" name="Picture 8"/>
          <p:cNvPicPr>
            <a:picLocks noChangeAspect="1" noChangeArrowheads="1"/>
          </p:cNvPicPr>
          <p:nvPr/>
        </p:nvPicPr>
        <p:blipFill>
          <a:blip r:embed="rId4" cstate="print"/>
          <a:srcRect r="81719"/>
          <a:stretch>
            <a:fillRect/>
          </a:stretch>
        </p:blipFill>
        <p:spPr bwMode="auto">
          <a:xfrm>
            <a:off x="3149600" y="5664200"/>
            <a:ext cx="1181100" cy="849313"/>
          </a:xfrm>
          <a:prstGeom prst="rect">
            <a:avLst/>
          </a:prstGeom>
          <a:noFill/>
          <a:ln w="9525">
            <a:noFill/>
            <a:miter lim="800000"/>
            <a:headEnd/>
            <a:tailEnd/>
          </a:ln>
        </p:spPr>
      </p:pic>
      <p:sp>
        <p:nvSpPr>
          <p:cNvPr id="66569" name="Text Box 10"/>
          <p:cNvSpPr txBox="1">
            <a:spLocks noChangeArrowheads="1"/>
          </p:cNvSpPr>
          <p:nvPr/>
        </p:nvSpPr>
        <p:spPr bwMode="auto">
          <a:xfrm>
            <a:off x="3606800" y="3200400"/>
            <a:ext cx="946150" cy="366713"/>
          </a:xfrm>
          <a:prstGeom prst="rect">
            <a:avLst/>
          </a:prstGeom>
          <a:noFill/>
          <a:ln w="9525">
            <a:noFill/>
            <a:miter lim="800000"/>
            <a:headEnd/>
            <a:tailEnd/>
          </a:ln>
        </p:spPr>
        <p:txBody>
          <a:bodyPr wrap="none">
            <a:spAutoFit/>
          </a:bodyPr>
          <a:lstStyle/>
          <a:p>
            <a:r>
              <a:rPr lang="en-US" smtClean="0">
                <a:solidFill>
                  <a:srgbClr val="000000"/>
                </a:solidFill>
                <a:latin typeface="Arial" charset="0"/>
                <a:cs typeface="Arial" charset="0"/>
              </a:rPr>
              <a:t>Direct </a:t>
            </a:r>
            <a:r>
              <a:rPr lang="el-GR" smtClean="0">
                <a:solidFill>
                  <a:srgbClr val="000000"/>
                </a:solidFill>
                <a:latin typeface="Times New Roman" pitchFamily="18" charset="0"/>
                <a:cs typeface="Times New Roman" pitchFamily="18" charset="0"/>
              </a:rPr>
              <a:t>γ</a:t>
            </a:r>
          </a:p>
        </p:txBody>
      </p:sp>
      <p:sp>
        <p:nvSpPr>
          <p:cNvPr id="66570" name="Text Box 11"/>
          <p:cNvSpPr txBox="1">
            <a:spLocks noChangeArrowheads="1"/>
          </p:cNvSpPr>
          <p:nvPr/>
        </p:nvSpPr>
        <p:spPr bwMode="auto">
          <a:xfrm>
            <a:off x="4959350" y="4297363"/>
            <a:ext cx="376238" cy="366712"/>
          </a:xfrm>
          <a:prstGeom prst="rect">
            <a:avLst/>
          </a:prstGeom>
          <a:noFill/>
          <a:ln w="9525">
            <a:noFill/>
            <a:miter lim="800000"/>
            <a:headEnd/>
            <a:tailEnd/>
          </a:ln>
        </p:spPr>
        <p:txBody>
          <a:bodyPr wrap="none">
            <a:spAutoFit/>
          </a:bodyPr>
          <a:lstStyle/>
          <a:p>
            <a:r>
              <a:rPr lang="el-GR" smtClean="0">
                <a:solidFill>
                  <a:srgbClr val="000000"/>
                </a:solidFill>
                <a:latin typeface="Times New Roman" pitchFamily="18" charset="0"/>
                <a:cs typeface="Times New Roman" pitchFamily="18" charset="0"/>
              </a:rPr>
              <a:t>π</a:t>
            </a:r>
            <a:r>
              <a:rPr lang="en-US" baseline="30000" smtClean="0">
                <a:solidFill>
                  <a:srgbClr val="000000"/>
                </a:solidFill>
                <a:latin typeface="Times New Roman" pitchFamily="18" charset="0"/>
                <a:cs typeface="Times New Roman" pitchFamily="18" charset="0"/>
              </a:rPr>
              <a:t>0</a:t>
            </a:r>
            <a:endParaRPr lang="el-GR" smtClean="0">
              <a:solidFill>
                <a:srgbClr val="000000"/>
              </a:solidFill>
              <a:latin typeface="Times New Roman" pitchFamily="18" charset="0"/>
              <a:cs typeface="Times New Roman" pitchFamily="18" charset="0"/>
            </a:endParaRPr>
          </a:p>
        </p:txBody>
      </p:sp>
      <p:sp>
        <p:nvSpPr>
          <p:cNvPr id="66571" name="Text Box 12"/>
          <p:cNvSpPr txBox="1">
            <a:spLocks noChangeArrowheads="1"/>
          </p:cNvSpPr>
          <p:nvPr/>
        </p:nvSpPr>
        <p:spPr bwMode="auto">
          <a:xfrm>
            <a:off x="2305050" y="4576763"/>
            <a:ext cx="311150" cy="366712"/>
          </a:xfrm>
          <a:prstGeom prst="rect">
            <a:avLst/>
          </a:prstGeom>
          <a:noFill/>
          <a:ln w="9525">
            <a:noFill/>
            <a:miter lim="800000"/>
            <a:headEnd/>
            <a:tailEnd/>
          </a:ln>
        </p:spPr>
        <p:txBody>
          <a:bodyPr wrap="none">
            <a:spAutoFit/>
          </a:bodyPr>
          <a:lstStyle/>
          <a:p>
            <a:r>
              <a:rPr lang="el-GR" smtClean="0">
                <a:solidFill>
                  <a:srgbClr val="000000"/>
                </a:solidFill>
                <a:latin typeface="Arial" charset="0"/>
                <a:cs typeface="Arial" charset="0"/>
              </a:rPr>
              <a:t>η</a:t>
            </a:r>
            <a:endParaRPr lang="en-US" smtClean="0">
              <a:solidFill>
                <a:srgbClr val="000000"/>
              </a:solidFill>
              <a:latin typeface="Arial" charset="0"/>
              <a:cs typeface="Arial" charset="0"/>
            </a:endParaRPr>
          </a:p>
        </p:txBody>
      </p:sp>
      <p:sp>
        <p:nvSpPr>
          <p:cNvPr id="66572" name="AutoShape 13"/>
          <p:cNvSpPr>
            <a:spLocks noChangeArrowheads="1"/>
          </p:cNvSpPr>
          <p:nvPr/>
        </p:nvSpPr>
        <p:spPr bwMode="auto">
          <a:xfrm>
            <a:off x="685800" y="4292600"/>
            <a:ext cx="290513" cy="269875"/>
          </a:xfrm>
          <a:prstGeom prst="rightArrow">
            <a:avLst>
              <a:gd name="adj1" fmla="val 50000"/>
              <a:gd name="adj2" fmla="val 26912"/>
            </a:avLst>
          </a:prstGeom>
          <a:solidFill>
            <a:schemeClr val="accent1"/>
          </a:solidFill>
          <a:ln w="9525">
            <a:solidFill>
              <a:schemeClr val="tx1"/>
            </a:solidFill>
            <a:miter lim="800000"/>
            <a:headEnd/>
            <a:tailEnd/>
          </a:ln>
        </p:spPr>
        <p:txBody>
          <a:bodyPr wrap="none" anchor="ctr"/>
          <a:lstStyle/>
          <a:p>
            <a:endParaRPr lang="en-US" smtClean="0">
              <a:solidFill>
                <a:srgbClr val="000000"/>
              </a:solidFill>
            </a:endParaRPr>
          </a:p>
        </p:txBody>
      </p:sp>
      <p:sp>
        <p:nvSpPr>
          <p:cNvPr id="66573" name="Text Box 14"/>
          <p:cNvSpPr txBox="1">
            <a:spLocks noChangeArrowheads="1"/>
          </p:cNvSpPr>
          <p:nvPr/>
        </p:nvSpPr>
        <p:spPr bwMode="auto">
          <a:xfrm>
            <a:off x="73025" y="4248150"/>
            <a:ext cx="504825" cy="366713"/>
          </a:xfrm>
          <a:prstGeom prst="rect">
            <a:avLst/>
          </a:prstGeom>
          <a:noFill/>
          <a:ln w="9525">
            <a:noFill/>
            <a:miter lim="800000"/>
            <a:headEnd/>
            <a:tailEnd/>
          </a:ln>
        </p:spPr>
        <p:txBody>
          <a:bodyPr>
            <a:spAutoFit/>
          </a:bodyPr>
          <a:lstStyle/>
          <a:p>
            <a:r>
              <a:rPr lang="en-US" smtClean="0">
                <a:solidFill>
                  <a:srgbClr val="000000"/>
                </a:solidFill>
              </a:rPr>
              <a:t>0.2</a:t>
            </a:r>
          </a:p>
        </p:txBody>
      </p:sp>
      <p:cxnSp>
        <p:nvCxnSpPr>
          <p:cNvPr id="22" name="Straight Arrow Connector 21"/>
          <p:cNvCxnSpPr>
            <a:stCxn id="24" idx="1"/>
          </p:cNvCxnSpPr>
          <p:nvPr/>
        </p:nvCxnSpPr>
        <p:spPr>
          <a:xfrm rot="10800000">
            <a:off x="4127500" y="6515100"/>
            <a:ext cx="825500" cy="15823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53000" y="6488668"/>
            <a:ext cx="3632200" cy="369332"/>
          </a:xfrm>
          <a:prstGeom prst="rect">
            <a:avLst/>
          </a:prstGeom>
          <a:noFill/>
        </p:spPr>
        <p:txBody>
          <a:bodyPr wrap="square" rtlCol="0">
            <a:spAutoFit/>
          </a:bodyPr>
          <a:lstStyle/>
          <a:p>
            <a:r>
              <a:rPr lang="en-US" dirty="0" smtClean="0"/>
              <a:t>Correction Au=197 nucleons</a:t>
            </a:r>
            <a:endParaRPr lang="en-US" dirty="0"/>
          </a:p>
        </p:txBody>
      </p:sp>
      <p:sp>
        <p:nvSpPr>
          <p:cNvPr id="26" name="TextBox 25"/>
          <p:cNvSpPr txBox="1"/>
          <p:nvPr/>
        </p:nvSpPr>
        <p:spPr>
          <a:xfrm>
            <a:off x="6311900" y="4864100"/>
            <a:ext cx="3492500" cy="646331"/>
          </a:xfrm>
          <a:prstGeom prst="rect">
            <a:avLst/>
          </a:prstGeom>
          <a:noFill/>
        </p:spPr>
        <p:txBody>
          <a:bodyPr wrap="square" rtlCol="0">
            <a:spAutoFit/>
          </a:bodyPr>
          <a:lstStyle/>
          <a:p>
            <a:r>
              <a:rPr lang="en-US" dirty="0" smtClean="0"/>
              <a:t>Energy density is high </a:t>
            </a:r>
          </a:p>
          <a:p>
            <a:r>
              <a:rPr lang="en-US" dirty="0" smtClean="0"/>
              <a:t>Enough!</a:t>
            </a:r>
            <a:endParaRPr lang="en-US" dirty="0"/>
          </a:p>
        </p:txBody>
      </p:sp>
      <p:graphicFrame>
        <p:nvGraphicFramePr>
          <p:cNvPr id="25" name="Object 24"/>
          <p:cNvGraphicFramePr>
            <a:graphicFrameLocks noChangeAspect="1"/>
          </p:cNvGraphicFramePr>
          <p:nvPr/>
        </p:nvGraphicFramePr>
        <p:xfrm>
          <a:off x="4267199" y="5681662"/>
          <a:ext cx="2545081" cy="795338"/>
        </p:xfrm>
        <a:graphic>
          <a:graphicData uri="http://schemas.openxmlformats.org/presentationml/2006/ole">
            <mc:AlternateContent xmlns:mc="http://schemas.openxmlformats.org/markup-compatibility/2006">
              <mc:Choice xmlns:v="urn:schemas-microsoft-com:vml" Requires="v">
                <p:oleObj spid="_x0000_s428039" name="Equation" r:id="rId5" imgW="1422360" imgH="444240" progId="Equation.DSMT4">
                  <p:embed/>
                </p:oleObj>
              </mc:Choice>
              <mc:Fallback>
                <p:oleObj name="Equation" r:id="rId5" imgW="1422360" imgH="44424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199" y="5681662"/>
                        <a:ext cx="2545081" cy="79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wipe(left)">
                                      <p:cBhvr>
                                        <p:cTn id="7" dur="1000"/>
                                        <p:tgtEl>
                                          <p:spTgt spid="6656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6568">
                                            <p:txEl>
                                              <p:pRg st="0" end="0"/>
                                            </p:txEl>
                                          </p:spTgt>
                                        </p:tgtEl>
                                        <p:attrNameLst>
                                          <p:attrName>style.visibility</p:attrName>
                                        </p:attrNameLst>
                                      </p:cBhvr>
                                      <p:to>
                                        <p:strVal val="visible"/>
                                      </p:to>
                                    </p:set>
                                    <p:animEffect transition="in" filter="wipe(left)">
                                      <p:cBhvr>
                                        <p:cTn id="15" dur="1000"/>
                                        <p:tgtEl>
                                          <p:spTgt spid="66568">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6568">
                                            <p:txEl>
                                              <p:pRg st="1" end="1"/>
                                            </p:txEl>
                                          </p:spTgt>
                                        </p:tgtEl>
                                        <p:attrNameLst>
                                          <p:attrName>style.visibility</p:attrName>
                                        </p:attrNameLst>
                                      </p:cBhvr>
                                      <p:to>
                                        <p:strVal val="visible"/>
                                      </p:to>
                                    </p:set>
                                    <p:animEffect transition="in" filter="wipe(left)">
                                      <p:cBhvr>
                                        <p:cTn id="18" dur="1000"/>
                                        <p:tgtEl>
                                          <p:spTgt spid="66568">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66568">
                                            <p:txEl>
                                              <p:pRg st="2" end="2"/>
                                            </p:txEl>
                                          </p:spTgt>
                                        </p:tgtEl>
                                        <p:attrNameLst>
                                          <p:attrName>style.visibility</p:attrName>
                                        </p:attrNameLst>
                                      </p:cBhvr>
                                      <p:to>
                                        <p:strVal val="visible"/>
                                      </p:to>
                                    </p:set>
                                    <p:animEffect transition="in" filter="wipe(left)">
                                      <p:cBhvr>
                                        <p:cTn id="21" dur="1000"/>
                                        <p:tgtEl>
                                          <p:spTgt spid="66568">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10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wipe(left)">
                                      <p:cBhvr>
                                        <p:cTn id="29" dur="1000"/>
                                        <p:tgtEl>
                                          <p:spTgt spid="26">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left)">
                                      <p:cBhvr>
                                        <p:cTn id="32" dur="10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665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8610" name="Picture 2" descr="STAR_AA"/>
          <p:cNvPicPr>
            <a:picLocks noChangeAspect="1" noChangeArrowheads="1"/>
          </p:cNvPicPr>
          <p:nvPr/>
        </p:nvPicPr>
        <p:blipFill>
          <a:blip r:embed="rId2" cstate="print"/>
          <a:srcRect/>
          <a:stretch>
            <a:fillRect/>
          </a:stretch>
        </p:blipFill>
        <p:spPr bwMode="auto">
          <a:xfrm>
            <a:off x="3276600" y="1066800"/>
            <a:ext cx="5486400" cy="5448300"/>
          </a:xfrm>
          <a:prstGeom prst="rect">
            <a:avLst/>
          </a:prstGeom>
          <a:noFill/>
          <a:ln w="9525">
            <a:noFill/>
            <a:miter lim="800000"/>
            <a:headEnd/>
            <a:tailEnd/>
          </a:ln>
        </p:spPr>
      </p:pic>
      <p:pic>
        <p:nvPicPr>
          <p:cNvPr id="210947" name="Picture 3" descr="STAR_pp"/>
          <p:cNvPicPr>
            <a:picLocks noChangeAspect="1" noChangeArrowheads="1"/>
          </p:cNvPicPr>
          <p:nvPr/>
        </p:nvPicPr>
        <p:blipFill>
          <a:blip r:embed="rId3" cstate="print"/>
          <a:srcRect/>
          <a:stretch>
            <a:fillRect/>
          </a:stretch>
        </p:blipFill>
        <p:spPr bwMode="auto">
          <a:xfrm>
            <a:off x="3286125" y="1085850"/>
            <a:ext cx="5467350" cy="5448300"/>
          </a:xfrm>
          <a:prstGeom prst="rect">
            <a:avLst/>
          </a:prstGeom>
          <a:noFill/>
          <a:ln w="9525">
            <a:noFill/>
            <a:miter lim="800000"/>
            <a:headEnd/>
            <a:tailEnd/>
          </a:ln>
        </p:spPr>
      </p:pic>
      <p:pic>
        <p:nvPicPr>
          <p:cNvPr id="210948" name="Picture 4" descr="STAR_lowpT"/>
          <p:cNvPicPr>
            <a:picLocks noChangeAspect="1" noChangeArrowheads="1"/>
          </p:cNvPicPr>
          <p:nvPr/>
        </p:nvPicPr>
        <p:blipFill>
          <a:blip r:embed="rId4" cstate="print"/>
          <a:srcRect/>
          <a:stretch>
            <a:fillRect/>
          </a:stretch>
        </p:blipFill>
        <p:spPr bwMode="auto">
          <a:xfrm>
            <a:off x="3276600" y="1066800"/>
            <a:ext cx="5486400" cy="5486400"/>
          </a:xfrm>
          <a:prstGeom prst="rect">
            <a:avLst/>
          </a:prstGeom>
          <a:noFill/>
          <a:ln w="9525">
            <a:noFill/>
            <a:miter lim="800000"/>
            <a:headEnd/>
            <a:tailEnd/>
          </a:ln>
        </p:spPr>
      </p:pic>
      <p:sp>
        <p:nvSpPr>
          <p:cNvPr id="68613" name="Oval 5"/>
          <p:cNvSpPr>
            <a:spLocks noChangeArrowheads="1"/>
          </p:cNvSpPr>
          <p:nvPr/>
        </p:nvSpPr>
        <p:spPr bwMode="auto">
          <a:xfrm>
            <a:off x="5181600" y="2971800"/>
            <a:ext cx="1676400" cy="1600200"/>
          </a:xfrm>
          <a:prstGeom prst="ellipse">
            <a:avLst/>
          </a:prstGeom>
          <a:solidFill>
            <a:schemeClr val="bg1"/>
          </a:solidFill>
          <a:ln w="9525">
            <a:solidFill>
              <a:schemeClr val="tx1"/>
            </a:solidFill>
            <a:round/>
            <a:headEnd/>
            <a:tailEnd/>
          </a:ln>
        </p:spPr>
        <p:txBody>
          <a:bodyPr wrap="none" anchor="ctr"/>
          <a:lstStyle/>
          <a:p>
            <a:endParaRPr lang="en-US" smtClean="0">
              <a:solidFill>
                <a:srgbClr val="000000"/>
              </a:solidFill>
            </a:endParaRPr>
          </a:p>
        </p:txBody>
      </p:sp>
      <p:sp>
        <p:nvSpPr>
          <p:cNvPr id="68614" name="Text Box 6"/>
          <p:cNvSpPr txBox="1">
            <a:spLocks noChangeArrowheads="1"/>
          </p:cNvSpPr>
          <p:nvPr/>
        </p:nvSpPr>
        <p:spPr bwMode="auto">
          <a:xfrm>
            <a:off x="457200" y="254000"/>
            <a:ext cx="7499169" cy="769441"/>
          </a:xfrm>
          <a:prstGeom prst="rect">
            <a:avLst/>
          </a:prstGeom>
          <a:noFill/>
          <a:ln w="9525">
            <a:noFill/>
            <a:miter lim="800000"/>
            <a:headEnd/>
            <a:tailEnd/>
          </a:ln>
        </p:spPr>
        <p:txBody>
          <a:bodyPr wrap="none">
            <a:spAutoFit/>
          </a:bodyPr>
          <a:lstStyle/>
          <a:p>
            <a:pPr eaLnBrk="1" hangingPunct="1"/>
            <a:r>
              <a:rPr lang="en-US" sz="4400" u="sng" dirty="0" smtClean="0">
                <a:solidFill>
                  <a:srgbClr val="FFFFFF"/>
                </a:solidFill>
                <a:latin typeface="Arial" charset="0"/>
                <a:cs typeface="Arial" charset="0"/>
              </a:rPr>
              <a:t>What about the “other” side?</a:t>
            </a:r>
          </a:p>
        </p:txBody>
      </p:sp>
      <p:grpSp>
        <p:nvGrpSpPr>
          <p:cNvPr id="2" name="Group 7"/>
          <p:cNvGrpSpPr>
            <a:grpSpLocks/>
          </p:cNvGrpSpPr>
          <p:nvPr/>
        </p:nvGrpSpPr>
        <p:grpSpPr bwMode="auto">
          <a:xfrm>
            <a:off x="228600" y="1182688"/>
            <a:ext cx="2819400" cy="5294312"/>
            <a:chOff x="144" y="745"/>
            <a:chExt cx="1776" cy="3335"/>
          </a:xfrm>
        </p:grpSpPr>
        <p:pic>
          <p:nvPicPr>
            <p:cNvPr id="68638" name="Picture 8" descr="ppHt_pict"/>
            <p:cNvPicPr>
              <a:picLocks noChangeAspect="1" noChangeArrowheads="1"/>
            </p:cNvPicPr>
            <p:nvPr/>
          </p:nvPicPr>
          <p:blipFill>
            <a:blip r:embed="rId5" cstate="print"/>
            <a:srcRect/>
            <a:stretch>
              <a:fillRect/>
            </a:stretch>
          </p:blipFill>
          <p:spPr bwMode="auto">
            <a:xfrm>
              <a:off x="144" y="2304"/>
              <a:ext cx="1776" cy="1776"/>
            </a:xfrm>
            <a:prstGeom prst="rect">
              <a:avLst/>
            </a:prstGeom>
            <a:noFill/>
            <a:ln w="9525">
              <a:noFill/>
              <a:miter lim="800000"/>
              <a:headEnd/>
              <a:tailEnd/>
            </a:ln>
          </p:spPr>
        </p:pic>
        <p:sp>
          <p:nvSpPr>
            <p:cNvPr id="68639" name="Text Box 9"/>
            <p:cNvSpPr txBox="1">
              <a:spLocks noChangeArrowheads="1"/>
            </p:cNvSpPr>
            <p:nvPr/>
          </p:nvSpPr>
          <p:spPr bwMode="auto">
            <a:xfrm>
              <a:off x="182" y="745"/>
              <a:ext cx="1738" cy="1438"/>
            </a:xfrm>
            <a:prstGeom prst="rect">
              <a:avLst/>
            </a:prstGeom>
            <a:noFill/>
            <a:ln w="9525">
              <a:noFill/>
              <a:miter lim="800000"/>
              <a:headEnd/>
              <a:tailEnd/>
            </a:ln>
          </p:spPr>
          <p:txBody>
            <a:bodyPr>
              <a:spAutoFit/>
            </a:bodyPr>
            <a:lstStyle/>
            <a:p>
              <a:pPr eaLnBrk="1" hangingPunct="1"/>
              <a:r>
                <a:rPr lang="en-US" sz="2400" smtClean="0">
                  <a:solidFill>
                    <a:srgbClr val="FFFFFF"/>
                  </a:solidFill>
                  <a:latin typeface="Arial" charset="0"/>
                  <a:cs typeface="Arial" charset="0"/>
                </a:rPr>
                <a:t>Jet correlations in proton-proton reactions.</a:t>
              </a:r>
            </a:p>
            <a:p>
              <a:pPr eaLnBrk="1" hangingPunct="1"/>
              <a:endParaRPr lang="en-US" sz="2400" smtClean="0">
                <a:solidFill>
                  <a:srgbClr val="FFFFFF"/>
                </a:solidFill>
                <a:latin typeface="Arial" charset="0"/>
                <a:cs typeface="Arial" charset="0"/>
              </a:endParaRPr>
            </a:p>
            <a:p>
              <a:pPr eaLnBrk="1" hangingPunct="1"/>
              <a:r>
                <a:rPr lang="en-US" sz="2400" smtClean="0">
                  <a:solidFill>
                    <a:srgbClr val="FFFFFF"/>
                  </a:solidFill>
                  <a:latin typeface="Arial" charset="0"/>
                  <a:cs typeface="Arial" charset="0"/>
                </a:rPr>
                <a:t>Strong back-to-back peaks.</a:t>
              </a:r>
            </a:p>
          </p:txBody>
        </p:sp>
        <p:sp>
          <p:nvSpPr>
            <p:cNvPr id="68640" name="Text Box 10"/>
            <p:cNvSpPr txBox="1">
              <a:spLocks noChangeArrowheads="1"/>
            </p:cNvSpPr>
            <p:nvPr/>
          </p:nvSpPr>
          <p:spPr bwMode="auto">
            <a:xfrm>
              <a:off x="1046" y="1351"/>
              <a:ext cx="116" cy="250"/>
            </a:xfrm>
            <a:prstGeom prst="rect">
              <a:avLst/>
            </a:prstGeom>
            <a:noFill/>
            <a:ln w="9525">
              <a:noFill/>
              <a:miter lim="800000"/>
              <a:headEnd/>
              <a:tailEnd/>
            </a:ln>
          </p:spPr>
          <p:txBody>
            <a:bodyPr wrap="none">
              <a:spAutoFit/>
            </a:bodyPr>
            <a:lstStyle/>
            <a:p>
              <a:pPr eaLnBrk="1" hangingPunct="1"/>
              <a:endParaRPr lang="en-US" sz="2000" u="sng" smtClean="0">
                <a:solidFill>
                  <a:srgbClr val="000000"/>
                </a:solidFill>
                <a:latin typeface="Arial" charset="0"/>
                <a:cs typeface="Arial" charset="0"/>
              </a:endParaRPr>
            </a:p>
          </p:txBody>
        </p:sp>
      </p:grpSp>
      <p:grpSp>
        <p:nvGrpSpPr>
          <p:cNvPr id="3" name="Group 11"/>
          <p:cNvGrpSpPr>
            <a:grpSpLocks/>
          </p:cNvGrpSpPr>
          <p:nvPr/>
        </p:nvGrpSpPr>
        <p:grpSpPr bwMode="auto">
          <a:xfrm>
            <a:off x="228600" y="1143000"/>
            <a:ext cx="3124200" cy="5329238"/>
            <a:chOff x="720" y="745"/>
            <a:chExt cx="1968" cy="3357"/>
          </a:xfrm>
        </p:grpSpPr>
        <p:pic>
          <p:nvPicPr>
            <p:cNvPr id="68635" name="Picture 12" descr="AuAu_pict_black"/>
            <p:cNvPicPr>
              <a:picLocks noChangeAspect="1" noChangeArrowheads="1"/>
            </p:cNvPicPr>
            <p:nvPr/>
          </p:nvPicPr>
          <p:blipFill>
            <a:blip r:embed="rId6" cstate="print"/>
            <a:srcRect/>
            <a:stretch>
              <a:fillRect/>
            </a:stretch>
          </p:blipFill>
          <p:spPr bwMode="auto">
            <a:xfrm>
              <a:off x="720" y="2304"/>
              <a:ext cx="1778" cy="1798"/>
            </a:xfrm>
            <a:prstGeom prst="rect">
              <a:avLst/>
            </a:prstGeom>
            <a:noFill/>
            <a:ln w="9525">
              <a:noFill/>
              <a:miter lim="800000"/>
              <a:headEnd/>
              <a:tailEnd/>
            </a:ln>
          </p:spPr>
        </p:pic>
        <p:sp>
          <p:nvSpPr>
            <p:cNvPr id="68636" name="Text Box 13"/>
            <p:cNvSpPr txBox="1">
              <a:spLocks noChangeArrowheads="1"/>
            </p:cNvSpPr>
            <p:nvPr/>
          </p:nvSpPr>
          <p:spPr bwMode="auto">
            <a:xfrm>
              <a:off x="758" y="745"/>
              <a:ext cx="1930" cy="1438"/>
            </a:xfrm>
            <a:prstGeom prst="rect">
              <a:avLst/>
            </a:prstGeom>
            <a:noFill/>
            <a:ln w="9525">
              <a:noFill/>
              <a:miter lim="800000"/>
              <a:headEnd/>
              <a:tailEnd/>
            </a:ln>
          </p:spPr>
          <p:txBody>
            <a:bodyPr>
              <a:spAutoFit/>
            </a:bodyPr>
            <a:lstStyle/>
            <a:p>
              <a:pPr eaLnBrk="1" hangingPunct="1"/>
              <a:r>
                <a:rPr lang="en-US" sz="2400" smtClean="0">
                  <a:solidFill>
                    <a:srgbClr val="FFFFFF"/>
                  </a:solidFill>
                  <a:latin typeface="Arial" charset="0"/>
                  <a:cs typeface="Arial" charset="0"/>
                </a:rPr>
                <a:t>Jet correlations in central Gold-Gold.</a:t>
              </a:r>
            </a:p>
            <a:p>
              <a:pPr eaLnBrk="1" hangingPunct="1"/>
              <a:endParaRPr lang="en-US" sz="2400" smtClean="0">
                <a:solidFill>
                  <a:srgbClr val="FFFFFF"/>
                </a:solidFill>
                <a:latin typeface="Arial" charset="0"/>
                <a:cs typeface="Arial" charset="0"/>
              </a:endParaRPr>
            </a:p>
            <a:p>
              <a:pPr eaLnBrk="1" hangingPunct="1"/>
              <a:r>
                <a:rPr lang="en-US" sz="2400" smtClean="0">
                  <a:solidFill>
                    <a:srgbClr val="FFFFFF"/>
                  </a:solidFill>
                  <a:latin typeface="Arial" charset="0"/>
                  <a:cs typeface="Arial" charset="0"/>
                </a:rPr>
                <a:t>Away side jet disappears for particles p</a:t>
              </a:r>
              <a:r>
                <a:rPr lang="en-US" sz="2400" baseline="-25000" smtClean="0">
                  <a:solidFill>
                    <a:srgbClr val="FFFFFF"/>
                  </a:solidFill>
                  <a:latin typeface="Arial" charset="0"/>
                  <a:cs typeface="Arial" charset="0"/>
                </a:rPr>
                <a:t>T</a:t>
              </a:r>
              <a:r>
                <a:rPr lang="en-US" sz="2400" smtClean="0">
                  <a:solidFill>
                    <a:srgbClr val="FFFFFF"/>
                  </a:solidFill>
                  <a:latin typeface="Arial" charset="0"/>
                  <a:cs typeface="Arial" charset="0"/>
                </a:rPr>
                <a:t> &gt; 2 GeV</a:t>
              </a:r>
            </a:p>
          </p:txBody>
        </p:sp>
        <p:sp>
          <p:nvSpPr>
            <p:cNvPr id="68637" name="Text Box 14"/>
            <p:cNvSpPr txBox="1">
              <a:spLocks noChangeArrowheads="1"/>
            </p:cNvSpPr>
            <p:nvPr/>
          </p:nvSpPr>
          <p:spPr bwMode="auto">
            <a:xfrm>
              <a:off x="1622" y="1351"/>
              <a:ext cx="116" cy="250"/>
            </a:xfrm>
            <a:prstGeom prst="rect">
              <a:avLst/>
            </a:prstGeom>
            <a:noFill/>
            <a:ln w="9525">
              <a:noFill/>
              <a:miter lim="800000"/>
              <a:headEnd/>
              <a:tailEnd/>
            </a:ln>
          </p:spPr>
          <p:txBody>
            <a:bodyPr wrap="none">
              <a:spAutoFit/>
            </a:bodyPr>
            <a:lstStyle/>
            <a:p>
              <a:pPr eaLnBrk="1" hangingPunct="1"/>
              <a:endParaRPr lang="en-US" sz="2000" u="sng" smtClean="0">
                <a:solidFill>
                  <a:srgbClr val="000000"/>
                </a:solidFill>
                <a:latin typeface="Arial" charset="0"/>
                <a:cs typeface="Arial" charset="0"/>
              </a:endParaRPr>
            </a:p>
          </p:txBody>
        </p:sp>
      </p:grpSp>
      <p:grpSp>
        <p:nvGrpSpPr>
          <p:cNvPr id="4" name="Group 15"/>
          <p:cNvGrpSpPr>
            <a:grpSpLocks/>
          </p:cNvGrpSpPr>
          <p:nvPr/>
        </p:nvGrpSpPr>
        <p:grpSpPr bwMode="auto">
          <a:xfrm>
            <a:off x="76200" y="1147763"/>
            <a:ext cx="3276600" cy="5329237"/>
            <a:chOff x="720" y="745"/>
            <a:chExt cx="1968" cy="3357"/>
          </a:xfrm>
        </p:grpSpPr>
        <p:pic>
          <p:nvPicPr>
            <p:cNvPr id="68632" name="Picture 16" descr="AuAu_pict_black"/>
            <p:cNvPicPr>
              <a:picLocks noChangeAspect="1" noChangeArrowheads="1"/>
            </p:cNvPicPr>
            <p:nvPr/>
          </p:nvPicPr>
          <p:blipFill>
            <a:blip r:embed="rId6" cstate="print"/>
            <a:srcRect/>
            <a:stretch>
              <a:fillRect/>
            </a:stretch>
          </p:blipFill>
          <p:spPr bwMode="auto">
            <a:xfrm>
              <a:off x="720" y="2304"/>
              <a:ext cx="1778" cy="1798"/>
            </a:xfrm>
            <a:prstGeom prst="rect">
              <a:avLst/>
            </a:prstGeom>
            <a:noFill/>
            <a:ln w="9525">
              <a:noFill/>
              <a:miter lim="800000"/>
              <a:headEnd/>
              <a:tailEnd/>
            </a:ln>
          </p:spPr>
        </p:pic>
        <p:sp>
          <p:nvSpPr>
            <p:cNvPr id="68633" name="Text Box 17"/>
            <p:cNvSpPr txBox="1">
              <a:spLocks noChangeArrowheads="1"/>
            </p:cNvSpPr>
            <p:nvPr/>
          </p:nvSpPr>
          <p:spPr bwMode="auto">
            <a:xfrm>
              <a:off x="758" y="745"/>
              <a:ext cx="1930" cy="1438"/>
            </a:xfrm>
            <a:prstGeom prst="rect">
              <a:avLst/>
            </a:prstGeom>
            <a:noFill/>
            <a:ln w="9525">
              <a:noFill/>
              <a:miter lim="800000"/>
              <a:headEnd/>
              <a:tailEnd/>
            </a:ln>
          </p:spPr>
          <p:txBody>
            <a:bodyPr>
              <a:spAutoFit/>
            </a:bodyPr>
            <a:lstStyle/>
            <a:p>
              <a:pPr eaLnBrk="1" hangingPunct="1"/>
              <a:r>
                <a:rPr lang="en-US" sz="2400" smtClean="0">
                  <a:solidFill>
                    <a:srgbClr val="FFFFFF"/>
                  </a:solidFill>
                  <a:latin typeface="Arial" charset="0"/>
                  <a:cs typeface="Arial" charset="0"/>
                </a:rPr>
                <a:t>Jet correlations in central Gold-Gold.</a:t>
              </a:r>
            </a:p>
            <a:p>
              <a:pPr eaLnBrk="1" hangingPunct="1"/>
              <a:endParaRPr lang="en-US" sz="2400" smtClean="0">
                <a:solidFill>
                  <a:srgbClr val="FFFFFF"/>
                </a:solidFill>
                <a:latin typeface="Arial" charset="0"/>
                <a:cs typeface="Arial" charset="0"/>
              </a:endParaRPr>
            </a:p>
            <a:p>
              <a:pPr eaLnBrk="1" hangingPunct="1"/>
              <a:r>
                <a:rPr lang="en-US" sz="2400" smtClean="0">
                  <a:solidFill>
                    <a:srgbClr val="FFFFFF"/>
                  </a:solidFill>
                  <a:latin typeface="Arial" charset="0"/>
                  <a:cs typeface="Arial" charset="0"/>
                </a:rPr>
                <a:t>Away side jet reappears for particles p</a:t>
              </a:r>
              <a:r>
                <a:rPr lang="en-US" sz="2400" baseline="-25000" smtClean="0">
                  <a:solidFill>
                    <a:srgbClr val="FFFFFF"/>
                  </a:solidFill>
                  <a:latin typeface="Arial" charset="0"/>
                  <a:cs typeface="Arial" charset="0"/>
                </a:rPr>
                <a:t>T</a:t>
              </a:r>
              <a:r>
                <a:rPr lang="en-US" sz="2400" smtClean="0">
                  <a:solidFill>
                    <a:srgbClr val="FFFFFF"/>
                  </a:solidFill>
                  <a:latin typeface="Arial" charset="0"/>
                  <a:cs typeface="Arial" charset="0"/>
                </a:rPr>
                <a:t>&gt;200 MeV</a:t>
              </a:r>
            </a:p>
          </p:txBody>
        </p:sp>
        <p:sp>
          <p:nvSpPr>
            <p:cNvPr id="68634" name="Text Box 18"/>
            <p:cNvSpPr txBox="1">
              <a:spLocks noChangeArrowheads="1"/>
            </p:cNvSpPr>
            <p:nvPr/>
          </p:nvSpPr>
          <p:spPr bwMode="auto">
            <a:xfrm>
              <a:off x="1622" y="1351"/>
              <a:ext cx="111" cy="250"/>
            </a:xfrm>
            <a:prstGeom prst="rect">
              <a:avLst/>
            </a:prstGeom>
            <a:noFill/>
            <a:ln w="9525">
              <a:noFill/>
              <a:miter lim="800000"/>
              <a:headEnd/>
              <a:tailEnd/>
            </a:ln>
          </p:spPr>
          <p:txBody>
            <a:bodyPr wrap="none">
              <a:spAutoFit/>
            </a:bodyPr>
            <a:lstStyle/>
            <a:p>
              <a:pPr eaLnBrk="1" hangingPunct="1"/>
              <a:endParaRPr lang="en-US" sz="2000" u="sng" smtClean="0">
                <a:solidFill>
                  <a:srgbClr val="000000"/>
                </a:solidFill>
                <a:latin typeface="Arial" charset="0"/>
                <a:cs typeface="Arial" charset="0"/>
              </a:endParaRPr>
            </a:p>
          </p:txBody>
        </p:sp>
      </p:grpSp>
      <p:sp>
        <p:nvSpPr>
          <p:cNvPr id="68618" name="Text Box 19"/>
          <p:cNvSpPr txBox="1">
            <a:spLocks noChangeArrowheads="1"/>
          </p:cNvSpPr>
          <p:nvPr/>
        </p:nvSpPr>
        <p:spPr bwMode="auto">
          <a:xfrm>
            <a:off x="3489325" y="6096000"/>
            <a:ext cx="5095875" cy="519113"/>
          </a:xfrm>
          <a:prstGeom prst="rect">
            <a:avLst/>
          </a:prstGeom>
          <a:noFill/>
          <a:ln w="9525">
            <a:noFill/>
            <a:miter lim="800000"/>
            <a:headEnd/>
            <a:tailEnd/>
          </a:ln>
        </p:spPr>
        <p:txBody>
          <a:bodyPr wrap="none">
            <a:spAutoFit/>
          </a:bodyPr>
          <a:lstStyle/>
          <a:p>
            <a:pPr eaLnBrk="1" hangingPunct="1"/>
            <a:r>
              <a:rPr lang="en-US" sz="2800" smtClean="0">
                <a:solidFill>
                  <a:srgbClr val="000000"/>
                </a:solidFill>
                <a:latin typeface="Arial" charset="0"/>
                <a:cs typeface="Arial" charset="0"/>
              </a:rPr>
              <a:t>Azimuthal Angular Correlations</a:t>
            </a:r>
          </a:p>
        </p:txBody>
      </p:sp>
      <p:grpSp>
        <p:nvGrpSpPr>
          <p:cNvPr id="5" name="Group 20"/>
          <p:cNvGrpSpPr>
            <a:grpSpLocks/>
          </p:cNvGrpSpPr>
          <p:nvPr/>
        </p:nvGrpSpPr>
        <p:grpSpPr bwMode="auto">
          <a:xfrm>
            <a:off x="196850" y="3538538"/>
            <a:ext cx="2751138" cy="3146425"/>
            <a:chOff x="3376" y="608"/>
            <a:chExt cx="1846" cy="2200"/>
          </a:xfrm>
        </p:grpSpPr>
        <p:sp>
          <p:nvSpPr>
            <p:cNvPr id="68620" name="Rectangle 21" descr="Large confetti"/>
            <p:cNvSpPr>
              <a:spLocks noChangeArrowheads="1"/>
            </p:cNvSpPr>
            <p:nvPr/>
          </p:nvSpPr>
          <p:spPr bwMode="auto">
            <a:xfrm>
              <a:off x="3376" y="608"/>
              <a:ext cx="1846" cy="2200"/>
            </a:xfrm>
            <a:prstGeom prst="rect">
              <a:avLst/>
            </a:prstGeom>
            <a:pattFill prst="lgConfetti">
              <a:fgClr>
                <a:schemeClr val="accent1"/>
              </a:fgClr>
              <a:bgClr>
                <a:schemeClr val="bg1"/>
              </a:bgClr>
            </a:pattFill>
            <a:ln w="57150" cmpd="thinThick">
              <a:solidFill>
                <a:srgbClr val="97350C"/>
              </a:solidFill>
              <a:miter lim="800000"/>
              <a:headEnd/>
              <a:tailEnd/>
            </a:ln>
          </p:spPr>
          <p:txBody>
            <a:bodyPr wrap="none" anchor="ctr"/>
            <a:lstStyle/>
            <a:p>
              <a:endParaRPr lang="en-US" smtClean="0">
                <a:solidFill>
                  <a:srgbClr val="000000"/>
                </a:solidFill>
              </a:endParaRPr>
            </a:p>
          </p:txBody>
        </p:sp>
        <p:sp>
          <p:nvSpPr>
            <p:cNvPr id="68621" name="Oval 22"/>
            <p:cNvSpPr>
              <a:spLocks noChangeArrowheads="1"/>
            </p:cNvSpPr>
            <p:nvPr/>
          </p:nvSpPr>
          <p:spPr bwMode="auto">
            <a:xfrm>
              <a:off x="3522" y="1201"/>
              <a:ext cx="1166" cy="1150"/>
            </a:xfrm>
            <a:prstGeom prst="ellipse">
              <a:avLst/>
            </a:prstGeom>
            <a:gradFill rotWithShape="0">
              <a:gsLst>
                <a:gs pos="0">
                  <a:srgbClr val="FF0000">
                    <a:alpha val="75000"/>
                  </a:srgbClr>
                </a:gs>
                <a:gs pos="100000">
                  <a:srgbClr val="FFFF66">
                    <a:alpha val="82999"/>
                  </a:srgbClr>
                </a:gs>
              </a:gsLst>
              <a:path path="shape">
                <a:fillToRect l="50000" t="50000" r="50000" b="50000"/>
              </a:path>
            </a:gradFill>
            <a:ln w="9525">
              <a:solidFill>
                <a:srgbClr val="97350C"/>
              </a:solidFill>
              <a:round/>
              <a:headEnd/>
              <a:tailEnd/>
            </a:ln>
          </p:spPr>
          <p:txBody>
            <a:bodyPr wrap="none" anchor="ctr"/>
            <a:lstStyle/>
            <a:p>
              <a:endParaRPr lang="en-US" smtClean="0">
                <a:solidFill>
                  <a:srgbClr val="000000"/>
                </a:solidFill>
              </a:endParaRPr>
            </a:p>
          </p:txBody>
        </p:sp>
        <p:sp>
          <p:nvSpPr>
            <p:cNvPr id="68622" name="AutoShape 23"/>
            <p:cNvSpPr>
              <a:spLocks noChangeArrowheads="1"/>
            </p:cNvSpPr>
            <p:nvPr/>
          </p:nvSpPr>
          <p:spPr bwMode="auto">
            <a:xfrm rot="2880857">
              <a:off x="3877" y="1241"/>
              <a:ext cx="601" cy="922"/>
            </a:xfrm>
            <a:prstGeom prst="triangle">
              <a:avLst>
                <a:gd name="adj" fmla="val 50000"/>
              </a:avLst>
            </a:prstGeom>
            <a:gradFill rotWithShape="0">
              <a:gsLst>
                <a:gs pos="0">
                  <a:srgbClr val="FFFF66"/>
                </a:gs>
                <a:gs pos="100000">
                  <a:srgbClr val="FF0000"/>
                </a:gs>
              </a:gsLst>
              <a:lin ang="18900000" scaled="1"/>
            </a:gradFill>
            <a:ln w="9525">
              <a:solidFill>
                <a:srgbClr val="FFFF66"/>
              </a:solidFill>
              <a:miter lim="800000"/>
              <a:headEnd/>
              <a:tailEnd/>
            </a:ln>
          </p:spPr>
          <p:txBody>
            <a:bodyPr wrap="none" anchor="ctr"/>
            <a:lstStyle/>
            <a:p>
              <a:endParaRPr lang="en-US" smtClean="0">
                <a:solidFill>
                  <a:srgbClr val="000000"/>
                </a:solidFill>
              </a:endParaRPr>
            </a:p>
          </p:txBody>
        </p:sp>
        <p:sp>
          <p:nvSpPr>
            <p:cNvPr id="68623" name="Line 24"/>
            <p:cNvSpPr>
              <a:spLocks noChangeShapeType="1"/>
            </p:cNvSpPr>
            <p:nvPr/>
          </p:nvSpPr>
          <p:spPr bwMode="auto">
            <a:xfrm flipH="1">
              <a:off x="4250" y="1452"/>
              <a:ext cx="195" cy="249"/>
            </a:xfrm>
            <a:prstGeom prst="line">
              <a:avLst/>
            </a:prstGeom>
            <a:noFill/>
            <a:ln w="9525">
              <a:solidFill>
                <a:schemeClr val="tx1"/>
              </a:solidFill>
              <a:round/>
              <a:headEnd/>
              <a:tailEnd type="triangle" w="med" len="med"/>
            </a:ln>
          </p:spPr>
          <p:txBody>
            <a:bodyPr wrap="none" anchor="ctr"/>
            <a:lstStyle/>
            <a:p>
              <a:endParaRPr lang="en-US" smtClean="0">
                <a:solidFill>
                  <a:srgbClr val="000000"/>
                </a:solidFill>
              </a:endParaRPr>
            </a:p>
          </p:txBody>
        </p:sp>
        <p:sp>
          <p:nvSpPr>
            <p:cNvPr id="68624" name="Line 25"/>
            <p:cNvSpPr>
              <a:spLocks noChangeShapeType="1"/>
            </p:cNvSpPr>
            <p:nvPr/>
          </p:nvSpPr>
          <p:spPr bwMode="auto">
            <a:xfrm flipH="1">
              <a:off x="4008" y="1701"/>
              <a:ext cx="194" cy="50"/>
            </a:xfrm>
            <a:prstGeom prst="line">
              <a:avLst/>
            </a:prstGeom>
            <a:noFill/>
            <a:ln w="9525">
              <a:solidFill>
                <a:schemeClr val="tx1"/>
              </a:solidFill>
              <a:round/>
              <a:headEnd/>
              <a:tailEnd type="triangle" w="med" len="med"/>
            </a:ln>
          </p:spPr>
          <p:txBody>
            <a:bodyPr wrap="none" anchor="ctr"/>
            <a:lstStyle/>
            <a:p>
              <a:endParaRPr lang="en-US" smtClean="0">
                <a:solidFill>
                  <a:srgbClr val="000000"/>
                </a:solidFill>
              </a:endParaRPr>
            </a:p>
          </p:txBody>
        </p:sp>
        <p:sp>
          <p:nvSpPr>
            <p:cNvPr id="68625" name="Line 26"/>
            <p:cNvSpPr>
              <a:spLocks noChangeShapeType="1"/>
            </p:cNvSpPr>
            <p:nvPr/>
          </p:nvSpPr>
          <p:spPr bwMode="auto">
            <a:xfrm flipH="1">
              <a:off x="3862" y="1751"/>
              <a:ext cx="146" cy="100"/>
            </a:xfrm>
            <a:prstGeom prst="line">
              <a:avLst/>
            </a:prstGeom>
            <a:noFill/>
            <a:ln w="9525">
              <a:solidFill>
                <a:schemeClr val="tx1"/>
              </a:solidFill>
              <a:round/>
              <a:headEnd/>
              <a:tailEnd type="triangle" w="med" len="med"/>
            </a:ln>
          </p:spPr>
          <p:txBody>
            <a:bodyPr wrap="none" anchor="ctr"/>
            <a:lstStyle/>
            <a:p>
              <a:endParaRPr lang="en-US" smtClean="0">
                <a:solidFill>
                  <a:srgbClr val="000000"/>
                </a:solidFill>
              </a:endParaRPr>
            </a:p>
          </p:txBody>
        </p:sp>
        <p:sp>
          <p:nvSpPr>
            <p:cNvPr id="68626" name="Line 27"/>
            <p:cNvSpPr>
              <a:spLocks noChangeShapeType="1"/>
            </p:cNvSpPr>
            <p:nvPr/>
          </p:nvSpPr>
          <p:spPr bwMode="auto">
            <a:xfrm flipV="1">
              <a:off x="4542" y="1051"/>
              <a:ext cx="340" cy="300"/>
            </a:xfrm>
            <a:prstGeom prst="line">
              <a:avLst/>
            </a:prstGeom>
            <a:noFill/>
            <a:ln w="28575">
              <a:solidFill>
                <a:schemeClr val="tx1"/>
              </a:solidFill>
              <a:round/>
              <a:headEnd/>
              <a:tailEnd type="triangle" w="sm" len="lg"/>
            </a:ln>
          </p:spPr>
          <p:txBody>
            <a:bodyPr wrap="none" anchor="ctr"/>
            <a:lstStyle/>
            <a:p>
              <a:endParaRPr lang="en-US" smtClean="0">
                <a:solidFill>
                  <a:srgbClr val="000000"/>
                </a:solidFill>
              </a:endParaRPr>
            </a:p>
          </p:txBody>
        </p:sp>
        <p:sp>
          <p:nvSpPr>
            <p:cNvPr id="68627" name="Line 28"/>
            <p:cNvSpPr>
              <a:spLocks noChangeShapeType="1"/>
            </p:cNvSpPr>
            <p:nvPr/>
          </p:nvSpPr>
          <p:spPr bwMode="auto">
            <a:xfrm flipH="1">
              <a:off x="4105" y="1401"/>
              <a:ext cx="389" cy="250"/>
            </a:xfrm>
            <a:prstGeom prst="line">
              <a:avLst/>
            </a:prstGeom>
            <a:noFill/>
            <a:ln w="9525">
              <a:solidFill>
                <a:schemeClr val="tx1"/>
              </a:solidFill>
              <a:round/>
              <a:headEnd/>
              <a:tailEnd type="triangle" w="med" len="med"/>
            </a:ln>
          </p:spPr>
          <p:txBody>
            <a:bodyPr wrap="none" anchor="ctr"/>
            <a:lstStyle/>
            <a:p>
              <a:endParaRPr lang="en-US" smtClean="0">
                <a:solidFill>
                  <a:srgbClr val="000000"/>
                </a:solidFill>
              </a:endParaRPr>
            </a:p>
          </p:txBody>
        </p:sp>
        <p:sp>
          <p:nvSpPr>
            <p:cNvPr id="68628" name="Line 29"/>
            <p:cNvSpPr>
              <a:spLocks noChangeShapeType="1"/>
            </p:cNvSpPr>
            <p:nvPr/>
          </p:nvSpPr>
          <p:spPr bwMode="auto">
            <a:xfrm flipV="1">
              <a:off x="4542" y="1151"/>
              <a:ext cx="97" cy="150"/>
            </a:xfrm>
            <a:prstGeom prst="line">
              <a:avLst/>
            </a:prstGeom>
            <a:noFill/>
            <a:ln w="9525">
              <a:solidFill>
                <a:schemeClr val="tx1"/>
              </a:solidFill>
              <a:round/>
              <a:headEnd/>
              <a:tailEnd type="triangle" w="med" len="med"/>
            </a:ln>
          </p:spPr>
          <p:txBody>
            <a:bodyPr wrap="none" anchor="ctr"/>
            <a:lstStyle/>
            <a:p>
              <a:endParaRPr lang="en-US" smtClean="0">
                <a:solidFill>
                  <a:srgbClr val="000000"/>
                </a:solidFill>
              </a:endParaRPr>
            </a:p>
          </p:txBody>
        </p:sp>
        <p:sp>
          <p:nvSpPr>
            <p:cNvPr id="68629" name="Line 30"/>
            <p:cNvSpPr>
              <a:spLocks noChangeShapeType="1"/>
            </p:cNvSpPr>
            <p:nvPr/>
          </p:nvSpPr>
          <p:spPr bwMode="auto">
            <a:xfrm flipV="1">
              <a:off x="4494" y="1251"/>
              <a:ext cx="242" cy="150"/>
            </a:xfrm>
            <a:prstGeom prst="line">
              <a:avLst/>
            </a:prstGeom>
            <a:noFill/>
            <a:ln w="9525">
              <a:solidFill>
                <a:schemeClr val="tx1"/>
              </a:solidFill>
              <a:round/>
              <a:headEnd/>
              <a:tailEnd type="triangle" w="med" len="med"/>
            </a:ln>
          </p:spPr>
          <p:txBody>
            <a:bodyPr wrap="none" anchor="ctr"/>
            <a:lstStyle/>
            <a:p>
              <a:endParaRPr lang="en-US" smtClean="0">
                <a:solidFill>
                  <a:srgbClr val="000000"/>
                </a:solidFill>
              </a:endParaRPr>
            </a:p>
          </p:txBody>
        </p:sp>
        <p:sp>
          <p:nvSpPr>
            <p:cNvPr id="68630" name="Rectangle 31"/>
            <p:cNvSpPr>
              <a:spLocks noChangeArrowheads="1"/>
            </p:cNvSpPr>
            <p:nvPr/>
          </p:nvSpPr>
          <p:spPr bwMode="auto">
            <a:xfrm>
              <a:off x="3889" y="824"/>
              <a:ext cx="1228" cy="242"/>
            </a:xfrm>
            <a:prstGeom prst="rect">
              <a:avLst/>
            </a:prstGeom>
            <a:noFill/>
            <a:ln w="9525">
              <a:solidFill>
                <a:srgbClr val="CC0000"/>
              </a:solidFill>
              <a:miter lim="800000"/>
              <a:headEnd/>
              <a:tailEnd/>
            </a:ln>
          </p:spPr>
          <p:txBody>
            <a:bodyPr wrap="none">
              <a:spAutoFit/>
            </a:bodyPr>
            <a:lstStyle/>
            <a:p>
              <a:pPr eaLnBrk="1" hangingPunct="1"/>
              <a:r>
                <a:rPr lang="en-US" sz="1600" b="1" i="1" smtClean="0">
                  <a:solidFill>
                    <a:srgbClr val="000000"/>
                  </a:solidFill>
                  <a:latin typeface="Arial" charset="0"/>
                  <a:cs typeface="Arial" charset="0"/>
                </a:rPr>
                <a:t>Leading hadrons</a:t>
              </a:r>
              <a:endParaRPr lang="en-US" smtClean="0">
                <a:solidFill>
                  <a:srgbClr val="000000"/>
                </a:solidFill>
                <a:latin typeface="Arial" charset="0"/>
                <a:cs typeface="Arial" charset="0"/>
              </a:endParaRPr>
            </a:p>
          </p:txBody>
        </p:sp>
        <p:sp>
          <p:nvSpPr>
            <p:cNvPr id="68631" name="Rectangle 32"/>
            <p:cNvSpPr>
              <a:spLocks noChangeArrowheads="1"/>
            </p:cNvSpPr>
            <p:nvPr/>
          </p:nvSpPr>
          <p:spPr bwMode="auto">
            <a:xfrm>
              <a:off x="3963" y="2133"/>
              <a:ext cx="639" cy="235"/>
            </a:xfrm>
            <a:prstGeom prst="rect">
              <a:avLst/>
            </a:prstGeom>
            <a:noFill/>
            <a:ln w="9525">
              <a:noFill/>
              <a:miter lim="800000"/>
              <a:headEnd/>
              <a:tailEnd/>
            </a:ln>
          </p:spPr>
          <p:txBody>
            <a:bodyPr wrap="none">
              <a:spAutoFit/>
            </a:bodyPr>
            <a:lstStyle/>
            <a:p>
              <a:pPr eaLnBrk="1" hangingPunct="1"/>
              <a:r>
                <a:rPr lang="en-US" sz="1600" b="1" i="1" smtClean="0">
                  <a:solidFill>
                    <a:srgbClr val="000000"/>
                  </a:solidFill>
                  <a:latin typeface="Arial" charset="0"/>
                  <a:cs typeface="Arial" charset="0"/>
                </a:rPr>
                <a:t>Medium</a:t>
              </a:r>
              <a:endParaRPr lang="en-US" smtClean="0">
                <a:solidFill>
                  <a:srgbClr val="000000"/>
                </a:solidFill>
                <a:latin typeface="Arial" charset="0"/>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10947"/>
                                        </p:tgtEl>
                                      </p:cBhvr>
                                      <p:by x="5000" y="5000"/>
                                    </p:animScale>
                                  </p:childTnLst>
                                </p:cTn>
                              </p:par>
                              <p:par>
                                <p:cTn id="12" presetID="1" presetClass="exit" presetSubtype="0" fill="hold" nodeType="with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10948"/>
                                        </p:tgtEl>
                                        <p:attrNameLst>
                                          <p:attrName>style.visibility</p:attrName>
                                        </p:attrNameLst>
                                      </p:cBhvr>
                                      <p:to>
                                        <p:strVal val="visible"/>
                                      </p:to>
                                    </p:set>
                                    <p:anim calcmode="lin" valueType="num">
                                      <p:cBhvr>
                                        <p:cTn id="20" dur="3000" fill="hold"/>
                                        <p:tgtEl>
                                          <p:spTgt spid="210948"/>
                                        </p:tgtEl>
                                        <p:attrNameLst>
                                          <p:attrName>ppt_w</p:attrName>
                                        </p:attrNameLst>
                                      </p:cBhvr>
                                      <p:tavLst>
                                        <p:tav tm="0">
                                          <p:val>
                                            <p:fltVal val="0"/>
                                          </p:val>
                                        </p:tav>
                                        <p:tav tm="100000">
                                          <p:val>
                                            <p:strVal val="#ppt_w"/>
                                          </p:val>
                                        </p:tav>
                                      </p:tavLst>
                                    </p:anim>
                                    <p:anim calcmode="lin" valueType="num">
                                      <p:cBhvr>
                                        <p:cTn id="21" dur="3000" fill="hold"/>
                                        <p:tgtEl>
                                          <p:spTgt spid="210948"/>
                                        </p:tgtEl>
                                        <p:attrNameLst>
                                          <p:attrName>ppt_h</p:attrName>
                                        </p:attrNameLst>
                                      </p:cBhvr>
                                      <p:tavLst>
                                        <p:tav tm="0">
                                          <p:val>
                                            <p:fltVal val="0"/>
                                          </p:val>
                                        </p:tav>
                                        <p:tav tm="100000">
                                          <p:val>
                                            <p:strVal val="#ppt_h"/>
                                          </p:val>
                                        </p:tav>
                                      </p:tavLst>
                                    </p:anim>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30200" y="519113"/>
            <a:ext cx="8639175" cy="776287"/>
          </a:xfrm>
        </p:spPr>
        <p:txBody>
          <a:bodyPr/>
          <a:lstStyle/>
          <a:p>
            <a:pPr eaLnBrk="1" hangingPunct="1"/>
            <a:r>
              <a:rPr lang="en-US" sz="4000" dirty="0" smtClean="0"/>
              <a:t>Almost complete extinction of jet</a:t>
            </a:r>
            <a:br>
              <a:rPr lang="en-US" sz="4000" dirty="0" smtClean="0"/>
            </a:br>
            <a:r>
              <a:rPr lang="en-US" sz="4000" dirty="0" smtClean="0"/>
              <a:t>Is this remarkable? (me-2002)</a:t>
            </a:r>
          </a:p>
        </p:txBody>
      </p:sp>
      <p:sp>
        <p:nvSpPr>
          <p:cNvPr id="69635" name="Rectangle 3"/>
          <p:cNvSpPr>
            <a:spLocks noGrp="1" noChangeArrowheads="1"/>
          </p:cNvSpPr>
          <p:nvPr>
            <p:ph type="body" idx="1"/>
          </p:nvPr>
        </p:nvSpPr>
        <p:spPr>
          <a:xfrm>
            <a:off x="241300" y="1257300"/>
            <a:ext cx="8739188" cy="4760913"/>
          </a:xfrm>
        </p:spPr>
        <p:txBody>
          <a:bodyPr/>
          <a:lstStyle/>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“As you might know, the most interesting observation made at RHIC is that of the suppression of high-Energy hadrons, which may be an indication of jet quenching. </a:t>
            </a:r>
          </a:p>
          <a:p>
            <a:pPr eaLnBrk="1" hangingPunct="1">
              <a:lnSpc>
                <a:spcPct val="80000"/>
              </a:lnSpc>
              <a:buFont typeface="Wingdings" pitchFamily="2" charset="2"/>
              <a:buNone/>
            </a:pPr>
            <a:r>
              <a:rPr lang="en-US" sz="2400" dirty="0" smtClean="0"/>
              <a:t>   </a:t>
            </a:r>
            <a:r>
              <a:rPr lang="en-US" sz="2400" dirty="0" smtClean="0">
                <a:solidFill>
                  <a:schemeClr val="folHlink"/>
                </a:solidFill>
              </a:rPr>
              <a:t>This is a remarkable effect. It is as if a bullet fired from a 22 rifle were stopped by a piece of  tissue paper (actually by weight, the tissue paper would stop a bullet with 1000x the kinetic energy of an ordinary 22 bullet. Is this interesting? Just as a physical phenomena, it certainly seems to me to be quite extraordinary.</a:t>
            </a:r>
            <a:r>
              <a:rPr lang="en-US" sz="2400" dirty="0" smtClean="0"/>
              <a:t> The stuff that is being created - presumably a </a:t>
            </a:r>
            <a:r>
              <a:rPr lang="en-US" sz="2400" dirty="0" smtClean="0">
                <a:solidFill>
                  <a:schemeClr val="hlink"/>
                </a:solidFill>
              </a:rPr>
              <a:t>QGP is about the most viscous stuff on earth</a:t>
            </a:r>
            <a:r>
              <a:rPr lang="en-US" sz="2400" dirty="0" smtClean="0"/>
              <a:t>”. </a:t>
            </a:r>
          </a:p>
          <a:p>
            <a:pPr eaLnBrk="1" hangingPunct="1">
              <a:lnSpc>
                <a:spcPct val="80000"/>
              </a:lnSpc>
            </a:pPr>
            <a:r>
              <a:rPr lang="en-US" sz="2400" dirty="0" smtClean="0"/>
              <a:t> </a:t>
            </a:r>
          </a:p>
        </p:txBody>
      </p:sp>
      <p:grpSp>
        <p:nvGrpSpPr>
          <p:cNvPr id="11" name="Group 10"/>
          <p:cNvGrpSpPr/>
          <p:nvPr/>
        </p:nvGrpSpPr>
        <p:grpSpPr>
          <a:xfrm>
            <a:off x="1546225" y="4686300"/>
            <a:ext cx="2492375" cy="487363"/>
            <a:chOff x="1546225" y="4686300"/>
            <a:chExt cx="2492375" cy="487363"/>
          </a:xfrm>
        </p:grpSpPr>
        <p:sp>
          <p:nvSpPr>
            <p:cNvPr id="69636" name="Text Box 4"/>
            <p:cNvSpPr txBox="1">
              <a:spLocks noChangeArrowheads="1"/>
            </p:cNvSpPr>
            <p:nvPr/>
          </p:nvSpPr>
          <p:spPr bwMode="auto">
            <a:xfrm>
              <a:off x="1546225" y="4806950"/>
              <a:ext cx="1381125" cy="366713"/>
            </a:xfrm>
            <a:prstGeom prst="rect">
              <a:avLst/>
            </a:prstGeom>
            <a:noFill/>
            <a:ln w="9525">
              <a:noFill/>
              <a:miter lim="800000"/>
              <a:headEnd/>
              <a:tailEnd/>
            </a:ln>
          </p:spPr>
          <p:txBody>
            <a:bodyPr wrap="none">
              <a:spAutoFit/>
            </a:bodyPr>
            <a:lstStyle/>
            <a:p>
              <a:r>
                <a:rPr lang="en-US" dirty="0" smtClean="0">
                  <a:solidFill>
                    <a:srgbClr val="0000CC"/>
                  </a:solidFill>
                </a:rPr>
                <a:t>dead wrong</a:t>
              </a:r>
            </a:p>
          </p:txBody>
        </p:sp>
        <p:sp>
          <p:nvSpPr>
            <p:cNvPr id="69637" name="Line 6"/>
            <p:cNvSpPr>
              <a:spLocks noChangeShapeType="1"/>
            </p:cNvSpPr>
            <p:nvPr/>
          </p:nvSpPr>
          <p:spPr bwMode="auto">
            <a:xfrm flipV="1">
              <a:off x="2908300" y="4686300"/>
              <a:ext cx="1130300" cy="355600"/>
            </a:xfrm>
            <a:prstGeom prst="line">
              <a:avLst/>
            </a:prstGeom>
            <a:noFill/>
            <a:ln w="28575">
              <a:solidFill>
                <a:srgbClr val="0070C0"/>
              </a:solidFill>
              <a:round/>
              <a:headEnd/>
              <a:tailEnd type="triangle" w="med" len="med"/>
            </a:ln>
          </p:spPr>
          <p:txBody>
            <a:bodyPr/>
            <a:lstStyle/>
            <a:p>
              <a:endParaRPr lang="en-US" smtClean="0">
                <a:solidFill>
                  <a:srgbClr val="000000"/>
                </a:solidFill>
              </a:endParaRPr>
            </a:p>
          </p:txBody>
        </p:sp>
      </p:grpSp>
      <p:grpSp>
        <p:nvGrpSpPr>
          <p:cNvPr id="10" name="Group 9"/>
          <p:cNvGrpSpPr/>
          <p:nvPr/>
        </p:nvGrpSpPr>
        <p:grpSpPr>
          <a:xfrm>
            <a:off x="3924300" y="1149350"/>
            <a:ext cx="1757188" cy="1670050"/>
            <a:chOff x="3924300" y="1149350"/>
            <a:chExt cx="1757188" cy="1670050"/>
          </a:xfrm>
        </p:grpSpPr>
        <p:sp>
          <p:nvSpPr>
            <p:cNvPr id="69638" name="Line 7"/>
            <p:cNvSpPr>
              <a:spLocks noChangeShapeType="1"/>
            </p:cNvSpPr>
            <p:nvPr/>
          </p:nvSpPr>
          <p:spPr bwMode="auto">
            <a:xfrm flipH="1">
              <a:off x="3924300" y="1447800"/>
              <a:ext cx="1028700" cy="1371600"/>
            </a:xfrm>
            <a:prstGeom prst="line">
              <a:avLst/>
            </a:prstGeom>
            <a:noFill/>
            <a:ln w="25400">
              <a:solidFill>
                <a:srgbClr val="FF0000"/>
              </a:solidFill>
              <a:round/>
              <a:headEnd/>
              <a:tailEnd type="triangle" w="med" len="med"/>
            </a:ln>
          </p:spPr>
          <p:txBody>
            <a:bodyPr/>
            <a:lstStyle/>
            <a:p>
              <a:endParaRPr lang="en-US" smtClean="0">
                <a:solidFill>
                  <a:srgbClr val="000000"/>
                </a:solidFill>
              </a:endParaRPr>
            </a:p>
          </p:txBody>
        </p:sp>
        <p:sp>
          <p:nvSpPr>
            <p:cNvPr id="69639" name="Text Box 8"/>
            <p:cNvSpPr txBox="1">
              <a:spLocks noChangeArrowheads="1"/>
            </p:cNvSpPr>
            <p:nvPr/>
          </p:nvSpPr>
          <p:spPr bwMode="auto">
            <a:xfrm>
              <a:off x="4911725" y="1149350"/>
              <a:ext cx="769763" cy="437043"/>
            </a:xfrm>
            <a:prstGeom prst="rect">
              <a:avLst/>
            </a:prstGeom>
            <a:noFill/>
            <a:ln w="9525">
              <a:noFill/>
              <a:miter lim="800000"/>
              <a:headEnd/>
              <a:tailEnd/>
            </a:ln>
          </p:spPr>
          <p:txBody>
            <a:bodyPr wrap="none">
              <a:spAutoFit/>
            </a:bodyPr>
            <a:lstStyle/>
            <a:p>
              <a:r>
                <a:rPr lang="en-US" sz="2240" dirty="0" smtClean="0">
                  <a:solidFill>
                    <a:srgbClr val="FF0000"/>
                  </a:solidFill>
                </a:rPr>
                <a:t>right</a:t>
              </a:r>
            </a:p>
          </p:txBody>
        </p:sp>
      </p:grpSp>
      <p:pic>
        <p:nvPicPr>
          <p:cNvPr id="8" name="Picture 2" descr="C:\Users\seto\Desktop\csula\Kleenex2.jpg"/>
          <p:cNvPicPr>
            <a:picLocks noChangeAspect="1" noChangeArrowheads="1"/>
          </p:cNvPicPr>
          <p:nvPr/>
        </p:nvPicPr>
        <p:blipFill>
          <a:blip r:embed="rId2" cstate="print"/>
          <a:srcRect/>
          <a:stretch>
            <a:fillRect/>
          </a:stretch>
        </p:blipFill>
        <p:spPr bwMode="auto">
          <a:xfrm>
            <a:off x="5981700" y="4787900"/>
            <a:ext cx="2070100" cy="2070100"/>
          </a:xfrm>
          <a:prstGeom prst="rect">
            <a:avLst/>
          </a:prstGeom>
          <a:noFill/>
        </p:spPr>
      </p:pic>
      <p:pic>
        <p:nvPicPr>
          <p:cNvPr id="9" name="Picture 3" descr="C:\Users\seto\Desktop\csula\bullet-rifle-22-1a.jpg"/>
          <p:cNvPicPr>
            <a:picLocks noChangeAspect="1" noChangeArrowheads="1"/>
          </p:cNvPicPr>
          <p:nvPr/>
        </p:nvPicPr>
        <p:blipFill>
          <a:blip r:embed="rId3" cstate="print"/>
          <a:srcRect/>
          <a:stretch>
            <a:fillRect/>
          </a:stretch>
        </p:blipFill>
        <p:spPr bwMode="auto">
          <a:xfrm>
            <a:off x="4216400" y="4835978"/>
            <a:ext cx="2019300" cy="12981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200" y="303213"/>
            <a:ext cx="8639175" cy="776287"/>
          </a:xfrm>
        </p:spPr>
        <p:txBody>
          <a:bodyPr/>
          <a:lstStyle/>
          <a:p>
            <a:r>
              <a:rPr lang="en-US" sz="3200" dirty="0" smtClean="0"/>
              <a:t>Now that we have the Temperature and Energy density… (</a:t>
            </a:r>
            <a:r>
              <a:rPr lang="en-US" sz="3200" dirty="0" err="1" smtClean="0"/>
              <a:t>Serway</a:t>
            </a:r>
            <a:r>
              <a:rPr lang="en-US" sz="3200" dirty="0" smtClean="0"/>
              <a:t> again)</a:t>
            </a:r>
            <a:endParaRPr lang="en-US" sz="3200" dirty="0"/>
          </a:p>
        </p:txBody>
      </p:sp>
      <p:sp>
        <p:nvSpPr>
          <p:cNvPr id="2" name="Slide Number Placeholder 1"/>
          <p:cNvSpPr>
            <a:spLocks noGrp="1"/>
          </p:cNvSpPr>
          <p:nvPr>
            <p:ph type="sldNum" sz="quarter" idx="12"/>
          </p:nvPr>
        </p:nvSpPr>
        <p:spPr/>
        <p:txBody>
          <a:bodyPr/>
          <a:lstStyle/>
          <a:p>
            <a:pPr>
              <a:defRPr/>
            </a:pPr>
            <a:fld id="{D5BD780C-527B-4A5F-9908-2B19CC29511E}" type="slidenum">
              <a:rPr lang="en-US" smtClean="0"/>
              <a:pPr>
                <a:defRPr/>
              </a:pPr>
              <a:t>23</a:t>
            </a:fld>
            <a:endParaRPr lang="en-US"/>
          </a:p>
        </p:txBody>
      </p:sp>
      <p:pic>
        <p:nvPicPr>
          <p:cNvPr id="479234" name="Picture 2"/>
          <p:cNvPicPr>
            <a:picLocks noChangeAspect="1" noChangeArrowheads="1"/>
          </p:cNvPicPr>
          <p:nvPr/>
        </p:nvPicPr>
        <p:blipFill>
          <a:blip r:embed="rId2" cstate="print"/>
          <a:srcRect t="15341" r="1617" b="64394"/>
          <a:stretch>
            <a:fillRect/>
          </a:stretch>
        </p:blipFill>
        <p:spPr bwMode="auto">
          <a:xfrm>
            <a:off x="0" y="1765300"/>
            <a:ext cx="9144000" cy="1236925"/>
          </a:xfrm>
          <a:prstGeom prst="rect">
            <a:avLst/>
          </a:prstGeom>
          <a:noFill/>
          <a:ln w="9525">
            <a:noFill/>
            <a:miter lim="800000"/>
            <a:headEnd/>
            <a:tailEnd/>
          </a:ln>
        </p:spPr>
      </p:pic>
      <p:sp>
        <p:nvSpPr>
          <p:cNvPr id="5" name="TextBox 4"/>
          <p:cNvSpPr txBox="1"/>
          <p:nvPr/>
        </p:nvSpPr>
        <p:spPr>
          <a:xfrm>
            <a:off x="1104900" y="4140200"/>
            <a:ext cx="5665269" cy="1200329"/>
          </a:xfrm>
          <a:prstGeom prst="rect">
            <a:avLst/>
          </a:prstGeom>
          <a:noFill/>
        </p:spPr>
        <p:txBody>
          <a:bodyPr wrap="none" rtlCol="0">
            <a:spAutoFit/>
          </a:bodyPr>
          <a:lstStyle/>
          <a:p>
            <a:r>
              <a:rPr lang="en-US" dirty="0" smtClean="0"/>
              <a:t>Monotonic Gas (3 degrees of freedom) E=3/2 </a:t>
            </a:r>
            <a:r>
              <a:rPr lang="en-US" dirty="0" err="1" smtClean="0"/>
              <a:t>nRT</a:t>
            </a:r>
            <a:endParaRPr lang="en-US" dirty="0" smtClean="0"/>
          </a:p>
          <a:p>
            <a:endParaRPr lang="en-US" dirty="0" smtClean="0"/>
          </a:p>
          <a:p>
            <a:endParaRPr lang="en-US" dirty="0" smtClean="0"/>
          </a:p>
          <a:p>
            <a:r>
              <a:rPr lang="en-US" dirty="0" smtClean="0"/>
              <a:t>Diatomic Gas (3+2=5 degrees of freedom) E=5/2nRT</a:t>
            </a:r>
            <a:endParaRPr lang="en-US" dirty="0"/>
          </a:p>
        </p:txBody>
      </p:sp>
      <p:sp>
        <p:nvSpPr>
          <p:cNvPr id="6" name="TextBox 5"/>
          <p:cNvSpPr txBox="1"/>
          <p:nvPr/>
        </p:nvSpPr>
        <p:spPr>
          <a:xfrm>
            <a:off x="1397000" y="3378200"/>
            <a:ext cx="5482335" cy="369332"/>
          </a:xfrm>
          <a:prstGeom prst="rect">
            <a:avLst/>
          </a:prstGeom>
          <a:noFill/>
        </p:spPr>
        <p:txBody>
          <a:bodyPr wrap="none" rtlCol="0">
            <a:spAutoFit/>
          </a:bodyPr>
          <a:lstStyle/>
          <a:p>
            <a:r>
              <a:rPr lang="en-US" dirty="0" smtClean="0"/>
              <a:t>Degrees of Freedom! (something about what it is…)</a:t>
            </a:r>
            <a:endParaRPr lang="en-US" dirty="0"/>
          </a:p>
        </p:txBody>
      </p:sp>
      <p:sp>
        <p:nvSpPr>
          <p:cNvPr id="7" name="Oval 6"/>
          <p:cNvSpPr/>
          <p:nvPr/>
        </p:nvSpPr>
        <p:spPr bwMode="auto">
          <a:xfrm>
            <a:off x="6718300" y="4127500"/>
            <a:ext cx="279400"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grpSp>
        <p:nvGrpSpPr>
          <p:cNvPr id="12" name="Group 11"/>
          <p:cNvGrpSpPr/>
          <p:nvPr/>
        </p:nvGrpSpPr>
        <p:grpSpPr>
          <a:xfrm>
            <a:off x="6807200" y="4978400"/>
            <a:ext cx="901700" cy="279400"/>
            <a:chOff x="7607300" y="4203700"/>
            <a:chExt cx="901700" cy="279400"/>
          </a:xfrm>
        </p:grpSpPr>
        <p:sp>
          <p:nvSpPr>
            <p:cNvPr id="8" name="Oval 7"/>
            <p:cNvSpPr/>
            <p:nvPr/>
          </p:nvSpPr>
          <p:spPr bwMode="auto">
            <a:xfrm>
              <a:off x="7607300" y="4203700"/>
              <a:ext cx="254000" cy="2667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Oval 8"/>
            <p:cNvSpPr/>
            <p:nvPr/>
          </p:nvSpPr>
          <p:spPr bwMode="auto">
            <a:xfrm>
              <a:off x="8255000" y="4216400"/>
              <a:ext cx="254000" cy="2667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cxnSp>
          <p:nvCxnSpPr>
            <p:cNvPr id="11" name="Straight Connector 10"/>
            <p:cNvCxnSpPr/>
            <p:nvPr/>
          </p:nvCxnSpPr>
          <p:spPr bwMode="auto">
            <a:xfrm>
              <a:off x="7797800" y="4324350"/>
              <a:ext cx="647700" cy="12700"/>
            </a:xfrm>
            <a:prstGeom prst="line">
              <a:avLst/>
            </a:prstGeom>
            <a:solidFill>
              <a:schemeClr val="accent1"/>
            </a:solidFill>
            <a:ln w="19050" cap="flat" cmpd="sng" algn="ctr">
              <a:solidFill>
                <a:srgbClr val="C00000"/>
              </a:solidFill>
              <a:prstDash val="solid"/>
              <a:round/>
              <a:headEnd type="none" w="med" len="med"/>
              <a:tailEnd type="none" w="med" len="med"/>
            </a:ln>
            <a:effectLst/>
          </p:spPr>
        </p:cxnSp>
      </p:grpSp>
      <p:sp>
        <p:nvSpPr>
          <p:cNvPr id="13" name="Rectangle 12"/>
          <p:cNvSpPr/>
          <p:nvPr/>
        </p:nvSpPr>
        <p:spPr bwMode="auto">
          <a:xfrm>
            <a:off x="1892300" y="2921000"/>
            <a:ext cx="7086600" cy="127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Object 2"/>
          <p:cNvGraphicFramePr>
            <a:graphicFrameLocks noChangeAspect="1"/>
          </p:cNvGraphicFramePr>
          <p:nvPr/>
        </p:nvGraphicFramePr>
        <p:xfrm>
          <a:off x="611188" y="2197100"/>
          <a:ext cx="1687512" cy="933450"/>
        </p:xfrm>
        <a:graphic>
          <a:graphicData uri="http://schemas.openxmlformats.org/presentationml/2006/ole">
            <mc:AlternateContent xmlns:mc="http://schemas.openxmlformats.org/markup-compatibility/2006">
              <mc:Choice xmlns:v="urn:schemas-microsoft-com:vml" Requires="v">
                <p:oleObj spid="_x0000_s423969" name="Equation" r:id="rId3" imgW="749160" imgH="419040" progId="Equation.DSMT4">
                  <p:embed/>
                </p:oleObj>
              </mc:Choice>
              <mc:Fallback>
                <p:oleObj name="Equation" r:id="rId3" imgW="749160" imgH="4190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197100"/>
                        <a:ext cx="1687512" cy="933450"/>
                      </a:xfrm>
                      <a:prstGeom prst="rect">
                        <a:avLst/>
                      </a:prstGeom>
                      <a:solidFill>
                        <a:schemeClr val="bg1"/>
                      </a:solidFill>
                      <a:ln>
                        <a:noFill/>
                      </a:ln>
                      <a:extLst>
                        <a:ext uri="{91240B29-F687-4F45-9708-019B960494DF}">
                          <a14:hiddenLine xmlns:a14="http://schemas.microsoft.com/office/drawing/2010/main" w="12700">
                            <a:solidFill>
                              <a:srgbClr val="FF0000"/>
                            </a:solidFill>
                            <a:miter lim="800000"/>
                            <a:headEnd/>
                            <a:tailEnd/>
                          </a14:hiddenLine>
                        </a:ext>
                      </a:extLst>
                    </p:spPr>
                  </p:pic>
                </p:oleObj>
              </mc:Fallback>
            </mc:AlternateContent>
          </a:graphicData>
        </a:graphic>
      </p:graphicFrame>
      <p:sp>
        <p:nvSpPr>
          <p:cNvPr id="1031" name="Text Box 3"/>
          <p:cNvSpPr txBox="1">
            <a:spLocks noChangeArrowheads="1"/>
          </p:cNvSpPr>
          <p:nvPr/>
        </p:nvSpPr>
        <p:spPr bwMode="auto">
          <a:xfrm>
            <a:off x="558800" y="1231900"/>
            <a:ext cx="8229600" cy="946150"/>
          </a:xfrm>
          <a:prstGeom prst="rect">
            <a:avLst/>
          </a:prstGeom>
          <a:noFill/>
          <a:ln w="9525">
            <a:noFill/>
            <a:miter lim="800000"/>
            <a:headEnd/>
            <a:tailEnd/>
          </a:ln>
        </p:spPr>
        <p:txBody>
          <a:bodyPr>
            <a:spAutoFit/>
          </a:bodyPr>
          <a:lstStyle/>
          <a:p>
            <a:r>
              <a:rPr lang="en-US" sz="2800">
                <a:latin typeface="Arial" charset="0"/>
              </a:rPr>
              <a:t>Can we melt the hadrons and liberate quark and gluon degrees of freedom?</a:t>
            </a:r>
          </a:p>
        </p:txBody>
      </p:sp>
      <p:sp>
        <p:nvSpPr>
          <p:cNvPr id="125956" name="Text Box 4"/>
          <p:cNvSpPr txBox="1">
            <a:spLocks noChangeArrowheads="1"/>
          </p:cNvSpPr>
          <p:nvPr/>
        </p:nvSpPr>
        <p:spPr bwMode="auto">
          <a:xfrm>
            <a:off x="2879725" y="2159000"/>
            <a:ext cx="4472699" cy="1015663"/>
          </a:xfrm>
          <a:prstGeom prst="rect">
            <a:avLst/>
          </a:prstGeom>
          <a:noFill/>
          <a:ln w="9525" algn="ctr">
            <a:noFill/>
            <a:miter lim="800000"/>
            <a:headEnd/>
            <a:tailEnd/>
          </a:ln>
        </p:spPr>
        <p:txBody>
          <a:bodyPr wrap="none">
            <a:spAutoFit/>
          </a:bodyPr>
          <a:lstStyle/>
          <a:p>
            <a:r>
              <a:rPr lang="en-US" sz="2000" dirty="0">
                <a:latin typeface="Arial" charset="0"/>
              </a:rPr>
              <a:t>Energy</a:t>
            </a:r>
            <a:r>
              <a:rPr lang="en-US" sz="2000" dirty="0">
                <a:solidFill>
                  <a:schemeClr val="bg1"/>
                </a:solidFill>
                <a:latin typeface="Arial" charset="0"/>
              </a:rPr>
              <a:t> </a:t>
            </a:r>
            <a:r>
              <a:rPr lang="en-US" sz="2000" dirty="0">
                <a:latin typeface="Arial" charset="0"/>
              </a:rPr>
              <a:t>density for “g” </a:t>
            </a:r>
          </a:p>
          <a:p>
            <a:r>
              <a:rPr lang="en-US" sz="2000" dirty="0" err="1">
                <a:latin typeface="Arial" charset="0"/>
              </a:rPr>
              <a:t>massless</a:t>
            </a:r>
            <a:r>
              <a:rPr lang="en-US" sz="2000" dirty="0">
                <a:latin typeface="Arial" charset="0"/>
              </a:rPr>
              <a:t> </a:t>
            </a:r>
            <a:r>
              <a:rPr lang="en-US" sz="2000" dirty="0" err="1">
                <a:latin typeface="Arial" charset="0"/>
              </a:rPr>
              <a:t>d.o.f</a:t>
            </a:r>
            <a:r>
              <a:rPr lang="en-US" sz="2000" dirty="0">
                <a:latin typeface="Arial" charset="0"/>
              </a:rPr>
              <a:t>. (bosons</a:t>
            </a:r>
            <a:r>
              <a:rPr lang="en-US" sz="2000" dirty="0" smtClean="0">
                <a:latin typeface="Arial" charset="0"/>
              </a:rPr>
              <a:t>)</a:t>
            </a:r>
          </a:p>
          <a:p>
            <a:r>
              <a:rPr lang="en-US" sz="2000" dirty="0" smtClean="0">
                <a:latin typeface="Arial" charset="0"/>
              </a:rPr>
              <a:t>Stefan Boltzmann law (</a:t>
            </a:r>
            <a:r>
              <a:rPr lang="en-US" sz="2000" dirty="0" err="1" smtClean="0">
                <a:latin typeface="Arial" charset="0"/>
              </a:rPr>
              <a:t>Serway</a:t>
            </a:r>
            <a:r>
              <a:rPr lang="en-US" sz="2000" dirty="0" smtClean="0">
                <a:latin typeface="Arial" charset="0"/>
              </a:rPr>
              <a:t> 17.10)</a:t>
            </a:r>
            <a:endParaRPr lang="en-US" sz="2000" dirty="0">
              <a:latin typeface="Arial" charset="0"/>
            </a:endParaRPr>
          </a:p>
        </p:txBody>
      </p:sp>
      <p:graphicFrame>
        <p:nvGraphicFramePr>
          <p:cNvPr id="125957" name="Object 5"/>
          <p:cNvGraphicFramePr>
            <a:graphicFrameLocks noChangeAspect="1"/>
          </p:cNvGraphicFramePr>
          <p:nvPr/>
        </p:nvGraphicFramePr>
        <p:xfrm>
          <a:off x="609600" y="3276600"/>
          <a:ext cx="1752600" cy="938213"/>
        </p:xfrm>
        <a:graphic>
          <a:graphicData uri="http://schemas.openxmlformats.org/presentationml/2006/ole">
            <mc:AlternateContent xmlns:mc="http://schemas.openxmlformats.org/markup-compatibility/2006">
              <mc:Choice xmlns:v="urn:schemas-microsoft-com:vml" Requires="v">
                <p:oleObj spid="_x0000_s423970" name="Equation" r:id="rId5" imgW="774360" imgH="419040" progId="Equation.DSMT4">
                  <p:embed/>
                </p:oleObj>
              </mc:Choice>
              <mc:Fallback>
                <p:oleObj name="Equation" r:id="rId5" imgW="774360" imgH="4190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276600"/>
                        <a:ext cx="1752600" cy="938213"/>
                      </a:xfrm>
                      <a:prstGeom prst="rect">
                        <a:avLst/>
                      </a:prstGeom>
                      <a:solidFill>
                        <a:srgbClr val="CCFFFF"/>
                      </a:solidFill>
                      <a:ln>
                        <a:noFill/>
                      </a:ln>
                      <a:extLst>
                        <a:ext uri="{91240B29-F687-4F45-9708-019B960494DF}">
                          <a14:hiddenLine xmlns:a14="http://schemas.microsoft.com/office/drawing/2010/main" w="12700">
                            <a:solidFill>
                              <a:srgbClr val="FFFF66"/>
                            </a:solidFill>
                            <a:miter lim="800000"/>
                            <a:headEnd/>
                            <a:tailEnd/>
                          </a14:hiddenLine>
                        </a:ext>
                      </a:extLst>
                    </p:spPr>
                  </p:pic>
                </p:oleObj>
              </mc:Fallback>
            </mc:AlternateContent>
          </a:graphicData>
        </a:graphic>
      </p:graphicFrame>
      <p:sp>
        <p:nvSpPr>
          <p:cNvPr id="125958" name="Text Box 6"/>
          <p:cNvSpPr txBox="1">
            <a:spLocks noChangeArrowheads="1"/>
          </p:cNvSpPr>
          <p:nvPr/>
        </p:nvSpPr>
        <p:spPr bwMode="auto">
          <a:xfrm>
            <a:off x="2574925" y="3276600"/>
            <a:ext cx="6338888" cy="822325"/>
          </a:xfrm>
          <a:prstGeom prst="rect">
            <a:avLst/>
          </a:prstGeom>
          <a:solidFill>
            <a:srgbClr val="CCFFFF"/>
          </a:solidFill>
          <a:ln w="9525" algn="ctr">
            <a:noFill/>
            <a:miter lim="800000"/>
            <a:headEnd/>
            <a:tailEnd/>
          </a:ln>
        </p:spPr>
        <p:txBody>
          <a:bodyPr wrap="none">
            <a:spAutoFit/>
          </a:bodyPr>
          <a:lstStyle/>
          <a:p>
            <a:r>
              <a:rPr lang="en-US" sz="2400">
                <a:latin typeface="Arial" charset="0"/>
              </a:rPr>
              <a:t>Hadronic Matter:  quarks and gluons confined</a:t>
            </a:r>
          </a:p>
          <a:p>
            <a:r>
              <a:rPr lang="en-US" sz="2400">
                <a:latin typeface="Arial" charset="0"/>
              </a:rPr>
              <a:t>For T ~ 200 MeV, </a:t>
            </a:r>
            <a:r>
              <a:rPr lang="en-US" sz="2400" b="1">
                <a:solidFill>
                  <a:schemeClr val="hlink"/>
                </a:solidFill>
                <a:latin typeface="Arial" charset="0"/>
              </a:rPr>
              <a:t>3</a:t>
            </a:r>
            <a:r>
              <a:rPr lang="en-US" sz="2400">
                <a:latin typeface="Arial" charset="0"/>
              </a:rPr>
              <a:t> pions with spin=0</a:t>
            </a:r>
          </a:p>
        </p:txBody>
      </p:sp>
      <p:graphicFrame>
        <p:nvGraphicFramePr>
          <p:cNvPr id="125960" name="Object 8"/>
          <p:cNvGraphicFramePr>
            <a:graphicFrameLocks noChangeAspect="1"/>
          </p:cNvGraphicFramePr>
          <p:nvPr/>
        </p:nvGraphicFramePr>
        <p:xfrm>
          <a:off x="1044575" y="4533900"/>
          <a:ext cx="2027238" cy="989013"/>
        </p:xfrm>
        <a:graphic>
          <a:graphicData uri="http://schemas.openxmlformats.org/presentationml/2006/ole">
            <mc:AlternateContent xmlns:mc="http://schemas.openxmlformats.org/markup-compatibility/2006">
              <mc:Choice xmlns:v="urn:schemas-microsoft-com:vml" Requires="v">
                <p:oleObj spid="_x0000_s423971" name="Equation" r:id="rId7" imgW="850680" imgH="419040" progId="Equation.DSMT4">
                  <p:embed/>
                </p:oleObj>
              </mc:Choice>
              <mc:Fallback>
                <p:oleObj name="Equation" r:id="rId7" imgW="850680" imgH="41904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575" y="4533900"/>
                        <a:ext cx="2027238" cy="989013"/>
                      </a:xfrm>
                      <a:prstGeom prst="rect">
                        <a:avLst/>
                      </a:prstGeom>
                      <a:solidFill>
                        <a:srgbClr val="FFFF00"/>
                      </a:solidFill>
                      <a:ln>
                        <a:noFill/>
                      </a:ln>
                      <a:extLst>
                        <a:ext uri="{91240B29-F687-4F45-9708-019B960494DF}">
                          <a14:hiddenLine xmlns:a14="http://schemas.microsoft.com/office/drawing/2010/main" w="12700">
                            <a:solidFill>
                              <a:srgbClr val="FF0000"/>
                            </a:solidFill>
                            <a:miter lim="800000"/>
                            <a:headEnd/>
                            <a:tailEnd/>
                          </a14:hiddenLine>
                        </a:ext>
                      </a:extLst>
                    </p:spPr>
                  </p:pic>
                </p:oleObj>
              </mc:Fallback>
            </mc:AlternateContent>
          </a:graphicData>
        </a:graphic>
      </p:graphicFrame>
      <p:sp>
        <p:nvSpPr>
          <p:cNvPr id="125961" name="Text Box 9"/>
          <p:cNvSpPr txBox="1">
            <a:spLocks noChangeArrowheads="1"/>
          </p:cNvSpPr>
          <p:nvPr/>
        </p:nvSpPr>
        <p:spPr bwMode="auto">
          <a:xfrm>
            <a:off x="4457700" y="4521200"/>
            <a:ext cx="3281363" cy="1938992"/>
          </a:xfrm>
          <a:prstGeom prst="rect">
            <a:avLst/>
          </a:prstGeom>
          <a:solidFill>
            <a:srgbClr val="FFFF00"/>
          </a:solidFill>
          <a:ln w="9525" algn="ctr">
            <a:noFill/>
            <a:miter lim="800000"/>
            <a:headEnd/>
            <a:tailEnd/>
          </a:ln>
        </p:spPr>
        <p:txBody>
          <a:bodyPr>
            <a:spAutoFit/>
          </a:bodyPr>
          <a:lstStyle/>
          <a:p>
            <a:pPr algn="ctr"/>
            <a:r>
              <a:rPr lang="en-US" sz="2400" dirty="0">
                <a:latin typeface="Arial" charset="0"/>
              </a:rPr>
              <a:t>Quark Gluon </a:t>
            </a:r>
            <a:r>
              <a:rPr lang="en-US" sz="2400" dirty="0" smtClean="0">
                <a:latin typeface="Arial" charset="0"/>
              </a:rPr>
              <a:t>Plasma:</a:t>
            </a:r>
            <a:endParaRPr lang="en-US" sz="2400" dirty="0">
              <a:latin typeface="Arial" charset="0"/>
            </a:endParaRPr>
          </a:p>
          <a:p>
            <a:pPr algn="ctr"/>
            <a:r>
              <a:rPr lang="en-US" sz="2400" dirty="0">
                <a:latin typeface="Arial" charset="0"/>
              </a:rPr>
              <a:t>8 gluons;</a:t>
            </a:r>
          </a:p>
          <a:p>
            <a:pPr algn="ctr"/>
            <a:r>
              <a:rPr lang="en-US" sz="2400" dirty="0" smtClean="0">
                <a:latin typeface="Arial" charset="0"/>
              </a:rPr>
              <a:t>2 light </a:t>
            </a:r>
            <a:r>
              <a:rPr lang="en-US" sz="2400" dirty="0">
                <a:latin typeface="Arial" charset="0"/>
              </a:rPr>
              <a:t>quark flavors, </a:t>
            </a:r>
            <a:r>
              <a:rPr lang="en-US" sz="2400" dirty="0" err="1">
                <a:latin typeface="Arial" charset="0"/>
              </a:rPr>
              <a:t>antiquarks</a:t>
            </a:r>
            <a:r>
              <a:rPr lang="en-US" sz="2400" dirty="0">
                <a:latin typeface="Arial" charset="0"/>
              </a:rPr>
              <a:t>,</a:t>
            </a:r>
          </a:p>
          <a:p>
            <a:pPr algn="ctr"/>
            <a:r>
              <a:rPr lang="en-US" sz="2400" dirty="0">
                <a:latin typeface="Arial" charset="0"/>
              </a:rPr>
              <a:t>2 spins, 3 colors</a:t>
            </a:r>
          </a:p>
        </p:txBody>
      </p:sp>
      <p:sp>
        <p:nvSpPr>
          <p:cNvPr id="125962" name="Text Box 10"/>
          <p:cNvSpPr txBox="1">
            <a:spLocks noChangeArrowheads="1"/>
          </p:cNvSpPr>
          <p:nvPr/>
        </p:nvSpPr>
        <p:spPr bwMode="auto">
          <a:xfrm>
            <a:off x="1041400" y="5760303"/>
            <a:ext cx="2717800" cy="830997"/>
          </a:xfrm>
          <a:prstGeom prst="rect">
            <a:avLst/>
          </a:prstGeom>
          <a:solidFill>
            <a:srgbClr val="FFFF00"/>
          </a:solidFill>
          <a:ln w="9525" algn="ctr">
            <a:solidFill>
              <a:schemeClr val="tx1"/>
            </a:solidFill>
            <a:miter lim="800000"/>
            <a:headEnd/>
            <a:tailEnd/>
          </a:ln>
        </p:spPr>
        <p:txBody>
          <a:bodyPr wrap="square">
            <a:spAutoFit/>
          </a:bodyPr>
          <a:lstStyle/>
          <a:p>
            <a:r>
              <a:rPr lang="en-US" sz="4800" b="1" dirty="0" err="1" smtClean="0">
                <a:solidFill>
                  <a:schemeClr val="hlink"/>
                </a:solidFill>
                <a:latin typeface="Arial" charset="0"/>
              </a:rPr>
              <a:t>d.o.f</a:t>
            </a:r>
            <a:r>
              <a:rPr lang="en-US" sz="4800" b="1" dirty="0" smtClean="0">
                <a:solidFill>
                  <a:schemeClr val="hlink"/>
                </a:solidFill>
                <a:latin typeface="Arial" charset="0"/>
              </a:rPr>
              <a:t>=37!  </a:t>
            </a:r>
            <a:endParaRPr lang="en-US" sz="4800" b="1" dirty="0">
              <a:solidFill>
                <a:schemeClr val="hlink"/>
              </a:solidFill>
              <a:latin typeface="Arial" charset="0"/>
            </a:endParaRPr>
          </a:p>
        </p:txBody>
      </p:sp>
      <p:sp>
        <p:nvSpPr>
          <p:cNvPr id="1036" name="Text Box 11"/>
          <p:cNvSpPr txBox="1">
            <a:spLocks noChangeArrowheads="1"/>
          </p:cNvSpPr>
          <p:nvPr/>
        </p:nvSpPr>
        <p:spPr bwMode="auto">
          <a:xfrm>
            <a:off x="165100" y="228600"/>
            <a:ext cx="8637588" cy="762000"/>
          </a:xfrm>
          <a:prstGeom prst="rect">
            <a:avLst/>
          </a:prstGeom>
          <a:noFill/>
          <a:ln w="9525" algn="ctr">
            <a:noFill/>
            <a:miter lim="800000"/>
            <a:headEnd/>
            <a:tailEnd/>
          </a:ln>
        </p:spPr>
        <p:txBody>
          <a:bodyPr wrap="none">
            <a:spAutoFit/>
          </a:bodyPr>
          <a:lstStyle/>
          <a:p>
            <a:pPr eaLnBrk="1" hangingPunct="1"/>
            <a:r>
              <a:rPr lang="en-US" sz="4400" u="sng">
                <a:latin typeface="Arial" charset="0"/>
              </a:rPr>
              <a:t>a first guess: Degrees of Freedom</a:t>
            </a:r>
          </a:p>
        </p:txBody>
      </p:sp>
      <p:graphicFrame>
        <p:nvGraphicFramePr>
          <p:cNvPr id="1030" name="Object 13"/>
          <p:cNvGraphicFramePr>
            <a:graphicFrameLocks noChangeAspect="1"/>
          </p:cNvGraphicFramePr>
          <p:nvPr/>
        </p:nvGraphicFramePr>
        <p:xfrm>
          <a:off x="1263650" y="-1233488"/>
          <a:ext cx="2740025" cy="646113"/>
        </p:xfrm>
        <a:graphic>
          <a:graphicData uri="http://schemas.openxmlformats.org/presentationml/2006/ole">
            <mc:AlternateContent xmlns:mc="http://schemas.openxmlformats.org/markup-compatibility/2006">
              <mc:Choice xmlns:v="urn:schemas-microsoft-com:vml" Requires="v">
                <p:oleObj spid="_x0000_s423972" name="Equation" r:id="rId9" imgW="3657600" imgH="863280" progId="Equation.DSMT4">
                  <p:embed/>
                </p:oleObj>
              </mc:Choice>
              <mc:Fallback>
                <p:oleObj name="Equation" r:id="rId9" imgW="3657600" imgH="86328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3650" y="-1233488"/>
                        <a:ext cx="2740025" cy="646113"/>
                      </a:xfrm>
                      <a:prstGeom prst="rect">
                        <a:avLst/>
                      </a:prstGeom>
                      <a:solidFill>
                        <a:schemeClr val="accent1"/>
                      </a:solidFill>
                    </p:spPr>
                  </p:pic>
                </p:oleObj>
              </mc:Fallback>
            </mc:AlternateContent>
          </a:graphicData>
        </a:graphic>
      </p:graphicFrame>
      <p:pic>
        <p:nvPicPr>
          <p:cNvPr id="1037" name="Picture 14"/>
          <p:cNvPicPr>
            <a:picLocks noChangeAspect="1" noChangeArrowheads="1"/>
          </p:cNvPicPr>
          <p:nvPr/>
        </p:nvPicPr>
        <p:blipFill>
          <a:blip r:embed="rId11" cstate="print"/>
          <a:srcRect/>
          <a:stretch>
            <a:fillRect/>
          </a:stretch>
        </p:blipFill>
        <p:spPr bwMode="auto">
          <a:xfrm>
            <a:off x="5041900" y="-1485900"/>
            <a:ext cx="5029200" cy="868362"/>
          </a:xfrm>
          <a:prstGeom prst="rect">
            <a:avLst/>
          </a:prstGeom>
          <a:noFill/>
          <a:ln w="9525">
            <a:noFill/>
            <a:miter lim="800000"/>
            <a:headEnd/>
            <a:tailEnd/>
          </a:ln>
        </p:spPr>
      </p:pic>
      <p:graphicFrame>
        <p:nvGraphicFramePr>
          <p:cNvPr id="125959" name="Object 7"/>
          <p:cNvGraphicFramePr>
            <a:graphicFrameLocks noChangeAspect="1"/>
          </p:cNvGraphicFramePr>
          <p:nvPr/>
        </p:nvGraphicFramePr>
        <p:xfrm>
          <a:off x="5475289" y="6454414"/>
          <a:ext cx="1725612" cy="403586"/>
        </p:xfrm>
        <a:graphic>
          <a:graphicData uri="http://schemas.openxmlformats.org/presentationml/2006/ole">
            <mc:AlternateContent xmlns:mc="http://schemas.openxmlformats.org/markup-compatibility/2006">
              <mc:Choice xmlns:v="urn:schemas-microsoft-com:vml" Requires="v">
                <p:oleObj spid="_x0000_s423973" name="Equation" r:id="rId12" imgW="1828800" imgH="431640" progId="Equation.DSMT4">
                  <p:embed/>
                </p:oleObj>
              </mc:Choice>
              <mc:Fallback>
                <p:oleObj name="Equation" r:id="rId12" imgW="1828800" imgH="431640"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5289" y="6454414"/>
                        <a:ext cx="1725612" cy="403586"/>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595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595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259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59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596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2596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5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p:bldP spid="125958" grpId="0" animBg="1"/>
      <p:bldP spid="1259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p:txBody>
          <a:bodyPr/>
          <a:lstStyle/>
          <a:p>
            <a:pPr eaLnBrk="1" hangingPunct="1"/>
            <a:r>
              <a:rPr lang="en-US" dirty="0" smtClean="0"/>
              <a:t>NDOF? a Sanity check - data</a:t>
            </a:r>
          </a:p>
        </p:txBody>
      </p:sp>
      <p:sp>
        <p:nvSpPr>
          <p:cNvPr id="3080" name="Rectangle 3"/>
          <p:cNvSpPr>
            <a:spLocks noGrp="1" noChangeArrowheads="1"/>
          </p:cNvSpPr>
          <p:nvPr>
            <p:ph type="body" sz="half" idx="1"/>
          </p:nvPr>
        </p:nvSpPr>
        <p:spPr/>
        <p:txBody>
          <a:bodyPr/>
          <a:lstStyle/>
          <a:p>
            <a:pPr eaLnBrk="1" hangingPunct="1"/>
            <a:endParaRPr lang="en-US" sz="2800" smtClean="0"/>
          </a:p>
          <a:p>
            <a:pPr eaLnBrk="1" hangingPunct="1"/>
            <a:endParaRPr lang="en-US" sz="2800" smtClean="0"/>
          </a:p>
        </p:txBody>
      </p:sp>
      <p:graphicFrame>
        <p:nvGraphicFramePr>
          <p:cNvPr id="3074" name="Object 7"/>
          <p:cNvGraphicFramePr>
            <a:graphicFrameLocks noGrp="1" noChangeAspect="1"/>
          </p:cNvGraphicFramePr>
          <p:nvPr>
            <p:ph sz="quarter" idx="2"/>
          </p:nvPr>
        </p:nvGraphicFramePr>
        <p:xfrm>
          <a:off x="5349875" y="1919288"/>
          <a:ext cx="1697038" cy="889000"/>
        </p:xfrm>
        <a:graphic>
          <a:graphicData uri="http://schemas.openxmlformats.org/presentationml/2006/ole">
            <mc:AlternateContent xmlns:mc="http://schemas.openxmlformats.org/markup-compatibility/2006">
              <mc:Choice xmlns:v="urn:schemas-microsoft-com:vml" Requires="v">
                <p:oleObj spid="_x0000_s424992" name="Equation" r:id="rId3" imgW="799920" imgH="419040" progId="Equation.DSMT4">
                  <p:embed/>
                </p:oleObj>
              </mc:Choice>
              <mc:Fallback>
                <p:oleObj name="Equation" r:id="rId3" imgW="799920" imgH="41904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875" y="1919288"/>
                        <a:ext cx="1697038" cy="889000"/>
                      </a:xfrm>
                      <a:prstGeom prst="rect">
                        <a:avLst/>
                      </a:prstGeom>
                      <a:solidFill>
                        <a:srgbClr val="CCFFFF"/>
                      </a:solidFill>
                      <a:ln>
                        <a:noFill/>
                      </a:ln>
                      <a:extLst>
                        <a:ext uri="{91240B29-F687-4F45-9708-019B960494DF}">
                          <a14:hiddenLine xmlns:a14="http://schemas.microsoft.com/office/drawing/2010/main" w="12700">
                            <a:solidFill>
                              <a:srgbClr val="FF0000"/>
                            </a:solidFill>
                            <a:miter lim="800000"/>
                            <a:headEnd/>
                            <a:tailEnd/>
                          </a14:hiddenLine>
                        </a:ext>
                      </a:extLst>
                    </p:spPr>
                  </p:pic>
                </p:oleObj>
              </mc:Fallback>
            </mc:AlternateContent>
          </a:graphicData>
        </a:graphic>
      </p:graphicFrame>
      <p:graphicFrame>
        <p:nvGraphicFramePr>
          <p:cNvPr id="126980" name="Object 4"/>
          <p:cNvGraphicFramePr>
            <a:graphicFrameLocks noChangeAspect="1"/>
          </p:cNvGraphicFramePr>
          <p:nvPr/>
        </p:nvGraphicFramePr>
        <p:xfrm>
          <a:off x="2454275" y="5045075"/>
          <a:ext cx="3879850" cy="881063"/>
        </p:xfrm>
        <a:graphic>
          <a:graphicData uri="http://schemas.openxmlformats.org/presentationml/2006/ole">
            <mc:AlternateContent xmlns:mc="http://schemas.openxmlformats.org/markup-compatibility/2006">
              <mc:Choice xmlns:v="urn:schemas-microsoft-com:vml" Requires="v">
                <p:oleObj spid="_x0000_s424993" name="Equation" r:id="rId5" imgW="1714320" imgH="393480" progId="Equation.DSMT4">
                  <p:embed/>
                </p:oleObj>
              </mc:Choice>
              <mc:Fallback>
                <p:oleObj name="Equation" r:id="rId5" imgW="1714320" imgH="3934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4275" y="5045075"/>
                        <a:ext cx="3879850" cy="881063"/>
                      </a:xfrm>
                      <a:prstGeom prst="rect">
                        <a:avLst/>
                      </a:prstGeom>
                      <a:solidFill>
                        <a:srgbClr val="FFFF66"/>
                      </a:solidFill>
                      <a:ln w="12700">
                        <a:solidFill>
                          <a:srgbClr val="FFFF66"/>
                        </a:solidFill>
                        <a:miter lim="800000"/>
                        <a:headEnd/>
                        <a:tailEnd/>
                      </a:ln>
                    </p:spPr>
                  </p:pic>
                </p:oleObj>
              </mc:Fallback>
            </mc:AlternateContent>
          </a:graphicData>
        </a:graphic>
      </p:graphicFrame>
      <p:graphicFrame>
        <p:nvGraphicFramePr>
          <p:cNvPr id="3076" name="Object 5"/>
          <p:cNvGraphicFramePr>
            <a:graphicFrameLocks noChangeAspect="1"/>
          </p:cNvGraphicFramePr>
          <p:nvPr/>
        </p:nvGraphicFramePr>
        <p:xfrm>
          <a:off x="588963" y="1828800"/>
          <a:ext cx="1846262" cy="989013"/>
        </p:xfrm>
        <a:graphic>
          <a:graphicData uri="http://schemas.openxmlformats.org/presentationml/2006/ole">
            <mc:AlternateContent xmlns:mc="http://schemas.openxmlformats.org/markup-compatibility/2006">
              <mc:Choice xmlns:v="urn:schemas-microsoft-com:vml" Requires="v">
                <p:oleObj spid="_x0000_s424994" name="Equation" r:id="rId7" imgW="774360" imgH="419040" progId="Equation.DSMT4">
                  <p:embed/>
                </p:oleObj>
              </mc:Choice>
              <mc:Fallback>
                <p:oleObj name="Equation" r:id="rId7" imgW="774360" imgH="41904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963" y="1828800"/>
                        <a:ext cx="1846262" cy="989013"/>
                      </a:xfrm>
                      <a:prstGeom prst="rect">
                        <a:avLst/>
                      </a:prstGeom>
                      <a:solidFill>
                        <a:srgbClr val="CCFFFF"/>
                      </a:solidFill>
                      <a:ln>
                        <a:noFill/>
                      </a:ln>
                      <a:extLst>
                        <a:ext uri="{91240B29-F687-4F45-9708-019B960494DF}">
                          <a14:hiddenLine xmlns:a14="http://schemas.microsoft.com/office/drawing/2010/main" w="12700">
                            <a:solidFill>
                              <a:srgbClr val="FF0000"/>
                            </a:solidFill>
                            <a:miter lim="800000"/>
                            <a:headEnd/>
                            <a:tailEnd/>
                          </a14:hiddenLine>
                        </a:ext>
                      </a:extLst>
                    </p:spPr>
                  </p:pic>
                </p:oleObj>
              </mc:Fallback>
            </mc:AlternateContent>
          </a:graphicData>
        </a:graphic>
      </p:graphicFrame>
      <p:graphicFrame>
        <p:nvGraphicFramePr>
          <p:cNvPr id="3077" name="Object 11"/>
          <p:cNvGraphicFramePr>
            <a:graphicFrameLocks noChangeAspect="1"/>
          </p:cNvGraphicFramePr>
          <p:nvPr/>
        </p:nvGraphicFramePr>
        <p:xfrm>
          <a:off x="989013" y="3586163"/>
          <a:ext cx="2962275" cy="1222375"/>
        </p:xfrm>
        <a:graphic>
          <a:graphicData uri="http://schemas.openxmlformats.org/presentationml/2006/ole">
            <mc:AlternateContent xmlns:mc="http://schemas.openxmlformats.org/markup-compatibility/2006">
              <mc:Choice xmlns:v="urn:schemas-microsoft-com:vml" Requires="v">
                <p:oleObj spid="_x0000_s424995" name="Equation" r:id="rId9" imgW="1015920" imgH="419040" progId="Equation.DSMT4">
                  <p:embed/>
                </p:oleObj>
              </mc:Choice>
              <mc:Fallback>
                <p:oleObj name="Equation" r:id="rId9" imgW="1015920" imgH="41904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9013" y="3586163"/>
                        <a:ext cx="2962275" cy="122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12"/>
          <p:cNvGraphicFramePr>
            <a:graphicFrameLocks noChangeAspect="1"/>
          </p:cNvGraphicFramePr>
          <p:nvPr/>
        </p:nvGraphicFramePr>
        <p:xfrm>
          <a:off x="4521200" y="4063999"/>
          <a:ext cx="3517900" cy="619125"/>
        </p:xfrm>
        <a:graphic>
          <a:graphicData uri="http://schemas.openxmlformats.org/presentationml/2006/ole">
            <mc:AlternateContent xmlns:mc="http://schemas.openxmlformats.org/markup-compatibility/2006">
              <mc:Choice xmlns:v="urn:schemas-microsoft-com:vml" Requires="v">
                <p:oleObj spid="_x0000_s424996" name="Equation" r:id="rId11" imgW="1206360" imgH="228600" progId="Equation.DSMT4">
                  <p:embed/>
                </p:oleObj>
              </mc:Choice>
              <mc:Fallback>
                <p:oleObj name="Equation" r:id="rId11" imgW="1206360" imgH="2286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1200" y="4063999"/>
                        <a:ext cx="35179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1" name="Text Box 14"/>
          <p:cNvSpPr txBox="1">
            <a:spLocks noChangeArrowheads="1"/>
          </p:cNvSpPr>
          <p:nvPr/>
        </p:nvSpPr>
        <p:spPr bwMode="auto">
          <a:xfrm>
            <a:off x="2574925" y="2101850"/>
            <a:ext cx="1485343" cy="369332"/>
          </a:xfrm>
          <a:prstGeom prst="rect">
            <a:avLst/>
          </a:prstGeom>
          <a:noFill/>
          <a:ln w="9525">
            <a:noFill/>
            <a:miter lim="800000"/>
            <a:headEnd/>
            <a:tailEnd/>
          </a:ln>
        </p:spPr>
        <p:txBody>
          <a:bodyPr wrap="none">
            <a:spAutoFit/>
          </a:bodyPr>
          <a:lstStyle/>
          <a:p>
            <a:r>
              <a:rPr lang="en-US" dirty="0" smtClean="0"/>
              <a:t>Regular stuff</a:t>
            </a:r>
            <a:endParaRPr lang="en-US" dirty="0"/>
          </a:p>
        </p:txBody>
      </p:sp>
      <p:sp>
        <p:nvSpPr>
          <p:cNvPr id="3082" name="Text Box 15"/>
          <p:cNvSpPr txBox="1">
            <a:spLocks noChangeArrowheads="1"/>
          </p:cNvSpPr>
          <p:nvPr/>
        </p:nvSpPr>
        <p:spPr bwMode="auto">
          <a:xfrm>
            <a:off x="7629525" y="2241550"/>
            <a:ext cx="879475" cy="366713"/>
          </a:xfrm>
          <a:prstGeom prst="rect">
            <a:avLst/>
          </a:prstGeom>
          <a:noFill/>
          <a:ln w="9525">
            <a:noFill/>
            <a:miter lim="800000"/>
            <a:headEnd/>
            <a:tailEnd/>
          </a:ln>
        </p:spPr>
        <p:txBody>
          <a:bodyPr wrap="none">
            <a:spAutoFit/>
          </a:bodyPr>
          <a:lstStyle/>
          <a:p>
            <a:r>
              <a:rPr lang="en-US" dirty="0"/>
              <a:t>“QGP” </a:t>
            </a:r>
          </a:p>
        </p:txBody>
      </p:sp>
      <p:sp>
        <p:nvSpPr>
          <p:cNvPr id="3084" name="Text Box 17"/>
          <p:cNvSpPr txBox="1">
            <a:spLocks noChangeArrowheads="1"/>
          </p:cNvSpPr>
          <p:nvPr/>
        </p:nvSpPr>
        <p:spPr bwMode="auto">
          <a:xfrm>
            <a:off x="2282825" y="6076950"/>
            <a:ext cx="6159571" cy="369332"/>
          </a:xfrm>
          <a:prstGeom prst="rect">
            <a:avLst/>
          </a:prstGeom>
          <a:noFill/>
          <a:ln w="9525">
            <a:noFill/>
            <a:miter lim="800000"/>
            <a:headEnd/>
            <a:tailEnd/>
          </a:ln>
        </p:spPr>
        <p:txBody>
          <a:bodyPr wrap="none">
            <a:spAutoFit/>
          </a:bodyPr>
          <a:lstStyle/>
          <a:p>
            <a:r>
              <a:rPr lang="en-US" dirty="0"/>
              <a:t>good</a:t>
            </a:r>
            <a:r>
              <a:rPr lang="en-US" dirty="0" smtClean="0"/>
              <a:t>… But we really have no idea what the DOF really are</a:t>
            </a:r>
            <a:endParaRPr lang="en-US" dirty="0"/>
          </a:p>
        </p:txBody>
      </p:sp>
      <p:sp>
        <p:nvSpPr>
          <p:cNvPr id="3085" name="AutoShape 20"/>
          <p:cNvSpPr>
            <a:spLocks noChangeArrowheads="1"/>
          </p:cNvSpPr>
          <p:nvPr/>
        </p:nvSpPr>
        <p:spPr bwMode="auto">
          <a:xfrm>
            <a:off x="1295400" y="5359400"/>
            <a:ext cx="506413" cy="257175"/>
          </a:xfrm>
          <a:prstGeom prst="rightArrow">
            <a:avLst>
              <a:gd name="adj1" fmla="val 50000"/>
              <a:gd name="adj2" fmla="val 49228"/>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left)">
                                      <p:cBhvr>
                                        <p:cTn id="7" dur="1000"/>
                                        <p:tgtEl>
                                          <p:spTgt spid="307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wipe(left)">
                                      <p:cBhvr>
                                        <p:cTn id="11" dur="1000"/>
                                        <p:tgtEl>
                                          <p:spTgt spid="307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85"/>
                                        </p:tgtEl>
                                        <p:attrNameLst>
                                          <p:attrName>style.visibility</p:attrName>
                                        </p:attrNameLst>
                                      </p:cBhvr>
                                      <p:to>
                                        <p:strVal val="visible"/>
                                      </p:to>
                                    </p:set>
                                    <p:animEffect transition="in" filter="wipe(left)">
                                      <p:cBhvr>
                                        <p:cTn id="16" dur="500"/>
                                        <p:tgtEl>
                                          <p:spTgt spid="308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6980"/>
                                        </p:tgtEl>
                                        <p:attrNameLst>
                                          <p:attrName>style.visibility</p:attrName>
                                        </p:attrNameLst>
                                      </p:cBhvr>
                                      <p:to>
                                        <p:strVal val="visible"/>
                                      </p:to>
                                    </p:set>
                                    <p:animEffect transition="in" filter="wipe(left)">
                                      <p:cBhvr>
                                        <p:cTn id="20" dur="1000"/>
                                        <p:tgtEl>
                                          <p:spTgt spid="12698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84"/>
                                        </p:tgtEl>
                                        <p:attrNameLst>
                                          <p:attrName>style.visibility</p:attrName>
                                        </p:attrNameLst>
                                      </p:cBhvr>
                                      <p:to>
                                        <p:strVal val="visible"/>
                                      </p:to>
                                    </p:set>
                                    <p:animEffect transition="in" filter="wipe(left)">
                                      <p:cBhvr>
                                        <p:cTn id="25" dur="10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p:txBody>
          <a:bodyPr/>
          <a:lstStyle/>
          <a:p>
            <a:pPr eaLnBrk="1" hangingPunct="1"/>
            <a:r>
              <a:rPr lang="en-US" smtClean="0"/>
              <a:t>III. </a:t>
            </a:r>
            <a:r>
              <a:rPr lang="en-US" dirty="0" smtClean="0"/>
              <a:t>Viscosity</a:t>
            </a:r>
          </a:p>
        </p:txBody>
      </p:sp>
      <p:pic>
        <p:nvPicPr>
          <p:cNvPr id="5" name="Picture 4"/>
          <p:cNvPicPr>
            <a:picLocks noChangeAspect="1" noChangeArrowheads="1"/>
          </p:cNvPicPr>
          <p:nvPr/>
        </p:nvPicPr>
        <p:blipFill>
          <a:blip r:embed="rId2" cstate="print"/>
          <a:srcRect/>
          <a:stretch>
            <a:fillRect/>
          </a:stretch>
        </p:blipFill>
        <p:spPr bwMode="auto">
          <a:xfrm>
            <a:off x="4708525" y="3730625"/>
            <a:ext cx="2578100" cy="221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0" y="1606550"/>
            <a:ext cx="6896100" cy="609600"/>
          </a:xfrm>
        </p:spPr>
        <p:txBody>
          <a:bodyPr/>
          <a:lstStyle/>
          <a:p>
            <a:pPr eaLnBrk="1" hangingPunct="1"/>
            <a:r>
              <a:rPr lang="en-US" sz="4000" smtClean="0"/>
              <a:t>Flow, Hydrodynamics, Viscosity, </a:t>
            </a:r>
            <a:br>
              <a:rPr lang="en-US" sz="4000" smtClean="0"/>
            </a:br>
            <a:r>
              <a:rPr lang="en-US" sz="4000" smtClean="0"/>
              <a:t>Perfect Fluids….</a:t>
            </a:r>
          </a:p>
        </p:txBody>
      </p:sp>
      <p:sp>
        <p:nvSpPr>
          <p:cNvPr id="387075" name="Rectangle 3"/>
          <p:cNvSpPr>
            <a:spLocks noChangeArrowheads="1"/>
          </p:cNvSpPr>
          <p:nvPr/>
        </p:nvSpPr>
        <p:spPr bwMode="auto">
          <a:xfrm>
            <a:off x="3997325" y="2497138"/>
            <a:ext cx="717550" cy="366712"/>
          </a:xfrm>
          <a:prstGeom prst="rect">
            <a:avLst/>
          </a:prstGeom>
          <a:noFill/>
          <a:ln w="9525">
            <a:noFill/>
            <a:miter lim="800000"/>
            <a:headEnd/>
            <a:tailEnd/>
          </a:ln>
        </p:spPr>
        <p:txBody>
          <a:bodyPr wrap="none">
            <a:spAutoFit/>
          </a:bodyPr>
          <a:lstStyle/>
          <a:p>
            <a:pPr eaLnBrk="1" hangingPunct="1"/>
            <a:r>
              <a:rPr lang="en-US" i="1" smtClean="0">
                <a:solidFill>
                  <a:srgbClr val="FFCC00"/>
                </a:solidFill>
                <a:latin typeface="Arial" charset="0"/>
              </a:rPr>
              <a:t>YUK!</a:t>
            </a:r>
          </a:p>
        </p:txBody>
      </p:sp>
      <p:sp>
        <p:nvSpPr>
          <p:cNvPr id="55300" name="Text Box 4"/>
          <p:cNvSpPr txBox="1">
            <a:spLocks noChangeArrowheads="1"/>
          </p:cNvSpPr>
          <p:nvPr/>
        </p:nvSpPr>
        <p:spPr bwMode="auto">
          <a:xfrm>
            <a:off x="2371725" y="4697413"/>
            <a:ext cx="184150" cy="366712"/>
          </a:xfrm>
          <a:prstGeom prst="rect">
            <a:avLst/>
          </a:prstGeom>
          <a:noFill/>
          <a:ln w="9525">
            <a:noFill/>
            <a:miter lim="800000"/>
            <a:headEnd/>
            <a:tailEnd/>
          </a:ln>
        </p:spPr>
        <p:txBody>
          <a:bodyPr wrap="none">
            <a:spAutoFit/>
          </a:bodyPr>
          <a:lstStyle/>
          <a:p>
            <a:pPr eaLnBrk="1" hangingPunct="1"/>
            <a:endParaRPr lang="en-US" smtClean="0">
              <a:solidFill>
                <a:srgbClr val="FFFFFF"/>
              </a:solidFill>
              <a:latin typeface="Arial" charset="0"/>
            </a:endParaRPr>
          </a:p>
        </p:txBody>
      </p:sp>
      <p:sp>
        <p:nvSpPr>
          <p:cNvPr id="387077" name="Rectangle 5"/>
          <p:cNvSpPr>
            <a:spLocks noChangeArrowheads="1"/>
          </p:cNvSpPr>
          <p:nvPr/>
        </p:nvSpPr>
        <p:spPr bwMode="auto">
          <a:xfrm>
            <a:off x="2473325" y="4749800"/>
            <a:ext cx="3494088" cy="701675"/>
          </a:xfrm>
          <a:prstGeom prst="rect">
            <a:avLst/>
          </a:prstGeom>
          <a:noFill/>
          <a:ln w="9525">
            <a:noFill/>
            <a:miter lim="800000"/>
            <a:headEnd/>
            <a:tailEnd/>
          </a:ln>
        </p:spPr>
        <p:txBody>
          <a:bodyPr wrap="none">
            <a:spAutoFit/>
          </a:bodyPr>
          <a:lstStyle/>
          <a:p>
            <a:pPr eaLnBrk="1" hangingPunct="1"/>
            <a:r>
              <a:rPr lang="en-US" sz="4000" i="1" smtClean="0">
                <a:solidFill>
                  <a:srgbClr val="FFCC00"/>
                </a:solidFill>
                <a:latin typeface="Arial Narrow" pitchFamily="34" charset="0"/>
              </a:rPr>
              <a:t>and String Theory</a:t>
            </a:r>
          </a:p>
        </p:txBody>
      </p:sp>
      <p:grpSp>
        <p:nvGrpSpPr>
          <p:cNvPr id="2" name="Group 6"/>
          <p:cNvGrpSpPr>
            <a:grpSpLocks/>
          </p:cNvGrpSpPr>
          <p:nvPr/>
        </p:nvGrpSpPr>
        <p:grpSpPr bwMode="auto">
          <a:xfrm>
            <a:off x="3314700" y="3302000"/>
            <a:ext cx="4210050" cy="1755775"/>
            <a:chOff x="2088" y="2080"/>
            <a:chExt cx="2652" cy="1106"/>
          </a:xfrm>
        </p:grpSpPr>
        <p:pic>
          <p:nvPicPr>
            <p:cNvPr id="55307" name="Picture 7" descr="Tweety-01"/>
            <p:cNvPicPr>
              <a:picLocks noChangeAspect="1" noChangeArrowheads="1" noCrop="1"/>
            </p:cNvPicPr>
            <p:nvPr/>
          </p:nvPicPr>
          <p:blipFill>
            <a:blip r:embed="rId2" cstate="print"/>
            <a:srcRect/>
            <a:stretch>
              <a:fillRect/>
            </a:stretch>
          </p:blipFill>
          <p:spPr bwMode="auto">
            <a:xfrm>
              <a:off x="4152" y="2688"/>
              <a:ext cx="588" cy="498"/>
            </a:xfrm>
            <a:prstGeom prst="rect">
              <a:avLst/>
            </a:prstGeom>
            <a:noFill/>
            <a:ln w="9525">
              <a:noFill/>
              <a:miter lim="800000"/>
              <a:headEnd/>
              <a:tailEnd/>
            </a:ln>
          </p:spPr>
        </p:pic>
        <p:sp>
          <p:nvSpPr>
            <p:cNvPr id="55308" name="AutoShape 8"/>
            <p:cNvSpPr>
              <a:spLocks noChangeArrowheads="1"/>
            </p:cNvSpPr>
            <p:nvPr/>
          </p:nvSpPr>
          <p:spPr bwMode="auto">
            <a:xfrm>
              <a:off x="2088" y="2080"/>
              <a:ext cx="1504" cy="624"/>
            </a:xfrm>
            <a:prstGeom prst="cloudCallout">
              <a:avLst>
                <a:gd name="adj1" fmla="val 88097"/>
                <a:gd name="adj2" fmla="val 66185"/>
              </a:avLst>
            </a:prstGeom>
            <a:solidFill>
              <a:schemeClr val="accent1"/>
            </a:solidFill>
            <a:ln w="9525">
              <a:solidFill>
                <a:schemeClr val="tx1"/>
              </a:solidFill>
              <a:round/>
              <a:headEnd/>
              <a:tailEnd/>
            </a:ln>
          </p:spPr>
          <p:txBody>
            <a:bodyPr/>
            <a:lstStyle/>
            <a:p>
              <a:pPr algn="ctr" eaLnBrk="1" hangingPunct="1"/>
              <a:r>
                <a:rPr lang="en-US" sz="2800" smtClean="0">
                  <a:solidFill>
                    <a:srgbClr val="FF0000"/>
                  </a:solidFill>
                  <a:latin typeface="Arial" charset="0"/>
                </a:rPr>
                <a:t>WHAT?!</a:t>
              </a:r>
            </a:p>
          </p:txBody>
        </p:sp>
      </p:grpSp>
      <p:grpSp>
        <p:nvGrpSpPr>
          <p:cNvPr id="3" name="Group 9"/>
          <p:cNvGrpSpPr>
            <a:grpSpLocks/>
          </p:cNvGrpSpPr>
          <p:nvPr/>
        </p:nvGrpSpPr>
        <p:grpSpPr bwMode="auto">
          <a:xfrm>
            <a:off x="0" y="1476375"/>
            <a:ext cx="9283700" cy="3719513"/>
            <a:chOff x="0" y="1058"/>
            <a:chExt cx="5848" cy="2343"/>
          </a:xfrm>
        </p:grpSpPr>
        <p:pic>
          <p:nvPicPr>
            <p:cNvPr id="55305" name="Picture 10"/>
            <p:cNvPicPr>
              <a:picLocks noChangeAspect="1" noChangeArrowheads="1"/>
            </p:cNvPicPr>
            <p:nvPr/>
          </p:nvPicPr>
          <p:blipFill>
            <a:blip r:embed="rId3" cstate="print"/>
            <a:srcRect/>
            <a:stretch>
              <a:fillRect/>
            </a:stretch>
          </p:blipFill>
          <p:spPr bwMode="auto">
            <a:xfrm>
              <a:off x="0" y="1443"/>
              <a:ext cx="5848" cy="1958"/>
            </a:xfrm>
            <a:prstGeom prst="rect">
              <a:avLst/>
            </a:prstGeom>
            <a:noFill/>
            <a:ln w="9525" algn="ctr">
              <a:noFill/>
              <a:miter lim="800000"/>
              <a:headEnd/>
              <a:tailEnd/>
            </a:ln>
          </p:spPr>
        </p:pic>
        <p:sp>
          <p:nvSpPr>
            <p:cNvPr id="55306" name="Text Box 11"/>
            <p:cNvSpPr txBox="1">
              <a:spLocks noChangeArrowheads="1"/>
            </p:cNvSpPr>
            <p:nvPr/>
          </p:nvSpPr>
          <p:spPr bwMode="auto">
            <a:xfrm>
              <a:off x="0" y="1058"/>
              <a:ext cx="5760" cy="442"/>
            </a:xfrm>
            <a:prstGeom prst="rect">
              <a:avLst/>
            </a:prstGeom>
            <a:solidFill>
              <a:schemeClr val="tx1"/>
            </a:solidFill>
            <a:ln w="9525" algn="ctr">
              <a:noFill/>
              <a:miter lim="800000"/>
              <a:headEnd/>
              <a:tailEnd/>
            </a:ln>
          </p:spPr>
          <p:txBody>
            <a:bodyPr>
              <a:spAutoFit/>
            </a:bodyPr>
            <a:lstStyle/>
            <a:p>
              <a:pPr algn="ctr" eaLnBrk="1" hangingPunct="1"/>
              <a:r>
                <a:rPr lang="en-US" sz="4000" smtClean="0">
                  <a:solidFill>
                    <a:srgbClr val="000000"/>
                  </a:solidFill>
                  <a:latin typeface="Arial Narrow" pitchFamily="34" charset="0"/>
                </a:rPr>
                <a:t>Los Angles Times – May 2005</a:t>
              </a:r>
            </a:p>
          </p:txBody>
        </p:sp>
      </p:grpSp>
      <p:sp>
        <p:nvSpPr>
          <p:cNvPr id="387084" name="WordArt 12"/>
          <p:cNvSpPr>
            <a:spLocks noChangeArrowheads="1" noChangeShapeType="1" noTextEdit="1"/>
          </p:cNvSpPr>
          <p:nvPr/>
        </p:nvSpPr>
        <p:spPr bwMode="auto">
          <a:xfrm>
            <a:off x="3627438" y="2457450"/>
            <a:ext cx="1254125" cy="2120900"/>
          </a:xfrm>
          <a:prstGeom prst="rect">
            <a:avLst/>
          </a:prstGeom>
        </p:spPr>
        <p:txBody>
          <a:bodyPr wrap="none" fromWordArt="1">
            <a:prstTxWarp prst="textPlain">
              <a:avLst>
                <a:gd name="adj" fmla="val 50000"/>
              </a:avLst>
            </a:prstTxWarp>
          </a:bodyPr>
          <a:lstStyle/>
          <a:p>
            <a:pPr algn="ctr"/>
            <a:r>
              <a:rPr lang="en-US" sz="3600" kern="10" smtClean="0">
                <a:ln w="19050">
                  <a:solidFill>
                    <a:srgbClr val="FF0000"/>
                  </a:solidFill>
                  <a:round/>
                  <a:headEnd/>
                  <a:tailEnd/>
                </a:ln>
                <a:solidFill>
                  <a:srgbClr val="FFFF00"/>
                </a:solidFill>
                <a:effectLst>
                  <a:outerShdw dist="35921" dir="2700000" algn="ctr" rotWithShape="0">
                    <a:srgbClr val="990000"/>
                  </a:outerShdw>
                </a:effectLst>
                <a:latin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7084"/>
                                        </p:tgtEl>
                                        <p:attrNameLst>
                                          <p:attrName>style.visibility</p:attrName>
                                        </p:attrNameLst>
                                      </p:cBhvr>
                                      <p:to>
                                        <p:strVal val="visible"/>
                                      </p:to>
                                    </p:set>
                                    <p:animEffect transition="in" filter="dissolve">
                                      <p:cBhvr>
                                        <p:cTn id="7" dur="1000"/>
                                        <p:tgtEl>
                                          <p:spTgt spid="3870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387084"/>
                                        </p:tgtEl>
                                      </p:cBhvr>
                                    </p:animEffect>
                                    <p:set>
                                      <p:cBhvr>
                                        <p:cTn id="15" dur="1" fill="hold">
                                          <p:stCondLst>
                                            <p:cond delay="499"/>
                                          </p:stCondLst>
                                        </p:cTn>
                                        <p:tgtEl>
                                          <p:spTgt spid="387084"/>
                                        </p:tgtEl>
                                        <p:attrNameLst>
                                          <p:attrName>style.visibility</p:attrName>
                                        </p:attrNameLst>
                                      </p:cBhvr>
                                      <p:to>
                                        <p:strVal val="hidden"/>
                                      </p:to>
                                    </p:se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387075"/>
                                        </p:tgtEl>
                                        <p:attrNameLst>
                                          <p:attrName>style.visibility</p:attrName>
                                        </p:attrNameLst>
                                      </p:cBhvr>
                                      <p:to>
                                        <p:strVal val="visible"/>
                                      </p:to>
                                    </p:set>
                                    <p:animEffect transition="in" filter="dissolve">
                                      <p:cBhvr>
                                        <p:cTn id="19" dur="1000"/>
                                        <p:tgtEl>
                                          <p:spTgt spid="38707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87077"/>
                                        </p:tgtEl>
                                        <p:attrNameLst>
                                          <p:attrName>style.visibility</p:attrName>
                                        </p:attrNameLst>
                                      </p:cBhvr>
                                      <p:to>
                                        <p:strVal val="visible"/>
                                      </p:to>
                                    </p:set>
                                    <p:animEffect transition="in" filter="wipe(left)">
                                      <p:cBhvr>
                                        <p:cTn id="24" dur="500"/>
                                        <p:tgtEl>
                                          <p:spTgt spid="387077"/>
                                        </p:tgtEl>
                                      </p:cBhvr>
                                    </p:animEffect>
                                  </p:childTnLst>
                                </p:cTn>
                              </p:par>
                            </p:childTnLst>
                          </p:cTn>
                        </p:par>
                        <p:par>
                          <p:cTn id="25" fill="hold">
                            <p:stCondLst>
                              <p:cond delay="500"/>
                            </p:stCondLst>
                            <p:childTnLst>
                              <p:par>
                                <p:cTn id="26" presetID="51"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385" decel="100000"/>
                                        <p:tgtEl>
                                          <p:spTgt spid="2"/>
                                        </p:tgtEl>
                                      </p:cBhvr>
                                    </p:animEffect>
                                    <p:animScale>
                                      <p:cBhvr>
                                        <p:cTn id="29" dur="385" decel="100000"/>
                                        <p:tgtEl>
                                          <p:spTgt spid="2"/>
                                        </p:tgtEl>
                                      </p:cBhvr>
                                      <p:from x="10000" y="10000"/>
                                      <p:to x="200000" y="450000"/>
                                    </p:animScale>
                                    <p:animScale>
                                      <p:cBhvr>
                                        <p:cTn id="30" dur="615" accel="100000" fill="hold">
                                          <p:stCondLst>
                                            <p:cond delay="385"/>
                                          </p:stCondLst>
                                        </p:cTn>
                                        <p:tgtEl>
                                          <p:spTgt spid="2"/>
                                        </p:tgtEl>
                                      </p:cBhvr>
                                      <p:from x="200000" y="450000"/>
                                      <p:to x="100000" y="100000"/>
                                    </p:animScale>
                                    <p:set>
                                      <p:cBhvr>
                                        <p:cTn id="31" dur="385" fill="hold"/>
                                        <p:tgtEl>
                                          <p:spTgt spid="2"/>
                                        </p:tgtEl>
                                        <p:attrNameLst>
                                          <p:attrName>ppt_x</p:attrName>
                                        </p:attrNameLst>
                                      </p:cBhvr>
                                      <p:to>
                                        <p:strVal val="(0.5)"/>
                                      </p:to>
                                    </p:set>
                                    <p:anim from="(0.5)" to="(#ppt_x)" calcmode="lin" valueType="num">
                                      <p:cBhvr>
                                        <p:cTn id="32" dur="615" accel="100000" fill="hold">
                                          <p:stCondLst>
                                            <p:cond delay="385"/>
                                          </p:stCondLst>
                                        </p:cTn>
                                        <p:tgtEl>
                                          <p:spTgt spid="2"/>
                                        </p:tgtEl>
                                        <p:attrNameLst>
                                          <p:attrName>ppt_x</p:attrName>
                                        </p:attrNameLst>
                                      </p:cBhvr>
                                    </p:anim>
                                    <p:set>
                                      <p:cBhvr>
                                        <p:cTn id="33" dur="385" fill="hold"/>
                                        <p:tgtEl>
                                          <p:spTgt spid="2"/>
                                        </p:tgtEl>
                                        <p:attrNameLst>
                                          <p:attrName>ppt_y</p:attrName>
                                        </p:attrNameLst>
                                      </p:cBhvr>
                                      <p:to>
                                        <p:strVal val="(#ppt_y+0.4)"/>
                                      </p:to>
                                    </p:set>
                                    <p:anim from="(#ppt_y+0.4)" to="(#ppt_y)" calcmode="lin" valueType="num">
                                      <p:cBhvr>
                                        <p:cTn id="34" dur="615" accel="100000" fill="hold">
                                          <p:stCondLst>
                                            <p:cond delay="385"/>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p:bldP spid="387077" grpId="0"/>
      <p:bldP spid="387084" grpId="0" animBg="1"/>
      <p:bldP spid="38708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body" idx="1"/>
          </p:nvPr>
        </p:nvSpPr>
        <p:spPr/>
        <p:txBody>
          <a:bodyPr/>
          <a:lstStyle/>
          <a:p>
            <a:pPr eaLnBrk="1" hangingPunct="1"/>
            <a:r>
              <a:rPr lang="en-US" sz="2800" smtClean="0"/>
              <a:t>The subject of the flow of fluids, and particularly of water, fascinates everybody….</a:t>
            </a:r>
          </a:p>
        </p:txBody>
      </p:sp>
      <p:sp>
        <p:nvSpPr>
          <p:cNvPr id="56323" name="Rectangle 3"/>
          <p:cNvSpPr>
            <a:spLocks noGrp="1" noChangeArrowheads="1"/>
          </p:cNvSpPr>
          <p:nvPr>
            <p:ph type="title"/>
          </p:nvPr>
        </p:nvSpPr>
        <p:spPr>
          <a:xfrm>
            <a:off x="304800" y="152400"/>
            <a:ext cx="8597900" cy="609600"/>
          </a:xfrm>
          <a:noFill/>
        </p:spPr>
        <p:txBody>
          <a:bodyPr/>
          <a:lstStyle/>
          <a:p>
            <a:pPr eaLnBrk="1" hangingPunct="1">
              <a:lnSpc>
                <a:spcPct val="90000"/>
              </a:lnSpc>
            </a:pPr>
            <a:r>
              <a:rPr lang="en-US" smtClean="0"/>
              <a:t> Fluids: </a:t>
            </a:r>
            <a:r>
              <a:rPr lang="en-US" sz="4000" smtClean="0"/>
              <a:t>Ask Feynman </a:t>
            </a:r>
            <a:r>
              <a:rPr lang="en-US" sz="2800" smtClean="0"/>
              <a:t>( from Feynman Lecture Vol II)</a:t>
            </a:r>
          </a:p>
        </p:txBody>
      </p:sp>
      <p:sp>
        <p:nvSpPr>
          <p:cNvPr id="388100" name="AutoShape 4"/>
          <p:cNvSpPr>
            <a:spLocks noChangeArrowheads="1"/>
          </p:cNvSpPr>
          <p:nvPr/>
        </p:nvSpPr>
        <p:spPr bwMode="auto">
          <a:xfrm>
            <a:off x="4114800" y="2844800"/>
            <a:ext cx="2959100" cy="2171700"/>
          </a:xfrm>
          <a:prstGeom prst="cloudCallout">
            <a:avLst>
              <a:gd name="adj1" fmla="val -101718"/>
              <a:gd name="adj2" fmla="val 60306"/>
            </a:avLst>
          </a:prstGeom>
          <a:solidFill>
            <a:schemeClr val="accent1"/>
          </a:solidFill>
          <a:ln w="9525">
            <a:solidFill>
              <a:schemeClr val="tx1"/>
            </a:solidFill>
            <a:round/>
            <a:headEnd/>
            <a:tailEnd/>
          </a:ln>
        </p:spPr>
        <p:txBody>
          <a:bodyPr/>
          <a:lstStyle/>
          <a:p>
            <a:pPr algn="ctr" eaLnBrk="1" hangingPunct="1"/>
            <a:r>
              <a:rPr lang="en-US" sz="2400" smtClean="0">
                <a:solidFill>
                  <a:srgbClr val="FFFFFF"/>
                </a:solidFill>
                <a:latin typeface="Arial" charset="0"/>
              </a:rPr>
              <a:t>Surely you’re</a:t>
            </a:r>
          </a:p>
          <a:p>
            <a:pPr algn="ctr" eaLnBrk="1" hangingPunct="1"/>
            <a:r>
              <a:rPr lang="en-US" sz="2400" smtClean="0">
                <a:solidFill>
                  <a:srgbClr val="FFFFFF"/>
                </a:solidFill>
                <a:latin typeface="Arial" charset="0"/>
              </a:rPr>
              <a:t>joking </a:t>
            </a:r>
          </a:p>
          <a:p>
            <a:pPr algn="ctr" eaLnBrk="1" hangingPunct="1"/>
            <a:r>
              <a:rPr lang="en-US" sz="2400" smtClean="0">
                <a:solidFill>
                  <a:srgbClr val="FFFFFF"/>
                </a:solidFill>
                <a:latin typeface="Arial" charset="0"/>
              </a:rPr>
              <a:t>Mr. Feynman</a:t>
            </a:r>
          </a:p>
        </p:txBody>
      </p:sp>
      <p:sp>
        <p:nvSpPr>
          <p:cNvPr id="388101" name="Rectangle 5"/>
          <p:cNvSpPr>
            <a:spLocks noChangeArrowheads="1"/>
          </p:cNvSpPr>
          <p:nvPr/>
        </p:nvSpPr>
        <p:spPr bwMode="auto">
          <a:xfrm>
            <a:off x="457200" y="1358900"/>
            <a:ext cx="8305800" cy="5334000"/>
          </a:xfrm>
          <a:prstGeom prst="rect">
            <a:avLst/>
          </a:prstGeom>
          <a:solidFill>
            <a:schemeClr val="bg1"/>
          </a:solidFill>
          <a:ln w="9525">
            <a:noFill/>
            <a:miter lim="800000"/>
            <a:headEnd/>
            <a:tailEnd/>
          </a:ln>
        </p:spPr>
        <p:txBody>
          <a:bodyPr/>
          <a:lstStyle/>
          <a:p>
            <a:pPr marL="342900" indent="-342900" eaLnBrk="1" hangingPunct="1">
              <a:spcBef>
                <a:spcPct val="20000"/>
              </a:spcBef>
              <a:buClr>
                <a:srgbClr val="FF00FF"/>
              </a:buClr>
              <a:buSzPct val="90000"/>
              <a:buFont typeface="Wingdings" pitchFamily="2" charset="2"/>
              <a:buChar char="l"/>
            </a:pPr>
            <a:r>
              <a:rPr lang="en-US" sz="2800" smtClean="0">
                <a:solidFill>
                  <a:srgbClr val="FFFFFF"/>
                </a:solidFill>
                <a:latin typeface="Arial" charset="0"/>
              </a:rPr>
              <a:t>The subject of the flow of fluids, and particularly of water, fascinates everybody….we watch streams, waterfalls, and whirlpools, and we are fascinated by this substance which seems almost alive relative to solids.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8098">
                                            <p:txEl>
                                              <p:pRg st="0" end="0"/>
                                            </p:txEl>
                                          </p:spTgt>
                                        </p:tgtEl>
                                        <p:attrNameLst>
                                          <p:attrName>style.visibility</p:attrName>
                                        </p:attrNameLst>
                                      </p:cBhvr>
                                      <p:to>
                                        <p:strVal val="visible"/>
                                      </p:to>
                                    </p:set>
                                    <p:animEffect transition="in" filter="wipe(left)">
                                      <p:cBhvr>
                                        <p:cTn id="7" dur="1000"/>
                                        <p:tgtEl>
                                          <p:spTgt spid="388098">
                                            <p:txEl>
                                              <p:pRg st="0" end="0"/>
                                            </p:tx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88100"/>
                                        </p:tgtEl>
                                        <p:attrNameLst>
                                          <p:attrName>style.visibility</p:attrName>
                                        </p:attrNameLst>
                                      </p:cBhvr>
                                      <p:to>
                                        <p:strVal val="visible"/>
                                      </p:to>
                                    </p:set>
                                    <p:animEffect transition="in" filter="dissolve">
                                      <p:cBhvr>
                                        <p:cTn id="11" dur="2000"/>
                                        <p:tgtEl>
                                          <p:spTgt spid="3881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8101"/>
                                        </p:tgtEl>
                                        <p:attrNameLst>
                                          <p:attrName>style.visibility</p:attrName>
                                        </p:attrNameLst>
                                      </p:cBhvr>
                                      <p:to>
                                        <p:strVal val="visible"/>
                                      </p:to>
                                    </p:set>
                                    <p:animEffect transition="in" filter="wipe(left)">
                                      <p:cBhvr>
                                        <p:cTn id="16" dur="1000"/>
                                        <p:tgtEl>
                                          <p:spTgt spid="388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8" grpId="0" build="p"/>
      <p:bldP spid="388100" grpId="0" animBg="1"/>
      <p:bldP spid="38810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100" y="4762500"/>
            <a:ext cx="9385300" cy="1841500"/>
            <a:chOff x="0" y="1696"/>
            <a:chExt cx="5760" cy="1000"/>
          </a:xfrm>
        </p:grpSpPr>
        <p:sp>
          <p:nvSpPr>
            <p:cNvPr id="57354" name="Rectangle 3"/>
            <p:cNvSpPr>
              <a:spLocks noChangeArrowheads="1"/>
            </p:cNvSpPr>
            <p:nvPr/>
          </p:nvSpPr>
          <p:spPr bwMode="auto">
            <a:xfrm>
              <a:off x="0" y="1696"/>
              <a:ext cx="5760" cy="1000"/>
            </a:xfrm>
            <a:prstGeom prst="rect">
              <a:avLst/>
            </a:prstGeom>
            <a:solidFill>
              <a:schemeClr val="tx1"/>
            </a:solidFill>
            <a:ln w="9525">
              <a:noFill/>
              <a:miter lim="800000"/>
              <a:headEnd/>
              <a:tailEnd/>
            </a:ln>
          </p:spPr>
          <p:txBody>
            <a:bodyPr wrap="none" anchor="ctr"/>
            <a:lstStyle/>
            <a:p>
              <a:endParaRPr lang="en-US" smtClean="0">
                <a:solidFill>
                  <a:srgbClr val="FFFFFF"/>
                </a:solidFill>
              </a:endParaRPr>
            </a:p>
          </p:txBody>
        </p:sp>
        <p:pic>
          <p:nvPicPr>
            <p:cNvPr id="57355" name="Picture 4"/>
            <p:cNvPicPr>
              <a:picLocks noChangeAspect="1" noChangeArrowheads="1"/>
            </p:cNvPicPr>
            <p:nvPr/>
          </p:nvPicPr>
          <p:blipFill>
            <a:blip r:embed="rId2" cstate="print"/>
            <a:srcRect r="10147"/>
            <a:stretch>
              <a:fillRect/>
            </a:stretch>
          </p:blipFill>
          <p:spPr bwMode="auto">
            <a:xfrm rot="-60000">
              <a:off x="0" y="1775"/>
              <a:ext cx="5100" cy="858"/>
            </a:xfrm>
            <a:prstGeom prst="rect">
              <a:avLst/>
            </a:prstGeom>
            <a:noFill/>
            <a:ln w="12700">
              <a:noFill/>
              <a:miter lim="800000"/>
              <a:headEnd/>
              <a:tailEnd/>
            </a:ln>
          </p:spPr>
        </p:pic>
        <p:sp>
          <p:nvSpPr>
            <p:cNvPr id="57356" name="Rectangle 5"/>
            <p:cNvSpPr>
              <a:spLocks noChangeArrowheads="1"/>
            </p:cNvSpPr>
            <p:nvPr/>
          </p:nvSpPr>
          <p:spPr bwMode="auto">
            <a:xfrm>
              <a:off x="3824" y="2296"/>
              <a:ext cx="1936" cy="336"/>
            </a:xfrm>
            <a:prstGeom prst="rect">
              <a:avLst/>
            </a:prstGeom>
            <a:solidFill>
              <a:schemeClr val="tx1"/>
            </a:solidFill>
            <a:ln w="9525">
              <a:noFill/>
              <a:miter lim="800000"/>
              <a:headEnd/>
              <a:tailEnd/>
            </a:ln>
          </p:spPr>
          <p:txBody>
            <a:bodyPr wrap="none" anchor="ctr"/>
            <a:lstStyle/>
            <a:p>
              <a:pPr algn="ctr" eaLnBrk="1" hangingPunct="1"/>
              <a:endParaRPr lang="en-US" sz="4000" i="1" smtClean="0">
                <a:solidFill>
                  <a:srgbClr val="FFCC00"/>
                </a:solidFill>
                <a:latin typeface="Arial Narrow" pitchFamily="34" charset="0"/>
              </a:endParaRPr>
            </a:p>
          </p:txBody>
        </p:sp>
        <p:pic>
          <p:nvPicPr>
            <p:cNvPr id="57357" name="Picture 6"/>
            <p:cNvPicPr>
              <a:picLocks noChangeAspect="1" noChangeArrowheads="1"/>
            </p:cNvPicPr>
            <p:nvPr/>
          </p:nvPicPr>
          <p:blipFill>
            <a:blip r:embed="rId2" cstate="print"/>
            <a:srcRect l="87260"/>
            <a:stretch>
              <a:fillRect/>
            </a:stretch>
          </p:blipFill>
          <p:spPr bwMode="auto">
            <a:xfrm rot="-60000">
              <a:off x="4209" y="1752"/>
              <a:ext cx="723" cy="858"/>
            </a:xfrm>
            <a:prstGeom prst="rect">
              <a:avLst/>
            </a:prstGeom>
            <a:noFill/>
            <a:ln w="12700">
              <a:noFill/>
              <a:miter lim="800000"/>
              <a:headEnd/>
              <a:tailEnd/>
            </a:ln>
          </p:spPr>
        </p:pic>
        <p:sp>
          <p:nvSpPr>
            <p:cNvPr id="57358" name="Text Box 7"/>
            <p:cNvSpPr txBox="1">
              <a:spLocks noChangeArrowheads="1"/>
            </p:cNvSpPr>
            <p:nvPr/>
          </p:nvSpPr>
          <p:spPr bwMode="auto">
            <a:xfrm>
              <a:off x="3630" y="1849"/>
              <a:ext cx="170" cy="314"/>
            </a:xfrm>
            <a:prstGeom prst="rect">
              <a:avLst/>
            </a:prstGeom>
            <a:noFill/>
            <a:ln w="9525" algn="ctr">
              <a:noFill/>
              <a:miter lim="800000"/>
              <a:headEnd/>
              <a:tailEnd/>
            </a:ln>
          </p:spPr>
          <p:txBody>
            <a:bodyPr wrap="none">
              <a:spAutoFit/>
            </a:bodyPr>
            <a:lstStyle/>
            <a:p>
              <a:pPr eaLnBrk="1" hangingPunct="1"/>
              <a:r>
                <a:rPr lang="en-US" sz="3200" smtClean="0">
                  <a:solidFill>
                    <a:srgbClr val="777777"/>
                  </a:solidFill>
                  <a:latin typeface="Arial Narrow" pitchFamily="34" charset="0"/>
                </a:rPr>
                <a:t>[</a:t>
              </a:r>
            </a:p>
          </p:txBody>
        </p:sp>
        <p:sp>
          <p:nvSpPr>
            <p:cNvPr id="57359" name="Text Box 8"/>
            <p:cNvSpPr txBox="1">
              <a:spLocks noChangeArrowheads="1"/>
            </p:cNvSpPr>
            <p:nvPr/>
          </p:nvSpPr>
          <p:spPr bwMode="auto">
            <a:xfrm>
              <a:off x="4790" y="1849"/>
              <a:ext cx="169" cy="314"/>
            </a:xfrm>
            <a:prstGeom prst="rect">
              <a:avLst/>
            </a:prstGeom>
            <a:noFill/>
            <a:ln w="9525" algn="ctr">
              <a:noFill/>
              <a:miter lim="800000"/>
              <a:headEnd/>
              <a:tailEnd/>
            </a:ln>
          </p:spPr>
          <p:txBody>
            <a:bodyPr wrap="none">
              <a:spAutoFit/>
            </a:bodyPr>
            <a:lstStyle/>
            <a:p>
              <a:pPr eaLnBrk="1" hangingPunct="1"/>
              <a:r>
                <a:rPr lang="en-US" sz="3200" smtClean="0">
                  <a:solidFill>
                    <a:srgbClr val="777777"/>
                  </a:solidFill>
                  <a:latin typeface="Arial Narrow" pitchFamily="34" charset="0"/>
                </a:rPr>
                <a:t>]</a:t>
              </a:r>
            </a:p>
          </p:txBody>
        </p:sp>
        <p:sp>
          <p:nvSpPr>
            <p:cNvPr id="57360" name="Rectangle 9"/>
            <p:cNvSpPr>
              <a:spLocks noChangeArrowheads="1"/>
            </p:cNvSpPr>
            <p:nvPr/>
          </p:nvSpPr>
          <p:spPr bwMode="auto">
            <a:xfrm>
              <a:off x="4984" y="1936"/>
              <a:ext cx="192" cy="280"/>
            </a:xfrm>
            <a:prstGeom prst="rect">
              <a:avLst/>
            </a:prstGeom>
            <a:solidFill>
              <a:schemeClr val="tx1"/>
            </a:solidFill>
            <a:ln w="9525" algn="ctr">
              <a:noFill/>
              <a:miter lim="800000"/>
              <a:headEnd/>
              <a:tailEnd/>
            </a:ln>
          </p:spPr>
          <p:txBody>
            <a:bodyPr wrap="none" anchor="ctr"/>
            <a:lstStyle/>
            <a:p>
              <a:endParaRPr lang="en-US" smtClean="0">
                <a:solidFill>
                  <a:srgbClr val="FFFFFF"/>
                </a:solidFill>
              </a:endParaRPr>
            </a:p>
          </p:txBody>
        </p:sp>
      </p:grpSp>
      <p:sp>
        <p:nvSpPr>
          <p:cNvPr id="57347" name="Rectangle 10"/>
          <p:cNvSpPr>
            <a:spLocks noGrp="1" noChangeArrowheads="1"/>
          </p:cNvSpPr>
          <p:nvPr>
            <p:ph type="title"/>
          </p:nvPr>
        </p:nvSpPr>
        <p:spPr>
          <a:xfrm>
            <a:off x="495300" y="165100"/>
            <a:ext cx="7772400" cy="609600"/>
          </a:xfrm>
        </p:spPr>
        <p:txBody>
          <a:bodyPr/>
          <a:lstStyle/>
          <a:p>
            <a:pPr eaLnBrk="1" hangingPunct="1"/>
            <a:r>
              <a:rPr lang="en-US" sz="4000" smtClean="0"/>
              <a:t>Viscosity and the equation of fluid flow</a:t>
            </a:r>
          </a:p>
        </p:txBody>
      </p:sp>
      <p:sp>
        <p:nvSpPr>
          <p:cNvPr id="57348" name="Rectangle 11"/>
          <p:cNvSpPr>
            <a:spLocks noGrp="1" noChangeArrowheads="1"/>
          </p:cNvSpPr>
          <p:nvPr>
            <p:ph type="body" idx="1"/>
          </p:nvPr>
        </p:nvSpPr>
        <p:spPr>
          <a:xfrm>
            <a:off x="596900" y="1498600"/>
            <a:ext cx="8305800" cy="4356100"/>
          </a:xfrm>
        </p:spPr>
        <p:txBody>
          <a:bodyPr/>
          <a:lstStyle/>
          <a:p>
            <a:pPr eaLnBrk="1" hangingPunct="1">
              <a:buFont typeface="Wingdings" pitchFamily="2" charset="2"/>
              <a:buNone/>
            </a:pPr>
            <a:r>
              <a:rPr lang="en-US" smtClean="0">
                <a:sym typeface="Symbol" pitchFamily="18" charset="2"/>
              </a:rPr>
              <a:t>=density of fluid</a:t>
            </a:r>
          </a:p>
          <a:p>
            <a:pPr eaLnBrk="1" hangingPunct="1">
              <a:buFont typeface="Wingdings" pitchFamily="2" charset="2"/>
              <a:buNone/>
            </a:pPr>
            <a:r>
              <a:rPr lang="en-US" smtClean="0">
                <a:sym typeface="Symbol" pitchFamily="18" charset="2"/>
              </a:rPr>
              <a:t>=potential (e.g. gravitational-think mgh)</a:t>
            </a:r>
          </a:p>
          <a:p>
            <a:pPr eaLnBrk="1" hangingPunct="1">
              <a:buFont typeface="Wingdings" pitchFamily="2" charset="2"/>
              <a:buNone/>
            </a:pPr>
            <a:r>
              <a:rPr lang="en-US" smtClean="0">
                <a:sym typeface="Symbol" pitchFamily="18" charset="2"/>
              </a:rPr>
              <a:t>v=velocity of fluid element</a:t>
            </a:r>
          </a:p>
          <a:p>
            <a:pPr eaLnBrk="1" hangingPunct="1">
              <a:buFont typeface="Wingdings" pitchFamily="2" charset="2"/>
              <a:buNone/>
            </a:pPr>
            <a:r>
              <a:rPr lang="en-US" smtClean="0">
                <a:sym typeface="Symbol" pitchFamily="18" charset="2"/>
              </a:rPr>
              <a:t>p=pressure</a:t>
            </a:r>
          </a:p>
          <a:p>
            <a:pPr eaLnBrk="1" hangingPunct="1">
              <a:buFont typeface="Wingdings" pitchFamily="2" charset="2"/>
              <a:buNone/>
            </a:pPr>
            <a:endParaRPr lang="en-US" smtClean="0">
              <a:sym typeface="Symbol" pitchFamily="18" charset="2"/>
            </a:endParaRPr>
          </a:p>
        </p:txBody>
      </p:sp>
      <p:sp>
        <p:nvSpPr>
          <p:cNvPr id="57349" name="Oval 12"/>
          <p:cNvSpPr>
            <a:spLocks noChangeArrowheads="1"/>
          </p:cNvSpPr>
          <p:nvPr/>
        </p:nvSpPr>
        <p:spPr bwMode="auto">
          <a:xfrm>
            <a:off x="3314700" y="4660900"/>
            <a:ext cx="2108200" cy="1295400"/>
          </a:xfrm>
          <a:prstGeom prst="ellipse">
            <a:avLst/>
          </a:prstGeom>
          <a:noFill/>
          <a:ln w="28575" algn="ctr">
            <a:solidFill>
              <a:srgbClr val="00B0F0"/>
            </a:solidFill>
            <a:round/>
            <a:headEnd/>
            <a:tailEnd/>
          </a:ln>
        </p:spPr>
        <p:txBody>
          <a:bodyPr wrap="none" anchor="ctr"/>
          <a:lstStyle/>
          <a:p>
            <a:endParaRPr lang="en-US" smtClean="0">
              <a:solidFill>
                <a:srgbClr val="FFFFFF"/>
              </a:solidFill>
            </a:endParaRPr>
          </a:p>
        </p:txBody>
      </p:sp>
      <p:sp>
        <p:nvSpPr>
          <p:cNvPr id="57350" name="Line 13"/>
          <p:cNvSpPr>
            <a:spLocks noChangeShapeType="1"/>
          </p:cNvSpPr>
          <p:nvPr/>
        </p:nvSpPr>
        <p:spPr bwMode="auto">
          <a:xfrm flipH="1">
            <a:off x="4051300" y="3949700"/>
            <a:ext cx="25400" cy="698500"/>
          </a:xfrm>
          <a:prstGeom prst="line">
            <a:avLst/>
          </a:prstGeom>
          <a:noFill/>
          <a:ln w="38100">
            <a:solidFill>
              <a:srgbClr val="00B0F0"/>
            </a:solidFill>
            <a:round/>
            <a:headEnd/>
            <a:tailEnd type="triangle" w="med" len="med"/>
          </a:ln>
        </p:spPr>
        <p:txBody>
          <a:bodyPr anchor="ctr"/>
          <a:lstStyle/>
          <a:p>
            <a:endParaRPr lang="en-US" smtClean="0">
              <a:solidFill>
                <a:srgbClr val="FFFFFF"/>
              </a:solidFill>
            </a:endParaRPr>
          </a:p>
        </p:txBody>
      </p:sp>
      <p:sp>
        <p:nvSpPr>
          <p:cNvPr id="57351" name="Text Box 14"/>
          <p:cNvSpPr txBox="1">
            <a:spLocks noChangeArrowheads="1"/>
          </p:cNvSpPr>
          <p:nvPr/>
        </p:nvSpPr>
        <p:spPr bwMode="auto">
          <a:xfrm>
            <a:off x="3260725" y="3343275"/>
            <a:ext cx="1803400" cy="701675"/>
          </a:xfrm>
          <a:prstGeom prst="rect">
            <a:avLst/>
          </a:prstGeom>
          <a:noFill/>
          <a:ln w="9525" algn="ctr">
            <a:noFill/>
            <a:miter lim="800000"/>
            <a:headEnd/>
            <a:tailEnd/>
          </a:ln>
        </p:spPr>
        <p:txBody>
          <a:bodyPr wrap="none">
            <a:spAutoFit/>
          </a:bodyPr>
          <a:lstStyle/>
          <a:p>
            <a:pPr eaLnBrk="1" hangingPunct="1"/>
            <a:r>
              <a:rPr lang="en-US" sz="4000" dirty="0" smtClean="0">
                <a:solidFill>
                  <a:srgbClr val="FFCC00"/>
                </a:solidFill>
                <a:latin typeface="Arial Narrow" pitchFamily="34" charset="0"/>
              </a:rPr>
              <a:t>Bernoulli</a:t>
            </a:r>
          </a:p>
        </p:txBody>
      </p:sp>
      <p:sp>
        <p:nvSpPr>
          <p:cNvPr id="57352" name="Line 15"/>
          <p:cNvSpPr>
            <a:spLocks noChangeShapeType="1"/>
          </p:cNvSpPr>
          <p:nvPr/>
        </p:nvSpPr>
        <p:spPr bwMode="auto">
          <a:xfrm flipH="1">
            <a:off x="5791200" y="3987800"/>
            <a:ext cx="482600" cy="1244600"/>
          </a:xfrm>
          <a:prstGeom prst="line">
            <a:avLst/>
          </a:prstGeom>
          <a:noFill/>
          <a:ln w="38100">
            <a:solidFill>
              <a:srgbClr val="FF0000"/>
            </a:solidFill>
            <a:round/>
            <a:headEnd/>
            <a:tailEnd type="triangle" w="med" len="med"/>
          </a:ln>
        </p:spPr>
        <p:txBody>
          <a:bodyPr anchor="ctr"/>
          <a:lstStyle/>
          <a:p>
            <a:endParaRPr lang="en-US" smtClean="0">
              <a:solidFill>
                <a:srgbClr val="FFFFFF"/>
              </a:solidFill>
            </a:endParaRPr>
          </a:p>
        </p:txBody>
      </p:sp>
      <p:sp>
        <p:nvSpPr>
          <p:cNvPr id="57353" name="Text Box 16"/>
          <p:cNvSpPr txBox="1">
            <a:spLocks noChangeArrowheads="1"/>
          </p:cNvSpPr>
          <p:nvPr/>
        </p:nvSpPr>
        <p:spPr bwMode="auto">
          <a:xfrm>
            <a:off x="5572125" y="3254375"/>
            <a:ext cx="3052763" cy="701675"/>
          </a:xfrm>
          <a:prstGeom prst="rect">
            <a:avLst/>
          </a:prstGeom>
          <a:noFill/>
          <a:ln w="9525" algn="ctr">
            <a:noFill/>
            <a:miter lim="800000"/>
            <a:headEnd/>
            <a:tailEnd/>
          </a:ln>
        </p:spPr>
        <p:txBody>
          <a:bodyPr wrap="none">
            <a:spAutoFit/>
          </a:bodyPr>
          <a:lstStyle/>
          <a:p>
            <a:pPr eaLnBrk="1" hangingPunct="1"/>
            <a:r>
              <a:rPr lang="en-US" sz="4000" smtClean="0">
                <a:solidFill>
                  <a:srgbClr val="FFCC00"/>
                </a:solidFill>
                <a:latin typeface="Arial Narrow" pitchFamily="34" charset="0"/>
              </a:rPr>
              <a:t>Sheer Viscocity</a:t>
            </a:r>
          </a:p>
        </p:txBody>
      </p:sp>
      <p:sp>
        <p:nvSpPr>
          <p:cNvPr id="17" name="Oval 16"/>
          <p:cNvSpPr/>
          <p:nvPr/>
        </p:nvSpPr>
        <p:spPr>
          <a:xfrm>
            <a:off x="5664200" y="5245100"/>
            <a:ext cx="2286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6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252101"/>
            <a:ext cx="8026400" cy="604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986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104900" y="1695450"/>
            <a:ext cx="7258050" cy="1885950"/>
          </a:xfrm>
          <a:prstGeom prst="rect">
            <a:avLst/>
          </a:prstGeom>
          <a:solidFill>
            <a:schemeClr val="tx1"/>
          </a:solidFill>
          <a:ln w="9525">
            <a:noFill/>
            <a:miter lim="800000"/>
            <a:headEnd/>
            <a:tailEnd/>
          </a:ln>
        </p:spPr>
        <p:txBody>
          <a:bodyPr wrap="none" anchor="ctr"/>
          <a:lstStyle/>
          <a:p>
            <a:pPr algn="ctr" eaLnBrk="1" hangingPunct="1"/>
            <a:r>
              <a:rPr lang="en-US" sz="2800" smtClean="0">
                <a:solidFill>
                  <a:srgbClr val="6702FC"/>
                </a:solidFill>
                <a:latin typeface="Arial" charset="0"/>
              </a:rPr>
              <a:t>Non-ZERO Viscosity</a:t>
            </a:r>
          </a:p>
        </p:txBody>
      </p:sp>
      <p:pic>
        <p:nvPicPr>
          <p:cNvPr id="58371" name="Picture 3"/>
          <p:cNvPicPr>
            <a:picLocks noChangeAspect="1" noChangeArrowheads="1"/>
          </p:cNvPicPr>
          <p:nvPr/>
        </p:nvPicPr>
        <p:blipFill>
          <a:blip r:embed="rId2" cstate="print"/>
          <a:srcRect/>
          <a:stretch>
            <a:fillRect/>
          </a:stretch>
        </p:blipFill>
        <p:spPr bwMode="auto">
          <a:xfrm>
            <a:off x="0" y="3690938"/>
            <a:ext cx="9144000" cy="3041650"/>
          </a:xfrm>
          <a:prstGeom prst="rect">
            <a:avLst/>
          </a:prstGeom>
          <a:noFill/>
          <a:ln w="12700">
            <a:noFill/>
            <a:miter lim="800000"/>
            <a:headEnd/>
            <a:tailEnd/>
          </a:ln>
        </p:spPr>
      </p:pic>
      <p:pic>
        <p:nvPicPr>
          <p:cNvPr id="58372" name="Picture 4"/>
          <p:cNvPicPr>
            <a:picLocks noChangeAspect="1" noChangeArrowheads="1"/>
          </p:cNvPicPr>
          <p:nvPr/>
        </p:nvPicPr>
        <p:blipFill>
          <a:blip r:embed="rId3" cstate="print"/>
          <a:srcRect t="8002" r="46132" b="72009"/>
          <a:stretch>
            <a:fillRect/>
          </a:stretch>
        </p:blipFill>
        <p:spPr bwMode="auto">
          <a:xfrm rot="60000">
            <a:off x="1169988" y="1847850"/>
            <a:ext cx="6891337" cy="612775"/>
          </a:xfrm>
          <a:prstGeom prst="rect">
            <a:avLst/>
          </a:prstGeom>
          <a:noFill/>
          <a:ln w="9525">
            <a:noFill/>
            <a:miter lim="800000"/>
            <a:headEnd/>
            <a:tailEnd/>
          </a:ln>
        </p:spPr>
      </p:pic>
      <p:pic>
        <p:nvPicPr>
          <p:cNvPr id="58373" name="Picture 5"/>
          <p:cNvPicPr>
            <a:picLocks noChangeAspect="1" noChangeArrowheads="1"/>
          </p:cNvPicPr>
          <p:nvPr/>
        </p:nvPicPr>
        <p:blipFill>
          <a:blip r:embed="rId4" cstate="print"/>
          <a:srcRect l="17998" t="3287" r="17535" b="85468"/>
          <a:stretch>
            <a:fillRect/>
          </a:stretch>
        </p:blipFill>
        <p:spPr bwMode="auto">
          <a:xfrm rot="-60000">
            <a:off x="1385888" y="2924175"/>
            <a:ext cx="6919912" cy="549275"/>
          </a:xfrm>
          <a:prstGeom prst="rect">
            <a:avLst/>
          </a:prstGeom>
          <a:noFill/>
          <a:ln w="12700">
            <a:noFill/>
            <a:miter lim="800000"/>
            <a:headEnd/>
            <a:tailEnd/>
          </a:ln>
        </p:spPr>
      </p:pic>
      <p:sp>
        <p:nvSpPr>
          <p:cNvPr id="58374" name="Rectangle 6"/>
          <p:cNvSpPr>
            <a:spLocks noChangeArrowheads="1"/>
          </p:cNvSpPr>
          <p:nvPr/>
        </p:nvSpPr>
        <p:spPr bwMode="auto">
          <a:xfrm>
            <a:off x="7543800" y="2800350"/>
            <a:ext cx="742950" cy="190500"/>
          </a:xfrm>
          <a:prstGeom prst="rect">
            <a:avLst/>
          </a:prstGeom>
          <a:solidFill>
            <a:schemeClr val="tx1"/>
          </a:solidFill>
          <a:ln w="9525">
            <a:noFill/>
            <a:miter lim="800000"/>
            <a:headEnd/>
            <a:tailEnd/>
          </a:ln>
        </p:spPr>
        <p:txBody>
          <a:bodyPr wrap="none" anchor="ctr"/>
          <a:lstStyle/>
          <a:p>
            <a:endParaRPr lang="en-US" smtClean="0">
              <a:solidFill>
                <a:srgbClr val="FFFFFF"/>
              </a:solidFill>
            </a:endParaRPr>
          </a:p>
        </p:txBody>
      </p:sp>
      <p:sp>
        <p:nvSpPr>
          <p:cNvPr id="58375" name="Text Box 7"/>
          <p:cNvSpPr txBox="1">
            <a:spLocks noChangeArrowheads="1"/>
          </p:cNvSpPr>
          <p:nvPr/>
        </p:nvSpPr>
        <p:spPr bwMode="auto">
          <a:xfrm>
            <a:off x="3781425" y="3935413"/>
            <a:ext cx="2381250" cy="366712"/>
          </a:xfrm>
          <a:prstGeom prst="rect">
            <a:avLst/>
          </a:prstGeom>
          <a:noFill/>
          <a:ln w="9525">
            <a:noFill/>
            <a:miter lim="800000"/>
            <a:headEnd/>
            <a:tailEnd/>
          </a:ln>
        </p:spPr>
        <p:txBody>
          <a:bodyPr wrap="none">
            <a:spAutoFit/>
          </a:bodyPr>
          <a:lstStyle/>
          <a:p>
            <a:pPr eaLnBrk="1" hangingPunct="1"/>
            <a:r>
              <a:rPr lang="en-US" smtClean="0">
                <a:solidFill>
                  <a:srgbClr val="FF0000"/>
                </a:solidFill>
                <a:latin typeface="Arial" charset="0"/>
              </a:rPr>
              <a:t>smoke ring dissipates</a:t>
            </a:r>
          </a:p>
        </p:txBody>
      </p:sp>
      <p:grpSp>
        <p:nvGrpSpPr>
          <p:cNvPr id="2" name="Group 8"/>
          <p:cNvGrpSpPr>
            <a:grpSpLocks/>
          </p:cNvGrpSpPr>
          <p:nvPr/>
        </p:nvGrpSpPr>
        <p:grpSpPr bwMode="auto">
          <a:xfrm>
            <a:off x="5359400" y="4241800"/>
            <a:ext cx="939800" cy="1490663"/>
            <a:chOff x="3504" y="1184"/>
            <a:chExt cx="592" cy="939"/>
          </a:xfrm>
        </p:grpSpPr>
        <p:sp>
          <p:nvSpPr>
            <p:cNvPr id="58407" name="Rectangle 9"/>
            <p:cNvSpPr>
              <a:spLocks noChangeArrowheads="1"/>
            </p:cNvSpPr>
            <p:nvPr/>
          </p:nvSpPr>
          <p:spPr bwMode="auto">
            <a:xfrm>
              <a:off x="3504" y="1184"/>
              <a:ext cx="592" cy="912"/>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FFFFFF"/>
                </a:solidFill>
              </a:endParaRPr>
            </a:p>
          </p:txBody>
        </p:sp>
        <p:pic>
          <p:nvPicPr>
            <p:cNvPr id="58408" name="Picture 10" descr="a"/>
            <p:cNvPicPr>
              <a:picLocks noChangeAspect="1" noChangeArrowheads="1"/>
            </p:cNvPicPr>
            <p:nvPr/>
          </p:nvPicPr>
          <p:blipFill>
            <a:blip r:embed="rId5" cstate="print"/>
            <a:srcRect t="9599"/>
            <a:stretch>
              <a:fillRect/>
            </a:stretch>
          </p:blipFill>
          <p:spPr bwMode="auto">
            <a:xfrm>
              <a:off x="3504" y="1216"/>
              <a:ext cx="501" cy="907"/>
            </a:xfrm>
            <a:prstGeom prst="rect">
              <a:avLst/>
            </a:prstGeom>
            <a:noFill/>
            <a:ln w="9525">
              <a:noFill/>
              <a:miter lim="800000"/>
              <a:headEnd/>
              <a:tailEnd/>
            </a:ln>
          </p:spPr>
        </p:pic>
        <p:pic>
          <p:nvPicPr>
            <p:cNvPr id="58409" name="Picture 11" descr="a"/>
            <p:cNvPicPr>
              <a:picLocks noChangeAspect="1" noChangeArrowheads="1"/>
            </p:cNvPicPr>
            <p:nvPr/>
          </p:nvPicPr>
          <p:blipFill>
            <a:blip r:embed="rId5" cstate="print"/>
            <a:srcRect t="9599"/>
            <a:stretch>
              <a:fillRect/>
            </a:stretch>
          </p:blipFill>
          <p:spPr bwMode="auto">
            <a:xfrm>
              <a:off x="3536" y="1272"/>
              <a:ext cx="426" cy="771"/>
            </a:xfrm>
            <a:prstGeom prst="rect">
              <a:avLst/>
            </a:prstGeom>
            <a:noFill/>
            <a:ln w="9525">
              <a:noFill/>
              <a:miter lim="800000"/>
              <a:headEnd/>
              <a:tailEnd/>
            </a:ln>
          </p:spPr>
        </p:pic>
        <p:pic>
          <p:nvPicPr>
            <p:cNvPr id="58410" name="Picture 12" descr="a"/>
            <p:cNvPicPr>
              <a:picLocks noChangeAspect="1" noChangeArrowheads="1"/>
            </p:cNvPicPr>
            <p:nvPr/>
          </p:nvPicPr>
          <p:blipFill>
            <a:blip r:embed="rId5" cstate="print"/>
            <a:srcRect t="9599"/>
            <a:stretch>
              <a:fillRect/>
            </a:stretch>
          </p:blipFill>
          <p:spPr bwMode="auto">
            <a:xfrm>
              <a:off x="3560" y="1320"/>
              <a:ext cx="360" cy="651"/>
            </a:xfrm>
            <a:prstGeom prst="rect">
              <a:avLst/>
            </a:prstGeom>
            <a:noFill/>
            <a:ln w="9525">
              <a:noFill/>
              <a:miter lim="800000"/>
              <a:headEnd/>
              <a:tailEnd/>
            </a:ln>
          </p:spPr>
        </p:pic>
        <p:pic>
          <p:nvPicPr>
            <p:cNvPr id="58411" name="Picture 13" descr="a"/>
            <p:cNvPicPr>
              <a:picLocks noChangeAspect="1" noChangeArrowheads="1"/>
            </p:cNvPicPr>
            <p:nvPr/>
          </p:nvPicPr>
          <p:blipFill>
            <a:blip r:embed="rId5" cstate="print"/>
            <a:srcRect t="9599"/>
            <a:stretch>
              <a:fillRect/>
            </a:stretch>
          </p:blipFill>
          <p:spPr bwMode="auto">
            <a:xfrm>
              <a:off x="3616" y="1416"/>
              <a:ext cx="258" cy="467"/>
            </a:xfrm>
            <a:prstGeom prst="rect">
              <a:avLst/>
            </a:prstGeom>
            <a:noFill/>
            <a:ln w="9525">
              <a:noFill/>
              <a:miter lim="800000"/>
              <a:headEnd/>
              <a:tailEnd/>
            </a:ln>
          </p:spPr>
        </p:pic>
      </p:grpSp>
      <p:sp>
        <p:nvSpPr>
          <p:cNvPr id="58377" name="Line 14"/>
          <p:cNvSpPr>
            <a:spLocks noChangeShapeType="1"/>
          </p:cNvSpPr>
          <p:nvPr/>
        </p:nvSpPr>
        <p:spPr bwMode="auto">
          <a:xfrm>
            <a:off x="4762500" y="4318000"/>
            <a:ext cx="647700" cy="304800"/>
          </a:xfrm>
          <a:prstGeom prst="line">
            <a:avLst/>
          </a:prstGeom>
          <a:noFill/>
          <a:ln w="57150">
            <a:solidFill>
              <a:srgbClr val="FF0000"/>
            </a:solidFill>
            <a:round/>
            <a:headEnd/>
            <a:tailEnd type="triangle" w="med" len="med"/>
          </a:ln>
        </p:spPr>
        <p:txBody>
          <a:bodyPr/>
          <a:lstStyle/>
          <a:p>
            <a:endParaRPr lang="en-US" smtClean="0">
              <a:solidFill>
                <a:srgbClr val="FFFFFF"/>
              </a:solidFill>
            </a:endParaRPr>
          </a:p>
        </p:txBody>
      </p:sp>
      <p:grpSp>
        <p:nvGrpSpPr>
          <p:cNvPr id="3" name="Group 15"/>
          <p:cNvGrpSpPr>
            <a:grpSpLocks/>
          </p:cNvGrpSpPr>
          <p:nvPr/>
        </p:nvGrpSpPr>
        <p:grpSpPr bwMode="auto">
          <a:xfrm>
            <a:off x="0" y="0"/>
            <a:ext cx="9144000" cy="1587500"/>
            <a:chOff x="0" y="0"/>
            <a:chExt cx="5760" cy="1000"/>
          </a:xfrm>
        </p:grpSpPr>
        <p:sp>
          <p:nvSpPr>
            <p:cNvPr id="58398" name="Rectangle 16"/>
            <p:cNvSpPr>
              <a:spLocks noChangeArrowheads="1"/>
            </p:cNvSpPr>
            <p:nvPr/>
          </p:nvSpPr>
          <p:spPr bwMode="auto">
            <a:xfrm>
              <a:off x="0" y="0"/>
              <a:ext cx="5760" cy="1000"/>
            </a:xfrm>
            <a:prstGeom prst="rect">
              <a:avLst/>
            </a:prstGeom>
            <a:solidFill>
              <a:schemeClr val="tx1"/>
            </a:solidFill>
            <a:ln w="9525">
              <a:noFill/>
              <a:miter lim="800000"/>
              <a:headEnd/>
              <a:tailEnd/>
            </a:ln>
          </p:spPr>
          <p:txBody>
            <a:bodyPr wrap="none" anchor="ctr"/>
            <a:lstStyle/>
            <a:p>
              <a:endParaRPr lang="en-US" smtClean="0">
                <a:solidFill>
                  <a:srgbClr val="FFFFFF"/>
                </a:solidFill>
              </a:endParaRPr>
            </a:p>
          </p:txBody>
        </p:sp>
        <p:pic>
          <p:nvPicPr>
            <p:cNvPr id="58399" name="Picture 17"/>
            <p:cNvPicPr>
              <a:picLocks noChangeAspect="1" noChangeArrowheads="1"/>
            </p:cNvPicPr>
            <p:nvPr/>
          </p:nvPicPr>
          <p:blipFill>
            <a:blip r:embed="rId6" cstate="print"/>
            <a:srcRect r="10147"/>
            <a:stretch>
              <a:fillRect/>
            </a:stretch>
          </p:blipFill>
          <p:spPr bwMode="auto">
            <a:xfrm rot="-60000">
              <a:off x="0" y="79"/>
              <a:ext cx="5100" cy="858"/>
            </a:xfrm>
            <a:prstGeom prst="rect">
              <a:avLst/>
            </a:prstGeom>
            <a:noFill/>
            <a:ln w="12700">
              <a:noFill/>
              <a:miter lim="800000"/>
              <a:headEnd/>
              <a:tailEnd/>
            </a:ln>
          </p:spPr>
        </p:pic>
        <p:sp>
          <p:nvSpPr>
            <p:cNvPr id="58400" name="Rectangle 18"/>
            <p:cNvSpPr>
              <a:spLocks noChangeArrowheads="1"/>
            </p:cNvSpPr>
            <p:nvPr/>
          </p:nvSpPr>
          <p:spPr bwMode="auto">
            <a:xfrm>
              <a:off x="3824" y="600"/>
              <a:ext cx="1936" cy="336"/>
            </a:xfrm>
            <a:prstGeom prst="rect">
              <a:avLst/>
            </a:prstGeom>
            <a:solidFill>
              <a:schemeClr val="tx1"/>
            </a:solidFill>
            <a:ln w="9525">
              <a:noFill/>
              <a:miter lim="800000"/>
              <a:headEnd/>
              <a:tailEnd/>
            </a:ln>
          </p:spPr>
          <p:txBody>
            <a:bodyPr wrap="none" anchor="ctr"/>
            <a:lstStyle/>
            <a:p>
              <a:pPr algn="ctr" eaLnBrk="1" hangingPunct="1"/>
              <a:endParaRPr lang="en-US" sz="4000" i="1" smtClean="0">
                <a:solidFill>
                  <a:srgbClr val="FFCC00"/>
                </a:solidFill>
                <a:latin typeface="Arial Narrow" pitchFamily="34" charset="0"/>
              </a:endParaRPr>
            </a:p>
          </p:txBody>
        </p:sp>
        <p:pic>
          <p:nvPicPr>
            <p:cNvPr id="58401" name="Picture 19"/>
            <p:cNvPicPr>
              <a:picLocks noChangeAspect="1" noChangeArrowheads="1"/>
            </p:cNvPicPr>
            <p:nvPr/>
          </p:nvPicPr>
          <p:blipFill>
            <a:blip r:embed="rId6" cstate="print"/>
            <a:srcRect l="87260"/>
            <a:stretch>
              <a:fillRect/>
            </a:stretch>
          </p:blipFill>
          <p:spPr bwMode="auto">
            <a:xfrm rot="-60000">
              <a:off x="4209" y="56"/>
              <a:ext cx="723" cy="858"/>
            </a:xfrm>
            <a:prstGeom prst="rect">
              <a:avLst/>
            </a:prstGeom>
            <a:noFill/>
            <a:ln w="12700">
              <a:noFill/>
              <a:miter lim="800000"/>
              <a:headEnd/>
              <a:tailEnd/>
            </a:ln>
          </p:spPr>
        </p:pic>
        <p:pic>
          <p:nvPicPr>
            <p:cNvPr id="58402" name="Picture 20"/>
            <p:cNvPicPr>
              <a:picLocks noChangeAspect="1" noChangeArrowheads="1"/>
            </p:cNvPicPr>
            <p:nvPr/>
          </p:nvPicPr>
          <p:blipFill>
            <a:blip r:embed="rId7" cstate="print"/>
            <a:srcRect/>
            <a:stretch>
              <a:fillRect/>
            </a:stretch>
          </p:blipFill>
          <p:spPr bwMode="auto">
            <a:xfrm rot="60000">
              <a:off x="1500" y="741"/>
              <a:ext cx="2658" cy="223"/>
            </a:xfrm>
            <a:prstGeom prst="rect">
              <a:avLst/>
            </a:prstGeom>
            <a:noFill/>
            <a:ln w="12700">
              <a:noFill/>
              <a:miter lim="800000"/>
              <a:headEnd/>
              <a:tailEnd/>
            </a:ln>
          </p:spPr>
        </p:pic>
        <p:pic>
          <p:nvPicPr>
            <p:cNvPr id="58403" name="Picture 21"/>
            <p:cNvPicPr>
              <a:picLocks noChangeAspect="1" noChangeArrowheads="1"/>
            </p:cNvPicPr>
            <p:nvPr/>
          </p:nvPicPr>
          <p:blipFill>
            <a:blip r:embed="rId8" cstate="print"/>
            <a:srcRect b="16844"/>
            <a:stretch>
              <a:fillRect/>
            </a:stretch>
          </p:blipFill>
          <p:spPr bwMode="auto">
            <a:xfrm rot="-60000">
              <a:off x="144" y="660"/>
              <a:ext cx="1368" cy="336"/>
            </a:xfrm>
            <a:prstGeom prst="rect">
              <a:avLst/>
            </a:prstGeom>
            <a:noFill/>
            <a:ln w="12700">
              <a:noFill/>
              <a:miter lim="800000"/>
              <a:headEnd/>
              <a:tailEnd/>
            </a:ln>
          </p:spPr>
        </p:pic>
        <p:sp>
          <p:nvSpPr>
            <p:cNvPr id="58404" name="Text Box 22"/>
            <p:cNvSpPr txBox="1">
              <a:spLocks noChangeArrowheads="1"/>
            </p:cNvSpPr>
            <p:nvPr/>
          </p:nvSpPr>
          <p:spPr bwMode="auto">
            <a:xfrm>
              <a:off x="3630" y="153"/>
              <a:ext cx="174" cy="365"/>
            </a:xfrm>
            <a:prstGeom prst="rect">
              <a:avLst/>
            </a:prstGeom>
            <a:noFill/>
            <a:ln w="9525" algn="ctr">
              <a:noFill/>
              <a:miter lim="800000"/>
              <a:headEnd/>
              <a:tailEnd/>
            </a:ln>
          </p:spPr>
          <p:txBody>
            <a:bodyPr wrap="none">
              <a:spAutoFit/>
            </a:bodyPr>
            <a:lstStyle/>
            <a:p>
              <a:pPr eaLnBrk="1" hangingPunct="1"/>
              <a:r>
                <a:rPr lang="en-US" sz="3200" smtClean="0">
                  <a:solidFill>
                    <a:srgbClr val="777777"/>
                  </a:solidFill>
                  <a:latin typeface="Arial Narrow" pitchFamily="34" charset="0"/>
                </a:rPr>
                <a:t>[</a:t>
              </a:r>
            </a:p>
          </p:txBody>
        </p:sp>
        <p:sp>
          <p:nvSpPr>
            <p:cNvPr id="58405" name="Text Box 23"/>
            <p:cNvSpPr txBox="1">
              <a:spLocks noChangeArrowheads="1"/>
            </p:cNvSpPr>
            <p:nvPr/>
          </p:nvSpPr>
          <p:spPr bwMode="auto">
            <a:xfrm>
              <a:off x="4790" y="153"/>
              <a:ext cx="174" cy="365"/>
            </a:xfrm>
            <a:prstGeom prst="rect">
              <a:avLst/>
            </a:prstGeom>
            <a:noFill/>
            <a:ln w="9525" algn="ctr">
              <a:noFill/>
              <a:miter lim="800000"/>
              <a:headEnd/>
              <a:tailEnd/>
            </a:ln>
          </p:spPr>
          <p:txBody>
            <a:bodyPr wrap="none">
              <a:spAutoFit/>
            </a:bodyPr>
            <a:lstStyle/>
            <a:p>
              <a:pPr eaLnBrk="1" hangingPunct="1"/>
              <a:r>
                <a:rPr lang="en-US" sz="3200" smtClean="0">
                  <a:solidFill>
                    <a:srgbClr val="777777"/>
                  </a:solidFill>
                  <a:latin typeface="Arial Narrow" pitchFamily="34" charset="0"/>
                </a:rPr>
                <a:t>]</a:t>
              </a:r>
            </a:p>
          </p:txBody>
        </p:sp>
        <p:sp>
          <p:nvSpPr>
            <p:cNvPr id="58406" name="Rectangle 24"/>
            <p:cNvSpPr>
              <a:spLocks noChangeArrowheads="1"/>
            </p:cNvSpPr>
            <p:nvPr/>
          </p:nvSpPr>
          <p:spPr bwMode="auto">
            <a:xfrm>
              <a:off x="4984" y="240"/>
              <a:ext cx="192" cy="280"/>
            </a:xfrm>
            <a:prstGeom prst="rect">
              <a:avLst/>
            </a:prstGeom>
            <a:solidFill>
              <a:schemeClr val="tx1"/>
            </a:solidFill>
            <a:ln w="9525" algn="ctr">
              <a:noFill/>
              <a:miter lim="800000"/>
              <a:headEnd/>
              <a:tailEnd/>
            </a:ln>
          </p:spPr>
          <p:txBody>
            <a:bodyPr wrap="none" anchor="ctr"/>
            <a:lstStyle/>
            <a:p>
              <a:endParaRPr lang="en-US" smtClean="0">
                <a:solidFill>
                  <a:srgbClr val="FFFFFF"/>
                </a:solidFill>
              </a:endParaRPr>
            </a:p>
          </p:txBody>
        </p:sp>
      </p:grpSp>
      <p:sp>
        <p:nvSpPr>
          <p:cNvPr id="58379" name="Rectangle 25"/>
          <p:cNvSpPr>
            <a:spLocks noChangeArrowheads="1"/>
          </p:cNvSpPr>
          <p:nvPr/>
        </p:nvSpPr>
        <p:spPr bwMode="auto">
          <a:xfrm>
            <a:off x="3619500" y="3917950"/>
            <a:ext cx="3086100" cy="1841500"/>
          </a:xfrm>
          <a:prstGeom prst="rect">
            <a:avLst/>
          </a:prstGeom>
          <a:solidFill>
            <a:schemeClr val="tx1"/>
          </a:solidFill>
          <a:ln w="9525" algn="ctr">
            <a:noFill/>
            <a:miter lim="800000"/>
            <a:headEnd/>
            <a:tailEnd/>
          </a:ln>
        </p:spPr>
        <p:txBody>
          <a:bodyPr wrap="none" anchor="ctr"/>
          <a:lstStyle/>
          <a:p>
            <a:endParaRPr lang="en-US" smtClean="0">
              <a:solidFill>
                <a:srgbClr val="FFFFFF"/>
              </a:solidFill>
            </a:endParaRPr>
          </a:p>
        </p:txBody>
      </p:sp>
      <p:grpSp>
        <p:nvGrpSpPr>
          <p:cNvPr id="4" name="Group 26"/>
          <p:cNvGrpSpPr>
            <a:grpSpLocks/>
          </p:cNvGrpSpPr>
          <p:nvPr/>
        </p:nvGrpSpPr>
        <p:grpSpPr bwMode="auto">
          <a:xfrm>
            <a:off x="5689600" y="4114800"/>
            <a:ext cx="939800" cy="1447800"/>
            <a:chOff x="2792" y="1888"/>
            <a:chExt cx="592" cy="912"/>
          </a:xfrm>
        </p:grpSpPr>
        <p:sp>
          <p:nvSpPr>
            <p:cNvPr id="58394" name="Rectangle 27"/>
            <p:cNvSpPr>
              <a:spLocks noChangeArrowheads="1"/>
            </p:cNvSpPr>
            <p:nvPr/>
          </p:nvSpPr>
          <p:spPr bwMode="auto">
            <a:xfrm>
              <a:off x="2792" y="1888"/>
              <a:ext cx="592" cy="912"/>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FFFFFF"/>
                </a:solidFill>
              </a:endParaRPr>
            </a:p>
          </p:txBody>
        </p:sp>
        <p:pic>
          <p:nvPicPr>
            <p:cNvPr id="58395" name="Picture 28" descr="a"/>
            <p:cNvPicPr>
              <a:picLocks noChangeAspect="1" noChangeArrowheads="1"/>
            </p:cNvPicPr>
            <p:nvPr/>
          </p:nvPicPr>
          <p:blipFill>
            <a:blip r:embed="rId5" cstate="print"/>
            <a:srcRect t="9599"/>
            <a:stretch>
              <a:fillRect/>
            </a:stretch>
          </p:blipFill>
          <p:spPr bwMode="auto">
            <a:xfrm>
              <a:off x="2824" y="1976"/>
              <a:ext cx="426" cy="771"/>
            </a:xfrm>
            <a:prstGeom prst="rect">
              <a:avLst/>
            </a:prstGeom>
            <a:noFill/>
            <a:ln w="9525">
              <a:noFill/>
              <a:miter lim="800000"/>
              <a:headEnd/>
              <a:tailEnd/>
            </a:ln>
          </p:spPr>
        </p:pic>
        <p:pic>
          <p:nvPicPr>
            <p:cNvPr id="58396" name="Picture 29" descr="a"/>
            <p:cNvPicPr>
              <a:picLocks noChangeAspect="1" noChangeArrowheads="1"/>
            </p:cNvPicPr>
            <p:nvPr/>
          </p:nvPicPr>
          <p:blipFill>
            <a:blip r:embed="rId5" cstate="print"/>
            <a:srcRect t="9599"/>
            <a:stretch>
              <a:fillRect/>
            </a:stretch>
          </p:blipFill>
          <p:spPr bwMode="auto">
            <a:xfrm>
              <a:off x="2848" y="2024"/>
              <a:ext cx="360" cy="651"/>
            </a:xfrm>
            <a:prstGeom prst="rect">
              <a:avLst/>
            </a:prstGeom>
            <a:noFill/>
            <a:ln w="9525">
              <a:noFill/>
              <a:miter lim="800000"/>
              <a:headEnd/>
              <a:tailEnd/>
            </a:ln>
          </p:spPr>
        </p:pic>
        <p:pic>
          <p:nvPicPr>
            <p:cNvPr id="58397" name="Picture 30" descr="a"/>
            <p:cNvPicPr>
              <a:picLocks noChangeAspect="1" noChangeArrowheads="1"/>
            </p:cNvPicPr>
            <p:nvPr/>
          </p:nvPicPr>
          <p:blipFill>
            <a:blip r:embed="rId5" cstate="print"/>
            <a:srcRect t="9599"/>
            <a:stretch>
              <a:fillRect/>
            </a:stretch>
          </p:blipFill>
          <p:spPr bwMode="auto">
            <a:xfrm>
              <a:off x="2904" y="2120"/>
              <a:ext cx="258" cy="467"/>
            </a:xfrm>
            <a:prstGeom prst="rect">
              <a:avLst/>
            </a:prstGeom>
            <a:noFill/>
            <a:ln w="9525">
              <a:noFill/>
              <a:miter lim="800000"/>
              <a:headEnd/>
              <a:tailEnd/>
            </a:ln>
          </p:spPr>
        </p:pic>
      </p:grpSp>
      <p:grpSp>
        <p:nvGrpSpPr>
          <p:cNvPr id="5" name="Group 31"/>
          <p:cNvGrpSpPr>
            <a:grpSpLocks/>
          </p:cNvGrpSpPr>
          <p:nvPr/>
        </p:nvGrpSpPr>
        <p:grpSpPr bwMode="auto">
          <a:xfrm>
            <a:off x="4381500" y="4178300"/>
            <a:ext cx="939800" cy="1447800"/>
            <a:chOff x="1848" y="1888"/>
            <a:chExt cx="592" cy="912"/>
          </a:xfrm>
        </p:grpSpPr>
        <p:sp>
          <p:nvSpPr>
            <p:cNvPr id="58391" name="Rectangle 32"/>
            <p:cNvSpPr>
              <a:spLocks noChangeArrowheads="1"/>
            </p:cNvSpPr>
            <p:nvPr/>
          </p:nvSpPr>
          <p:spPr bwMode="auto">
            <a:xfrm>
              <a:off x="1848" y="1888"/>
              <a:ext cx="592" cy="912"/>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FFFFFF"/>
                </a:solidFill>
              </a:endParaRPr>
            </a:p>
          </p:txBody>
        </p:sp>
        <p:pic>
          <p:nvPicPr>
            <p:cNvPr id="58392" name="Picture 33" descr="a"/>
            <p:cNvPicPr>
              <a:picLocks noChangeAspect="1" noChangeArrowheads="1"/>
            </p:cNvPicPr>
            <p:nvPr/>
          </p:nvPicPr>
          <p:blipFill>
            <a:blip r:embed="rId5" cstate="print"/>
            <a:srcRect t="9599"/>
            <a:stretch>
              <a:fillRect/>
            </a:stretch>
          </p:blipFill>
          <p:spPr bwMode="auto">
            <a:xfrm>
              <a:off x="1944" y="2016"/>
              <a:ext cx="360" cy="651"/>
            </a:xfrm>
            <a:prstGeom prst="rect">
              <a:avLst/>
            </a:prstGeom>
            <a:noFill/>
            <a:ln w="9525">
              <a:noFill/>
              <a:miter lim="800000"/>
              <a:headEnd/>
              <a:tailEnd/>
            </a:ln>
          </p:spPr>
        </p:pic>
        <p:pic>
          <p:nvPicPr>
            <p:cNvPr id="58393" name="Picture 34" descr="a"/>
            <p:cNvPicPr>
              <a:picLocks noChangeAspect="1" noChangeArrowheads="1"/>
            </p:cNvPicPr>
            <p:nvPr/>
          </p:nvPicPr>
          <p:blipFill>
            <a:blip r:embed="rId5" cstate="print"/>
            <a:srcRect t="9599"/>
            <a:stretch>
              <a:fillRect/>
            </a:stretch>
          </p:blipFill>
          <p:spPr bwMode="auto">
            <a:xfrm>
              <a:off x="2008" y="2104"/>
              <a:ext cx="258" cy="467"/>
            </a:xfrm>
            <a:prstGeom prst="rect">
              <a:avLst/>
            </a:prstGeom>
            <a:noFill/>
            <a:ln w="9525">
              <a:noFill/>
              <a:miter lim="800000"/>
              <a:headEnd/>
              <a:tailEnd/>
            </a:ln>
          </p:spPr>
        </p:pic>
      </p:grpSp>
      <p:grpSp>
        <p:nvGrpSpPr>
          <p:cNvPr id="6" name="Group 35"/>
          <p:cNvGrpSpPr>
            <a:grpSpLocks/>
          </p:cNvGrpSpPr>
          <p:nvPr/>
        </p:nvGrpSpPr>
        <p:grpSpPr bwMode="auto">
          <a:xfrm>
            <a:off x="7010400" y="4127500"/>
            <a:ext cx="939800" cy="1490663"/>
            <a:chOff x="3504" y="1184"/>
            <a:chExt cx="592" cy="939"/>
          </a:xfrm>
        </p:grpSpPr>
        <p:sp>
          <p:nvSpPr>
            <p:cNvPr id="58386" name="Rectangle 36"/>
            <p:cNvSpPr>
              <a:spLocks noChangeArrowheads="1"/>
            </p:cNvSpPr>
            <p:nvPr/>
          </p:nvSpPr>
          <p:spPr bwMode="auto">
            <a:xfrm>
              <a:off x="3504" y="1184"/>
              <a:ext cx="592" cy="912"/>
            </a:xfrm>
            <a:prstGeom prst="rect">
              <a:avLst/>
            </a:prstGeom>
            <a:solidFill>
              <a:schemeClr val="tx1"/>
            </a:solidFill>
            <a:ln w="9525">
              <a:solidFill>
                <a:schemeClr val="tx1"/>
              </a:solidFill>
              <a:miter lim="800000"/>
              <a:headEnd/>
              <a:tailEnd/>
            </a:ln>
          </p:spPr>
          <p:txBody>
            <a:bodyPr wrap="none" anchor="ctr"/>
            <a:lstStyle/>
            <a:p>
              <a:endParaRPr lang="en-US" smtClean="0">
                <a:solidFill>
                  <a:srgbClr val="FFFFFF"/>
                </a:solidFill>
              </a:endParaRPr>
            </a:p>
          </p:txBody>
        </p:sp>
        <p:pic>
          <p:nvPicPr>
            <p:cNvPr id="58387" name="Picture 37" descr="a"/>
            <p:cNvPicPr>
              <a:picLocks noChangeAspect="1" noChangeArrowheads="1"/>
            </p:cNvPicPr>
            <p:nvPr/>
          </p:nvPicPr>
          <p:blipFill>
            <a:blip r:embed="rId5" cstate="print"/>
            <a:srcRect t="9599"/>
            <a:stretch>
              <a:fillRect/>
            </a:stretch>
          </p:blipFill>
          <p:spPr bwMode="auto">
            <a:xfrm>
              <a:off x="3504" y="1216"/>
              <a:ext cx="501" cy="907"/>
            </a:xfrm>
            <a:prstGeom prst="rect">
              <a:avLst/>
            </a:prstGeom>
            <a:noFill/>
            <a:ln w="9525">
              <a:noFill/>
              <a:miter lim="800000"/>
              <a:headEnd/>
              <a:tailEnd/>
            </a:ln>
          </p:spPr>
        </p:pic>
        <p:pic>
          <p:nvPicPr>
            <p:cNvPr id="58388" name="Picture 38" descr="a"/>
            <p:cNvPicPr>
              <a:picLocks noChangeAspect="1" noChangeArrowheads="1"/>
            </p:cNvPicPr>
            <p:nvPr/>
          </p:nvPicPr>
          <p:blipFill>
            <a:blip r:embed="rId5" cstate="print"/>
            <a:srcRect t="9599"/>
            <a:stretch>
              <a:fillRect/>
            </a:stretch>
          </p:blipFill>
          <p:spPr bwMode="auto">
            <a:xfrm>
              <a:off x="3536" y="1272"/>
              <a:ext cx="426" cy="771"/>
            </a:xfrm>
            <a:prstGeom prst="rect">
              <a:avLst/>
            </a:prstGeom>
            <a:noFill/>
            <a:ln w="9525">
              <a:noFill/>
              <a:miter lim="800000"/>
              <a:headEnd/>
              <a:tailEnd/>
            </a:ln>
          </p:spPr>
        </p:pic>
        <p:pic>
          <p:nvPicPr>
            <p:cNvPr id="58389" name="Picture 39" descr="a"/>
            <p:cNvPicPr>
              <a:picLocks noChangeAspect="1" noChangeArrowheads="1"/>
            </p:cNvPicPr>
            <p:nvPr/>
          </p:nvPicPr>
          <p:blipFill>
            <a:blip r:embed="rId5" cstate="print"/>
            <a:srcRect t="9599"/>
            <a:stretch>
              <a:fillRect/>
            </a:stretch>
          </p:blipFill>
          <p:spPr bwMode="auto">
            <a:xfrm>
              <a:off x="3560" y="1320"/>
              <a:ext cx="360" cy="651"/>
            </a:xfrm>
            <a:prstGeom prst="rect">
              <a:avLst/>
            </a:prstGeom>
            <a:noFill/>
            <a:ln w="9525">
              <a:noFill/>
              <a:miter lim="800000"/>
              <a:headEnd/>
              <a:tailEnd/>
            </a:ln>
          </p:spPr>
        </p:pic>
        <p:pic>
          <p:nvPicPr>
            <p:cNvPr id="58390" name="Picture 40" descr="a"/>
            <p:cNvPicPr>
              <a:picLocks noChangeAspect="1" noChangeArrowheads="1"/>
            </p:cNvPicPr>
            <p:nvPr/>
          </p:nvPicPr>
          <p:blipFill>
            <a:blip r:embed="rId5" cstate="print"/>
            <a:srcRect t="9599"/>
            <a:stretch>
              <a:fillRect/>
            </a:stretch>
          </p:blipFill>
          <p:spPr bwMode="auto">
            <a:xfrm>
              <a:off x="3616" y="1416"/>
              <a:ext cx="258" cy="467"/>
            </a:xfrm>
            <a:prstGeom prst="rect">
              <a:avLst/>
            </a:prstGeom>
            <a:noFill/>
            <a:ln w="9525">
              <a:noFill/>
              <a:miter lim="800000"/>
              <a:headEnd/>
              <a:tailEnd/>
            </a:ln>
          </p:spPr>
        </p:pic>
      </p:grpSp>
      <p:pic>
        <p:nvPicPr>
          <p:cNvPr id="58383" name="Picture 41" descr="a"/>
          <p:cNvPicPr>
            <a:picLocks noGrp="1" noChangeAspect="1" noChangeArrowheads="1"/>
          </p:cNvPicPr>
          <p:nvPr>
            <p:ph type="body" idx="4294967295"/>
          </p:nvPr>
        </p:nvPicPr>
        <p:blipFill>
          <a:blip r:embed="rId5" cstate="print"/>
          <a:srcRect t="9599"/>
          <a:stretch>
            <a:fillRect/>
          </a:stretch>
        </p:blipFill>
        <p:spPr>
          <a:xfrm>
            <a:off x="3660775" y="4451350"/>
            <a:ext cx="476250" cy="952500"/>
          </a:xfrm>
          <a:noFill/>
        </p:spPr>
      </p:pic>
      <p:sp>
        <p:nvSpPr>
          <p:cNvPr id="58384" name="Line 42"/>
          <p:cNvSpPr>
            <a:spLocks noChangeShapeType="1"/>
          </p:cNvSpPr>
          <p:nvPr/>
        </p:nvSpPr>
        <p:spPr bwMode="auto">
          <a:xfrm>
            <a:off x="6540500" y="4114800"/>
            <a:ext cx="647700" cy="304800"/>
          </a:xfrm>
          <a:prstGeom prst="line">
            <a:avLst/>
          </a:prstGeom>
          <a:noFill/>
          <a:ln w="57150">
            <a:solidFill>
              <a:srgbClr val="FF0000"/>
            </a:solidFill>
            <a:round/>
            <a:headEnd/>
            <a:tailEnd type="triangle" w="med" len="med"/>
          </a:ln>
        </p:spPr>
        <p:txBody>
          <a:bodyPr/>
          <a:lstStyle/>
          <a:p>
            <a:endParaRPr lang="en-US" smtClean="0">
              <a:solidFill>
                <a:srgbClr val="FFFFFF"/>
              </a:solidFill>
            </a:endParaRPr>
          </a:p>
        </p:txBody>
      </p:sp>
      <p:sp>
        <p:nvSpPr>
          <p:cNvPr id="58385" name="Text Box 43"/>
          <p:cNvSpPr txBox="1">
            <a:spLocks noChangeArrowheads="1"/>
          </p:cNvSpPr>
          <p:nvPr/>
        </p:nvSpPr>
        <p:spPr bwMode="auto">
          <a:xfrm>
            <a:off x="4543425" y="3744913"/>
            <a:ext cx="2152650" cy="366712"/>
          </a:xfrm>
          <a:prstGeom prst="rect">
            <a:avLst/>
          </a:prstGeom>
          <a:noFill/>
          <a:ln w="9525">
            <a:noFill/>
            <a:miter lim="800000"/>
            <a:headEnd/>
            <a:tailEnd/>
          </a:ln>
        </p:spPr>
        <p:txBody>
          <a:bodyPr wrap="none">
            <a:spAutoFit/>
          </a:bodyPr>
          <a:lstStyle/>
          <a:p>
            <a:pPr eaLnBrk="1" hangingPunct="1"/>
            <a:r>
              <a:rPr lang="en-US" smtClean="0">
                <a:solidFill>
                  <a:srgbClr val="FF0000"/>
                </a:solidFill>
                <a:latin typeface="Arial" charset="0"/>
              </a:rPr>
              <a:t>smoke ring diffuses</a:t>
            </a:r>
          </a:p>
        </p:txBody>
      </p:sp>
      <p:sp>
        <p:nvSpPr>
          <p:cNvPr id="44" name="Oval 43"/>
          <p:cNvSpPr/>
          <p:nvPr/>
        </p:nvSpPr>
        <p:spPr>
          <a:xfrm>
            <a:off x="5702300" y="381000"/>
            <a:ext cx="2286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400" y="12700"/>
            <a:ext cx="9144000" cy="1587500"/>
            <a:chOff x="0" y="0"/>
            <a:chExt cx="5760" cy="1000"/>
          </a:xfrm>
        </p:grpSpPr>
        <p:sp>
          <p:nvSpPr>
            <p:cNvPr id="59412" name="Rectangle 3"/>
            <p:cNvSpPr>
              <a:spLocks noChangeArrowheads="1"/>
            </p:cNvSpPr>
            <p:nvPr/>
          </p:nvSpPr>
          <p:spPr bwMode="auto">
            <a:xfrm>
              <a:off x="0" y="0"/>
              <a:ext cx="5760" cy="1000"/>
            </a:xfrm>
            <a:prstGeom prst="rect">
              <a:avLst/>
            </a:prstGeom>
            <a:solidFill>
              <a:schemeClr val="tx1"/>
            </a:solidFill>
            <a:ln w="9525">
              <a:noFill/>
              <a:miter lim="800000"/>
              <a:headEnd/>
              <a:tailEnd/>
            </a:ln>
          </p:spPr>
          <p:txBody>
            <a:bodyPr wrap="none" anchor="ctr"/>
            <a:lstStyle/>
            <a:p>
              <a:endParaRPr lang="en-US" smtClean="0">
                <a:solidFill>
                  <a:srgbClr val="FFFFFF"/>
                </a:solidFill>
              </a:endParaRPr>
            </a:p>
          </p:txBody>
        </p:sp>
        <p:pic>
          <p:nvPicPr>
            <p:cNvPr id="59413" name="Picture 4"/>
            <p:cNvPicPr>
              <a:picLocks noChangeAspect="1" noChangeArrowheads="1"/>
            </p:cNvPicPr>
            <p:nvPr/>
          </p:nvPicPr>
          <p:blipFill>
            <a:blip r:embed="rId2" cstate="print"/>
            <a:srcRect r="10147"/>
            <a:stretch>
              <a:fillRect/>
            </a:stretch>
          </p:blipFill>
          <p:spPr bwMode="auto">
            <a:xfrm rot="-60000">
              <a:off x="0" y="79"/>
              <a:ext cx="5100" cy="858"/>
            </a:xfrm>
            <a:prstGeom prst="rect">
              <a:avLst/>
            </a:prstGeom>
            <a:noFill/>
            <a:ln w="12700">
              <a:noFill/>
              <a:miter lim="800000"/>
              <a:headEnd/>
              <a:tailEnd/>
            </a:ln>
          </p:spPr>
        </p:pic>
        <p:sp>
          <p:nvSpPr>
            <p:cNvPr id="59414" name="Rectangle 5"/>
            <p:cNvSpPr>
              <a:spLocks noChangeArrowheads="1"/>
            </p:cNvSpPr>
            <p:nvPr/>
          </p:nvSpPr>
          <p:spPr bwMode="auto">
            <a:xfrm>
              <a:off x="3824" y="600"/>
              <a:ext cx="1936" cy="336"/>
            </a:xfrm>
            <a:prstGeom prst="rect">
              <a:avLst/>
            </a:prstGeom>
            <a:solidFill>
              <a:schemeClr val="tx1"/>
            </a:solidFill>
            <a:ln w="9525">
              <a:noFill/>
              <a:miter lim="800000"/>
              <a:headEnd/>
              <a:tailEnd/>
            </a:ln>
          </p:spPr>
          <p:txBody>
            <a:bodyPr wrap="none" anchor="ctr"/>
            <a:lstStyle/>
            <a:p>
              <a:pPr algn="ctr" eaLnBrk="1" hangingPunct="1"/>
              <a:endParaRPr lang="en-US" sz="4000" i="1" smtClean="0">
                <a:solidFill>
                  <a:srgbClr val="FFCC00"/>
                </a:solidFill>
                <a:latin typeface="Arial Narrow" pitchFamily="34" charset="0"/>
              </a:endParaRPr>
            </a:p>
          </p:txBody>
        </p:sp>
        <p:pic>
          <p:nvPicPr>
            <p:cNvPr id="59415" name="Picture 6"/>
            <p:cNvPicPr>
              <a:picLocks noChangeAspect="1" noChangeArrowheads="1"/>
            </p:cNvPicPr>
            <p:nvPr/>
          </p:nvPicPr>
          <p:blipFill>
            <a:blip r:embed="rId2" cstate="print"/>
            <a:srcRect l="87260"/>
            <a:stretch>
              <a:fillRect/>
            </a:stretch>
          </p:blipFill>
          <p:spPr bwMode="auto">
            <a:xfrm rot="-60000">
              <a:off x="4209" y="56"/>
              <a:ext cx="723" cy="858"/>
            </a:xfrm>
            <a:prstGeom prst="rect">
              <a:avLst/>
            </a:prstGeom>
            <a:noFill/>
            <a:ln w="12700">
              <a:noFill/>
              <a:miter lim="800000"/>
              <a:headEnd/>
              <a:tailEnd/>
            </a:ln>
          </p:spPr>
        </p:pic>
        <p:pic>
          <p:nvPicPr>
            <p:cNvPr id="59416" name="Picture 7"/>
            <p:cNvPicPr>
              <a:picLocks noChangeAspect="1" noChangeArrowheads="1"/>
            </p:cNvPicPr>
            <p:nvPr/>
          </p:nvPicPr>
          <p:blipFill>
            <a:blip r:embed="rId3" cstate="print"/>
            <a:srcRect/>
            <a:stretch>
              <a:fillRect/>
            </a:stretch>
          </p:blipFill>
          <p:spPr bwMode="auto">
            <a:xfrm rot="60000">
              <a:off x="1500" y="741"/>
              <a:ext cx="2658" cy="223"/>
            </a:xfrm>
            <a:prstGeom prst="rect">
              <a:avLst/>
            </a:prstGeom>
            <a:noFill/>
            <a:ln w="12700">
              <a:noFill/>
              <a:miter lim="800000"/>
              <a:headEnd/>
              <a:tailEnd/>
            </a:ln>
          </p:spPr>
        </p:pic>
        <p:pic>
          <p:nvPicPr>
            <p:cNvPr id="59417" name="Picture 8"/>
            <p:cNvPicPr>
              <a:picLocks noChangeAspect="1" noChangeArrowheads="1"/>
            </p:cNvPicPr>
            <p:nvPr/>
          </p:nvPicPr>
          <p:blipFill>
            <a:blip r:embed="rId4" cstate="print"/>
            <a:srcRect b="16844"/>
            <a:stretch>
              <a:fillRect/>
            </a:stretch>
          </p:blipFill>
          <p:spPr bwMode="auto">
            <a:xfrm rot="-60000">
              <a:off x="144" y="660"/>
              <a:ext cx="1368" cy="336"/>
            </a:xfrm>
            <a:prstGeom prst="rect">
              <a:avLst/>
            </a:prstGeom>
            <a:noFill/>
            <a:ln w="12700">
              <a:noFill/>
              <a:miter lim="800000"/>
              <a:headEnd/>
              <a:tailEnd/>
            </a:ln>
          </p:spPr>
        </p:pic>
        <p:sp>
          <p:nvSpPr>
            <p:cNvPr id="59418" name="Text Box 9"/>
            <p:cNvSpPr txBox="1">
              <a:spLocks noChangeArrowheads="1"/>
            </p:cNvSpPr>
            <p:nvPr/>
          </p:nvSpPr>
          <p:spPr bwMode="auto">
            <a:xfrm>
              <a:off x="3630" y="153"/>
              <a:ext cx="174" cy="365"/>
            </a:xfrm>
            <a:prstGeom prst="rect">
              <a:avLst/>
            </a:prstGeom>
            <a:noFill/>
            <a:ln w="9525" algn="ctr">
              <a:noFill/>
              <a:miter lim="800000"/>
              <a:headEnd/>
              <a:tailEnd/>
            </a:ln>
          </p:spPr>
          <p:txBody>
            <a:bodyPr wrap="none">
              <a:spAutoFit/>
            </a:bodyPr>
            <a:lstStyle/>
            <a:p>
              <a:pPr eaLnBrk="1" hangingPunct="1"/>
              <a:r>
                <a:rPr lang="en-US" sz="3200" smtClean="0">
                  <a:solidFill>
                    <a:srgbClr val="777777"/>
                  </a:solidFill>
                  <a:latin typeface="Arial Narrow" pitchFamily="34" charset="0"/>
                </a:rPr>
                <a:t>[</a:t>
              </a:r>
            </a:p>
          </p:txBody>
        </p:sp>
        <p:sp>
          <p:nvSpPr>
            <p:cNvPr id="59419" name="Text Box 10"/>
            <p:cNvSpPr txBox="1">
              <a:spLocks noChangeArrowheads="1"/>
            </p:cNvSpPr>
            <p:nvPr/>
          </p:nvSpPr>
          <p:spPr bwMode="auto">
            <a:xfrm>
              <a:off x="4790" y="153"/>
              <a:ext cx="174" cy="365"/>
            </a:xfrm>
            <a:prstGeom prst="rect">
              <a:avLst/>
            </a:prstGeom>
            <a:noFill/>
            <a:ln w="9525" algn="ctr">
              <a:noFill/>
              <a:miter lim="800000"/>
              <a:headEnd/>
              <a:tailEnd/>
            </a:ln>
          </p:spPr>
          <p:txBody>
            <a:bodyPr wrap="none">
              <a:spAutoFit/>
            </a:bodyPr>
            <a:lstStyle/>
            <a:p>
              <a:pPr eaLnBrk="1" hangingPunct="1"/>
              <a:r>
                <a:rPr lang="en-US" sz="3200" smtClean="0">
                  <a:solidFill>
                    <a:srgbClr val="777777"/>
                  </a:solidFill>
                  <a:latin typeface="Arial Narrow" pitchFamily="34" charset="0"/>
                </a:rPr>
                <a:t>]</a:t>
              </a:r>
            </a:p>
          </p:txBody>
        </p:sp>
        <p:sp>
          <p:nvSpPr>
            <p:cNvPr id="59420" name="Rectangle 11"/>
            <p:cNvSpPr>
              <a:spLocks noChangeArrowheads="1"/>
            </p:cNvSpPr>
            <p:nvPr/>
          </p:nvSpPr>
          <p:spPr bwMode="auto">
            <a:xfrm>
              <a:off x="4984" y="240"/>
              <a:ext cx="192" cy="280"/>
            </a:xfrm>
            <a:prstGeom prst="rect">
              <a:avLst/>
            </a:prstGeom>
            <a:solidFill>
              <a:schemeClr val="tx1"/>
            </a:solidFill>
            <a:ln w="9525" algn="ctr">
              <a:noFill/>
              <a:miter lim="800000"/>
              <a:headEnd/>
              <a:tailEnd/>
            </a:ln>
          </p:spPr>
          <p:txBody>
            <a:bodyPr wrap="none" anchor="ctr"/>
            <a:lstStyle/>
            <a:p>
              <a:endParaRPr lang="en-US" smtClean="0">
                <a:solidFill>
                  <a:srgbClr val="FFFFFF"/>
                </a:solidFill>
              </a:endParaRPr>
            </a:p>
          </p:txBody>
        </p:sp>
      </p:grpSp>
      <p:sp>
        <p:nvSpPr>
          <p:cNvPr id="59395" name="Rectangle 12"/>
          <p:cNvSpPr>
            <a:spLocks noChangeArrowheads="1"/>
          </p:cNvSpPr>
          <p:nvPr/>
        </p:nvSpPr>
        <p:spPr bwMode="auto">
          <a:xfrm>
            <a:off x="1104900" y="1695450"/>
            <a:ext cx="7258050" cy="1885950"/>
          </a:xfrm>
          <a:prstGeom prst="rect">
            <a:avLst/>
          </a:prstGeom>
          <a:solidFill>
            <a:schemeClr val="tx1"/>
          </a:solidFill>
          <a:ln w="9525">
            <a:noFill/>
            <a:miter lim="800000"/>
            <a:headEnd/>
            <a:tailEnd/>
          </a:ln>
        </p:spPr>
        <p:txBody>
          <a:bodyPr wrap="none" anchor="ctr"/>
          <a:lstStyle/>
          <a:p>
            <a:pPr algn="ctr" eaLnBrk="1" hangingPunct="1"/>
            <a:r>
              <a:rPr lang="en-US" sz="2800" smtClean="0">
                <a:solidFill>
                  <a:srgbClr val="6702FC"/>
                </a:solidFill>
                <a:latin typeface="Arial" charset="0"/>
              </a:rPr>
              <a:t>ZERO Viscosity</a:t>
            </a:r>
          </a:p>
        </p:txBody>
      </p:sp>
      <p:pic>
        <p:nvPicPr>
          <p:cNvPr id="59396" name="Picture 13"/>
          <p:cNvPicPr>
            <a:picLocks noChangeAspect="1" noChangeArrowheads="1"/>
          </p:cNvPicPr>
          <p:nvPr/>
        </p:nvPicPr>
        <p:blipFill>
          <a:blip r:embed="rId5" cstate="print"/>
          <a:srcRect/>
          <a:stretch>
            <a:fillRect/>
          </a:stretch>
        </p:blipFill>
        <p:spPr bwMode="auto">
          <a:xfrm>
            <a:off x="0" y="3690938"/>
            <a:ext cx="9144000" cy="3041650"/>
          </a:xfrm>
          <a:prstGeom prst="rect">
            <a:avLst/>
          </a:prstGeom>
          <a:noFill/>
          <a:ln w="12700">
            <a:noFill/>
            <a:miter lim="800000"/>
            <a:headEnd/>
            <a:tailEnd/>
          </a:ln>
        </p:spPr>
      </p:pic>
      <p:pic>
        <p:nvPicPr>
          <p:cNvPr id="59397" name="Picture 14"/>
          <p:cNvPicPr>
            <a:picLocks noChangeAspect="1" noChangeArrowheads="1"/>
          </p:cNvPicPr>
          <p:nvPr/>
        </p:nvPicPr>
        <p:blipFill>
          <a:blip r:embed="rId6" cstate="print"/>
          <a:srcRect r="45036" b="39592"/>
          <a:stretch>
            <a:fillRect/>
          </a:stretch>
        </p:blipFill>
        <p:spPr bwMode="auto">
          <a:xfrm rot="60000">
            <a:off x="1439863" y="1792288"/>
            <a:ext cx="6800850" cy="722312"/>
          </a:xfrm>
          <a:prstGeom prst="rect">
            <a:avLst/>
          </a:prstGeom>
          <a:noFill/>
          <a:ln w="9525">
            <a:noFill/>
            <a:miter lim="800000"/>
            <a:headEnd/>
            <a:tailEnd/>
          </a:ln>
        </p:spPr>
      </p:pic>
      <p:pic>
        <p:nvPicPr>
          <p:cNvPr id="59398" name="Picture 15"/>
          <p:cNvPicPr>
            <a:picLocks noChangeAspect="1" noChangeArrowheads="1"/>
          </p:cNvPicPr>
          <p:nvPr/>
        </p:nvPicPr>
        <p:blipFill>
          <a:blip r:embed="rId3" cstate="print"/>
          <a:srcRect/>
          <a:stretch>
            <a:fillRect/>
          </a:stretch>
        </p:blipFill>
        <p:spPr bwMode="auto">
          <a:xfrm rot="60000">
            <a:off x="2381250" y="1176338"/>
            <a:ext cx="4219575" cy="354012"/>
          </a:xfrm>
          <a:prstGeom prst="rect">
            <a:avLst/>
          </a:prstGeom>
          <a:noFill/>
          <a:ln w="12700">
            <a:noFill/>
            <a:miter lim="800000"/>
            <a:headEnd/>
            <a:tailEnd/>
          </a:ln>
        </p:spPr>
      </p:pic>
      <p:pic>
        <p:nvPicPr>
          <p:cNvPr id="59399" name="Picture 16"/>
          <p:cNvPicPr>
            <a:picLocks noChangeAspect="1" noChangeArrowheads="1"/>
          </p:cNvPicPr>
          <p:nvPr/>
        </p:nvPicPr>
        <p:blipFill>
          <a:blip r:embed="rId4" cstate="print"/>
          <a:srcRect b="16844"/>
          <a:stretch>
            <a:fillRect/>
          </a:stretch>
        </p:blipFill>
        <p:spPr bwMode="auto">
          <a:xfrm rot="-60000">
            <a:off x="228600" y="1047750"/>
            <a:ext cx="2171700" cy="533400"/>
          </a:xfrm>
          <a:prstGeom prst="rect">
            <a:avLst/>
          </a:prstGeom>
          <a:noFill/>
          <a:ln w="12700">
            <a:noFill/>
            <a:miter lim="800000"/>
            <a:headEnd/>
            <a:tailEnd/>
          </a:ln>
        </p:spPr>
      </p:pic>
      <p:sp>
        <p:nvSpPr>
          <p:cNvPr id="59400" name="Line 17"/>
          <p:cNvSpPr>
            <a:spLocks noChangeShapeType="1"/>
          </p:cNvSpPr>
          <p:nvPr/>
        </p:nvSpPr>
        <p:spPr bwMode="auto">
          <a:xfrm>
            <a:off x="4762500" y="4318000"/>
            <a:ext cx="647700" cy="304800"/>
          </a:xfrm>
          <a:prstGeom prst="line">
            <a:avLst/>
          </a:prstGeom>
          <a:noFill/>
          <a:ln w="57150">
            <a:solidFill>
              <a:srgbClr val="FF0000"/>
            </a:solidFill>
            <a:round/>
            <a:headEnd/>
            <a:tailEnd type="triangle" w="med" len="med"/>
          </a:ln>
        </p:spPr>
        <p:txBody>
          <a:bodyPr/>
          <a:lstStyle/>
          <a:p>
            <a:endParaRPr lang="en-US" smtClean="0">
              <a:solidFill>
                <a:srgbClr val="FFFFFF"/>
              </a:solidFill>
            </a:endParaRPr>
          </a:p>
        </p:txBody>
      </p:sp>
      <p:sp>
        <p:nvSpPr>
          <p:cNvPr id="59401" name="Text Box 18"/>
          <p:cNvSpPr txBox="1">
            <a:spLocks noChangeArrowheads="1"/>
          </p:cNvSpPr>
          <p:nvPr/>
        </p:nvSpPr>
        <p:spPr bwMode="auto">
          <a:xfrm>
            <a:off x="3781425" y="3935413"/>
            <a:ext cx="2952750" cy="366712"/>
          </a:xfrm>
          <a:prstGeom prst="rect">
            <a:avLst/>
          </a:prstGeom>
          <a:noFill/>
          <a:ln w="9525">
            <a:noFill/>
            <a:miter lim="800000"/>
            <a:headEnd/>
            <a:tailEnd/>
          </a:ln>
        </p:spPr>
        <p:txBody>
          <a:bodyPr wrap="none">
            <a:spAutoFit/>
          </a:bodyPr>
          <a:lstStyle/>
          <a:p>
            <a:pPr eaLnBrk="1" hangingPunct="1"/>
            <a:r>
              <a:rPr lang="en-US" smtClean="0">
                <a:solidFill>
                  <a:srgbClr val="FF0000"/>
                </a:solidFill>
                <a:latin typeface="Arial" charset="0"/>
              </a:rPr>
              <a:t>smoke ring keeps its shape</a:t>
            </a:r>
          </a:p>
        </p:txBody>
      </p:sp>
      <p:sp>
        <p:nvSpPr>
          <p:cNvPr id="59402" name="Text Box 19"/>
          <p:cNvSpPr txBox="1">
            <a:spLocks noChangeArrowheads="1"/>
          </p:cNvSpPr>
          <p:nvPr/>
        </p:nvSpPr>
        <p:spPr bwMode="auto">
          <a:xfrm>
            <a:off x="1330325" y="6323013"/>
            <a:ext cx="6483350" cy="366712"/>
          </a:xfrm>
          <a:prstGeom prst="rect">
            <a:avLst/>
          </a:prstGeom>
          <a:noFill/>
          <a:ln w="9525">
            <a:noFill/>
            <a:miter lim="800000"/>
            <a:headEnd/>
            <a:tailEnd/>
          </a:ln>
        </p:spPr>
        <p:txBody>
          <a:bodyPr wrap="none">
            <a:spAutoFit/>
          </a:bodyPr>
          <a:lstStyle/>
          <a:p>
            <a:pPr eaLnBrk="1" hangingPunct="1"/>
            <a:r>
              <a:rPr lang="en-US" smtClean="0">
                <a:solidFill>
                  <a:srgbClr val="000000"/>
                </a:solidFill>
                <a:latin typeface="Arial" charset="0"/>
              </a:rPr>
              <a:t>note: you actually need viscosity to get the smoke ring started </a:t>
            </a:r>
          </a:p>
        </p:txBody>
      </p:sp>
      <p:pic>
        <p:nvPicPr>
          <p:cNvPr id="59403" name="Picture 20"/>
          <p:cNvPicPr>
            <a:picLocks noChangeAspect="1" noChangeArrowheads="1"/>
          </p:cNvPicPr>
          <p:nvPr/>
        </p:nvPicPr>
        <p:blipFill>
          <a:blip r:embed="rId7" cstate="print"/>
          <a:srcRect l="17998" t="3287" r="17535" b="85468"/>
          <a:stretch>
            <a:fillRect/>
          </a:stretch>
        </p:blipFill>
        <p:spPr bwMode="auto">
          <a:xfrm rot="-60000">
            <a:off x="1385888" y="2924175"/>
            <a:ext cx="6919912" cy="549275"/>
          </a:xfrm>
          <a:prstGeom prst="rect">
            <a:avLst/>
          </a:prstGeom>
          <a:noFill/>
          <a:ln w="12700">
            <a:noFill/>
            <a:miter lim="800000"/>
            <a:headEnd/>
            <a:tailEnd/>
          </a:ln>
        </p:spPr>
      </p:pic>
      <p:sp>
        <p:nvSpPr>
          <p:cNvPr id="59404" name="Text Box 21"/>
          <p:cNvSpPr txBox="1">
            <a:spLocks noChangeArrowheads="1"/>
          </p:cNvSpPr>
          <p:nvPr/>
        </p:nvSpPr>
        <p:spPr bwMode="auto">
          <a:xfrm>
            <a:off x="4848225" y="2971800"/>
            <a:ext cx="3343275" cy="366713"/>
          </a:xfrm>
          <a:prstGeom prst="rect">
            <a:avLst/>
          </a:prstGeom>
          <a:noFill/>
          <a:ln w="9525">
            <a:noFill/>
            <a:miter lim="800000"/>
            <a:headEnd/>
            <a:tailEnd/>
          </a:ln>
        </p:spPr>
        <p:txBody>
          <a:bodyPr>
            <a:spAutoFit/>
          </a:bodyPr>
          <a:lstStyle/>
          <a:p>
            <a:pPr eaLnBrk="1" hangingPunct="1">
              <a:spcBef>
                <a:spcPct val="50000"/>
              </a:spcBef>
            </a:pPr>
            <a:endParaRPr lang="en-US" smtClean="0">
              <a:solidFill>
                <a:srgbClr val="FFFFFF"/>
              </a:solidFill>
              <a:latin typeface="Arial" charset="0"/>
            </a:endParaRPr>
          </a:p>
        </p:txBody>
      </p:sp>
      <p:sp>
        <p:nvSpPr>
          <p:cNvPr id="59405" name="Text Box 22"/>
          <p:cNvSpPr txBox="1">
            <a:spLocks noChangeArrowheads="1"/>
          </p:cNvSpPr>
          <p:nvPr/>
        </p:nvSpPr>
        <p:spPr bwMode="auto">
          <a:xfrm>
            <a:off x="4860925" y="2935288"/>
            <a:ext cx="2752725" cy="519112"/>
          </a:xfrm>
          <a:prstGeom prst="rect">
            <a:avLst/>
          </a:prstGeom>
          <a:solidFill>
            <a:schemeClr val="tx1"/>
          </a:solidFill>
          <a:ln w="9525">
            <a:noFill/>
            <a:miter lim="800000"/>
            <a:headEnd/>
            <a:tailEnd/>
          </a:ln>
        </p:spPr>
        <p:txBody>
          <a:bodyPr>
            <a:spAutoFit/>
          </a:bodyPr>
          <a:lstStyle/>
          <a:p>
            <a:pPr eaLnBrk="1" hangingPunct="1"/>
            <a:r>
              <a:rPr lang="en-US" sz="2800" smtClean="0">
                <a:solidFill>
                  <a:srgbClr val="000000"/>
                </a:solidFill>
                <a:latin typeface="Arial" charset="0"/>
              </a:rPr>
              <a:t>does not diffuse</a:t>
            </a:r>
            <a:r>
              <a:rPr lang="en-US" smtClean="0">
                <a:solidFill>
                  <a:srgbClr val="FFFFFF"/>
                </a:solidFill>
                <a:latin typeface="Arial" charset="0"/>
              </a:rPr>
              <a:t> </a:t>
            </a:r>
          </a:p>
        </p:txBody>
      </p:sp>
      <p:sp>
        <p:nvSpPr>
          <p:cNvPr id="59406" name="Rectangle 23"/>
          <p:cNvSpPr>
            <a:spLocks noChangeArrowheads="1"/>
          </p:cNvSpPr>
          <p:nvPr/>
        </p:nvSpPr>
        <p:spPr bwMode="auto">
          <a:xfrm>
            <a:off x="7524750" y="2676525"/>
            <a:ext cx="742950" cy="847725"/>
          </a:xfrm>
          <a:prstGeom prst="rect">
            <a:avLst/>
          </a:prstGeom>
          <a:solidFill>
            <a:schemeClr val="tx1"/>
          </a:solidFill>
          <a:ln w="9525">
            <a:noFill/>
            <a:miter lim="800000"/>
            <a:headEnd/>
            <a:tailEnd/>
          </a:ln>
        </p:spPr>
        <p:txBody>
          <a:bodyPr wrap="none" anchor="ctr"/>
          <a:lstStyle/>
          <a:p>
            <a:endParaRPr lang="en-US" smtClean="0">
              <a:solidFill>
                <a:srgbClr val="FFFFFF"/>
              </a:solidFill>
            </a:endParaRPr>
          </a:p>
        </p:txBody>
      </p:sp>
      <p:sp>
        <p:nvSpPr>
          <p:cNvPr id="59407" name="Line 24"/>
          <p:cNvSpPr>
            <a:spLocks noChangeShapeType="1"/>
          </p:cNvSpPr>
          <p:nvPr/>
        </p:nvSpPr>
        <p:spPr bwMode="auto">
          <a:xfrm>
            <a:off x="5676900" y="279400"/>
            <a:ext cx="2336800" cy="622300"/>
          </a:xfrm>
          <a:prstGeom prst="line">
            <a:avLst/>
          </a:prstGeom>
          <a:noFill/>
          <a:ln w="57150">
            <a:solidFill>
              <a:srgbClr val="FF0000"/>
            </a:solidFill>
            <a:round/>
            <a:headEnd/>
            <a:tailEnd/>
          </a:ln>
        </p:spPr>
        <p:txBody>
          <a:bodyPr anchor="ctr"/>
          <a:lstStyle/>
          <a:p>
            <a:endParaRPr lang="en-US" smtClean="0">
              <a:solidFill>
                <a:srgbClr val="FFFFFF"/>
              </a:solidFill>
            </a:endParaRPr>
          </a:p>
        </p:txBody>
      </p:sp>
      <p:sp>
        <p:nvSpPr>
          <p:cNvPr id="59408" name="Line 25"/>
          <p:cNvSpPr>
            <a:spLocks noChangeShapeType="1"/>
          </p:cNvSpPr>
          <p:nvPr/>
        </p:nvSpPr>
        <p:spPr bwMode="auto">
          <a:xfrm flipV="1">
            <a:off x="5638800" y="342900"/>
            <a:ext cx="2298700" cy="406400"/>
          </a:xfrm>
          <a:prstGeom prst="line">
            <a:avLst/>
          </a:prstGeom>
          <a:noFill/>
          <a:ln w="57150">
            <a:solidFill>
              <a:srgbClr val="FF0000"/>
            </a:solidFill>
            <a:round/>
            <a:headEnd/>
            <a:tailEnd/>
          </a:ln>
        </p:spPr>
        <p:txBody>
          <a:bodyPr anchor="ctr"/>
          <a:lstStyle/>
          <a:p>
            <a:endParaRPr lang="en-US" smtClean="0">
              <a:solidFill>
                <a:srgbClr val="FFFFFF"/>
              </a:solidFill>
            </a:endParaRPr>
          </a:p>
        </p:txBody>
      </p:sp>
      <p:pic>
        <p:nvPicPr>
          <p:cNvPr id="59409" name="Picture 26" descr="a"/>
          <p:cNvPicPr>
            <a:picLocks noChangeAspect="1" noChangeArrowheads="1"/>
          </p:cNvPicPr>
          <p:nvPr/>
        </p:nvPicPr>
        <p:blipFill>
          <a:blip r:embed="rId8" cstate="print"/>
          <a:srcRect t="9599"/>
          <a:stretch>
            <a:fillRect/>
          </a:stretch>
        </p:blipFill>
        <p:spPr bwMode="auto">
          <a:xfrm>
            <a:off x="3962400" y="4445000"/>
            <a:ext cx="571500" cy="1033463"/>
          </a:xfrm>
          <a:prstGeom prst="rect">
            <a:avLst/>
          </a:prstGeom>
          <a:noFill/>
          <a:ln w="9525">
            <a:noFill/>
            <a:miter lim="800000"/>
            <a:headEnd/>
            <a:tailEnd/>
          </a:ln>
        </p:spPr>
      </p:pic>
      <p:pic>
        <p:nvPicPr>
          <p:cNvPr id="59410" name="Picture 27" descr="a"/>
          <p:cNvPicPr>
            <a:picLocks noChangeAspect="1" noChangeArrowheads="1"/>
          </p:cNvPicPr>
          <p:nvPr/>
        </p:nvPicPr>
        <p:blipFill>
          <a:blip r:embed="rId8" cstate="print"/>
          <a:srcRect t="9599"/>
          <a:stretch>
            <a:fillRect/>
          </a:stretch>
        </p:blipFill>
        <p:spPr bwMode="auto">
          <a:xfrm>
            <a:off x="6883400" y="4457700"/>
            <a:ext cx="571500" cy="1033463"/>
          </a:xfrm>
          <a:prstGeom prst="rect">
            <a:avLst/>
          </a:prstGeom>
          <a:noFill/>
          <a:ln w="9525">
            <a:noFill/>
            <a:miter lim="800000"/>
            <a:headEnd/>
            <a:tailEnd/>
          </a:ln>
        </p:spPr>
      </p:pic>
      <p:sp>
        <p:nvSpPr>
          <p:cNvPr id="391196" name="Rectangle 28"/>
          <p:cNvSpPr>
            <a:spLocks noChangeArrowheads="1"/>
          </p:cNvSpPr>
          <p:nvPr/>
        </p:nvSpPr>
        <p:spPr bwMode="auto">
          <a:xfrm>
            <a:off x="2311400" y="4038600"/>
            <a:ext cx="4965700" cy="1714500"/>
          </a:xfrm>
          <a:prstGeom prst="rect">
            <a:avLst/>
          </a:prstGeom>
          <a:solidFill>
            <a:srgbClr val="FFFF00"/>
          </a:solidFill>
          <a:ln w="9525" algn="ctr">
            <a:noFill/>
            <a:miter lim="800000"/>
            <a:headEnd/>
            <a:tailEnd/>
          </a:ln>
        </p:spPr>
        <p:txBody>
          <a:bodyPr wrap="none" anchor="ctr"/>
          <a:lstStyle/>
          <a:p>
            <a:pPr algn="ctr" eaLnBrk="1" hangingPunct="1"/>
            <a:r>
              <a:rPr lang="en-US" sz="4000" dirty="0" smtClean="0">
                <a:solidFill>
                  <a:srgbClr val="FF0000"/>
                </a:solidFill>
                <a:latin typeface="Arial Narrow" pitchFamily="34" charset="0"/>
              </a:rPr>
              <a:t>Viscosity</a:t>
            </a:r>
          </a:p>
          <a:p>
            <a:pPr algn="ctr" eaLnBrk="1" hangingPunct="1"/>
            <a:r>
              <a:rPr lang="en-US" sz="4000" dirty="0" smtClean="0">
                <a:solidFill>
                  <a:srgbClr val="FF0000"/>
                </a:solidFill>
                <a:latin typeface="Arial Narrow" pitchFamily="34" charset="0"/>
              </a:rPr>
              <a:t> dissipates momentum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1196"/>
                                        </p:tgtEl>
                                        <p:attrNameLst>
                                          <p:attrName>style.visibility</p:attrName>
                                        </p:attrNameLst>
                                      </p:cBhvr>
                                      <p:to>
                                        <p:strVal val="visible"/>
                                      </p:to>
                                    </p:set>
                                    <p:animEffect transition="in" filter="dissolve">
                                      <p:cBhvr>
                                        <p:cTn id="7" dur="500"/>
                                        <p:tgtEl>
                                          <p:spTgt spid="391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9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0" y="5278582"/>
            <a:ext cx="4059382" cy="157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4386" name="Rectangle 2"/>
          <p:cNvSpPr>
            <a:spLocks noGrp="1" noChangeArrowheads="1"/>
          </p:cNvSpPr>
          <p:nvPr>
            <p:ph type="title"/>
          </p:nvPr>
        </p:nvSpPr>
        <p:spPr/>
        <p:txBody>
          <a:bodyPr>
            <a:normAutofit fontScale="90000"/>
          </a:bodyPr>
          <a:lstStyle/>
          <a:p>
            <a:r>
              <a:rPr lang="en-US" sz="4000" dirty="0" smtClean="0"/>
              <a:t>Measuring viscosity</a:t>
            </a:r>
            <a:br>
              <a:rPr lang="en-US" sz="4000" dirty="0" smtClean="0"/>
            </a:br>
            <a:r>
              <a:rPr lang="en-US" sz="4000" dirty="0" smtClean="0"/>
              <a:t>Flow</a:t>
            </a:r>
            <a:r>
              <a:rPr lang="en-US" sz="4000" dirty="0"/>
              <a:t>: A collective effect </a:t>
            </a:r>
          </a:p>
        </p:txBody>
      </p:sp>
      <p:graphicFrame>
        <p:nvGraphicFramePr>
          <p:cNvPr id="144518" name="Object 134"/>
          <p:cNvGraphicFramePr>
            <a:graphicFrameLocks noGrp="1" noChangeAspect="1"/>
          </p:cNvGraphicFramePr>
          <p:nvPr>
            <p:ph sz="half" idx="2"/>
          </p:nvPr>
        </p:nvGraphicFramePr>
        <p:xfrm>
          <a:off x="4975225" y="1096963"/>
          <a:ext cx="3000375" cy="863600"/>
        </p:xfrm>
        <a:graphic>
          <a:graphicData uri="http://schemas.openxmlformats.org/presentationml/2006/ole">
            <mc:AlternateContent xmlns:mc="http://schemas.openxmlformats.org/markup-compatibility/2006">
              <mc:Choice xmlns:v="urn:schemas-microsoft-com:vml" Requires="v">
                <p:oleObj spid="_x0000_s135176" name="Equation" r:id="rId3" imgW="1676160" imgH="482400" progId="Equation.DSMT4">
                  <p:embed/>
                </p:oleObj>
              </mc:Choice>
              <mc:Fallback>
                <p:oleObj name="Equation" r:id="rId3" imgW="1676160" imgH="482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225" y="1096963"/>
                        <a:ext cx="3000375"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37"/>
          <p:cNvGrpSpPr>
            <a:grpSpLocks/>
          </p:cNvGrpSpPr>
          <p:nvPr/>
        </p:nvGrpSpPr>
        <p:grpSpPr bwMode="auto">
          <a:xfrm>
            <a:off x="381000" y="784225"/>
            <a:ext cx="3636963" cy="3597275"/>
            <a:chOff x="0" y="2350"/>
            <a:chExt cx="2291" cy="2266"/>
          </a:xfrm>
        </p:grpSpPr>
        <p:grpSp>
          <p:nvGrpSpPr>
            <p:cNvPr id="3" name="Group 7"/>
            <p:cNvGrpSpPr>
              <a:grpSpLocks/>
            </p:cNvGrpSpPr>
            <p:nvPr/>
          </p:nvGrpSpPr>
          <p:grpSpPr bwMode="auto">
            <a:xfrm>
              <a:off x="0" y="2350"/>
              <a:ext cx="2291" cy="2266"/>
              <a:chOff x="240" y="672"/>
              <a:chExt cx="2291" cy="2266"/>
            </a:xfrm>
          </p:grpSpPr>
          <p:sp>
            <p:nvSpPr>
              <p:cNvPr id="144392" name="Text Box 8"/>
              <p:cNvSpPr txBox="1">
                <a:spLocks noChangeArrowheads="1"/>
              </p:cNvSpPr>
              <p:nvPr/>
            </p:nvSpPr>
            <p:spPr bwMode="auto">
              <a:xfrm>
                <a:off x="644" y="672"/>
                <a:ext cx="116" cy="250"/>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pPr>
                <a:endParaRPr lang="en-US" sz="2000" dirty="0">
                  <a:solidFill>
                    <a:prstClr val="black"/>
                  </a:solidFill>
                  <a:latin typeface="Times New Roman" pitchFamily="18" charset="0"/>
                  <a:cs typeface="Arial" charset="0"/>
                </a:endParaRPr>
              </a:p>
            </p:txBody>
          </p:sp>
          <p:sp>
            <p:nvSpPr>
              <p:cNvPr id="144393" name="Text Box 9"/>
              <p:cNvSpPr txBox="1">
                <a:spLocks noChangeArrowheads="1"/>
              </p:cNvSpPr>
              <p:nvPr/>
            </p:nvSpPr>
            <p:spPr bwMode="auto">
              <a:xfrm>
                <a:off x="1315" y="2688"/>
                <a:ext cx="116" cy="250"/>
              </a:xfrm>
              <a:prstGeom prst="rect">
                <a:avLst/>
              </a:prstGeom>
              <a:noFill/>
              <a:ln w="25400">
                <a:noFill/>
                <a:miter lim="800000"/>
                <a:headEnd/>
                <a:tailEnd/>
              </a:ln>
              <a:effectLst/>
            </p:spPr>
            <p:txBody>
              <a:bodyPr wrap="none">
                <a:spAutoFit/>
              </a:bodyPr>
              <a:lstStyle/>
              <a:p>
                <a:pPr algn="ctr" eaLnBrk="1" fontAlgn="auto" hangingPunct="1">
                  <a:spcBef>
                    <a:spcPts val="0"/>
                  </a:spcBef>
                  <a:spcAft>
                    <a:spcPts val="0"/>
                  </a:spcAft>
                </a:pPr>
                <a:endParaRPr lang="en-US" sz="2000" dirty="0">
                  <a:solidFill>
                    <a:prstClr val="black"/>
                  </a:solidFill>
                  <a:latin typeface="Times New Roman" pitchFamily="18" charset="0"/>
                  <a:cs typeface="Arial" charset="0"/>
                </a:endParaRPr>
              </a:p>
            </p:txBody>
          </p:sp>
          <p:grpSp>
            <p:nvGrpSpPr>
              <p:cNvPr id="4" name="Group 10"/>
              <p:cNvGrpSpPr>
                <a:grpSpLocks/>
              </p:cNvGrpSpPr>
              <p:nvPr/>
            </p:nvGrpSpPr>
            <p:grpSpPr bwMode="auto">
              <a:xfrm>
                <a:off x="240" y="958"/>
                <a:ext cx="2291" cy="1735"/>
                <a:chOff x="349" y="958"/>
                <a:chExt cx="2291" cy="1735"/>
              </a:xfrm>
            </p:grpSpPr>
            <p:sp>
              <p:nvSpPr>
                <p:cNvPr id="144395" name="Freeform 11"/>
                <p:cNvSpPr>
                  <a:spLocks/>
                </p:cNvSpPr>
                <p:nvPr/>
              </p:nvSpPr>
              <p:spPr bwMode="auto">
                <a:xfrm rot="11267865">
                  <a:off x="2178" y="958"/>
                  <a:ext cx="246" cy="234"/>
                </a:xfrm>
                <a:custGeom>
                  <a:avLst/>
                  <a:gdLst/>
                  <a:ahLst/>
                  <a:cxnLst>
                    <a:cxn ang="0">
                      <a:pos x="430" y="0"/>
                    </a:cxn>
                    <a:cxn ang="0">
                      <a:pos x="177" y="379"/>
                    </a:cxn>
                    <a:cxn ang="0">
                      <a:pos x="0" y="379"/>
                    </a:cxn>
                    <a:cxn ang="0">
                      <a:pos x="168" y="622"/>
                    </a:cxn>
                    <a:cxn ang="0">
                      <a:pos x="631" y="379"/>
                    </a:cxn>
                    <a:cxn ang="0">
                      <a:pos x="465" y="382"/>
                    </a:cxn>
                    <a:cxn ang="0">
                      <a:pos x="720" y="0"/>
                    </a:cxn>
                    <a:cxn ang="0">
                      <a:pos x="430" y="0"/>
                    </a:cxn>
                  </a:cxnLst>
                  <a:rect l="0" t="0" r="r" b="b"/>
                  <a:pathLst>
                    <a:path w="720" h="622">
                      <a:moveTo>
                        <a:pt x="430" y="0"/>
                      </a:moveTo>
                      <a:lnTo>
                        <a:pt x="177" y="379"/>
                      </a:lnTo>
                      <a:lnTo>
                        <a:pt x="0" y="379"/>
                      </a:lnTo>
                      <a:lnTo>
                        <a:pt x="168" y="622"/>
                      </a:lnTo>
                      <a:lnTo>
                        <a:pt x="631" y="379"/>
                      </a:lnTo>
                      <a:lnTo>
                        <a:pt x="465" y="382"/>
                      </a:lnTo>
                      <a:lnTo>
                        <a:pt x="720" y="0"/>
                      </a:lnTo>
                      <a:lnTo>
                        <a:pt x="430" y="0"/>
                      </a:lnTo>
                      <a:close/>
                    </a:path>
                  </a:pathLst>
                </a:custGeom>
                <a:solidFill>
                  <a:schemeClr val="accent1"/>
                </a:solidFill>
                <a:ln w="9525" cap="flat" cmpd="sng">
                  <a:prstDash val="solid"/>
                  <a:round/>
                  <a:headEnd/>
                  <a:tailEnd/>
                </a:ln>
                <a:effectLst/>
                <a:scene3d>
                  <a:camera prst="legacyPerspectiveTopRight">
                    <a:rot lat="20099999" lon="21299999" rev="0"/>
                  </a:camera>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eaLnBrk="1" fontAlgn="auto" hangingPunct="1">
                    <a:spcBef>
                      <a:spcPts val="0"/>
                    </a:spcBef>
                    <a:spcAft>
                      <a:spcPts val="0"/>
                    </a:spcAft>
                  </a:pPr>
                  <a:endParaRPr lang="en-US" dirty="0">
                    <a:solidFill>
                      <a:prstClr val="black"/>
                    </a:solidFill>
                    <a:latin typeface="Lucida Sans Unicode"/>
                  </a:endParaRPr>
                </a:p>
              </p:txBody>
            </p:sp>
            <p:sp>
              <p:nvSpPr>
                <p:cNvPr id="144396" name="Line 12"/>
                <p:cNvSpPr>
                  <a:spLocks noChangeShapeType="1"/>
                </p:cNvSpPr>
                <p:nvPr/>
              </p:nvSpPr>
              <p:spPr bwMode="auto">
                <a:xfrm rot="467865" flipH="1">
                  <a:off x="860" y="1040"/>
                  <a:ext cx="426" cy="695"/>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397" name="Line 13"/>
                <p:cNvSpPr>
                  <a:spLocks noChangeShapeType="1"/>
                </p:cNvSpPr>
                <p:nvPr/>
              </p:nvSpPr>
              <p:spPr bwMode="auto">
                <a:xfrm rot="467865" flipH="1">
                  <a:off x="1064" y="1068"/>
                  <a:ext cx="419" cy="684"/>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398" name="Line 14"/>
                <p:cNvSpPr>
                  <a:spLocks noChangeShapeType="1"/>
                </p:cNvSpPr>
                <p:nvPr/>
              </p:nvSpPr>
              <p:spPr bwMode="auto">
                <a:xfrm rot="467865">
                  <a:off x="1217" y="1300"/>
                  <a:ext cx="1403" cy="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399" name="Line 15"/>
                <p:cNvSpPr>
                  <a:spLocks noChangeShapeType="1"/>
                </p:cNvSpPr>
                <p:nvPr/>
              </p:nvSpPr>
              <p:spPr bwMode="auto">
                <a:xfrm rot="467865">
                  <a:off x="1087" y="1988"/>
                  <a:ext cx="987" cy="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00" name="AutoShape 16"/>
                <p:cNvSpPr>
                  <a:spLocks noChangeArrowheads="1"/>
                </p:cNvSpPr>
                <p:nvPr/>
              </p:nvSpPr>
              <p:spPr bwMode="auto">
                <a:xfrm rot="467865">
                  <a:off x="411" y="1102"/>
                  <a:ext cx="2229" cy="1349"/>
                </a:xfrm>
                <a:prstGeom prst="parallelogram">
                  <a:avLst>
                    <a:gd name="adj" fmla="val 61305"/>
                  </a:avLst>
                </a:prstGeom>
                <a:noFill/>
                <a:ln w="28575">
                  <a:solidFill>
                    <a:schemeClr val="folHlink"/>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01" name="Line 17"/>
                <p:cNvSpPr>
                  <a:spLocks noChangeShapeType="1"/>
                </p:cNvSpPr>
                <p:nvPr/>
              </p:nvSpPr>
              <p:spPr bwMode="auto">
                <a:xfrm rot="467865" flipH="1">
                  <a:off x="349" y="2015"/>
                  <a:ext cx="179" cy="294"/>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02" name="Line 18"/>
                <p:cNvSpPr>
                  <a:spLocks noChangeShapeType="1"/>
                </p:cNvSpPr>
                <p:nvPr/>
              </p:nvSpPr>
              <p:spPr bwMode="auto">
                <a:xfrm rot="467865" flipH="1">
                  <a:off x="1151" y="1087"/>
                  <a:ext cx="518" cy="846"/>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03" name="Freeform 19"/>
                <p:cNvSpPr>
                  <a:spLocks/>
                </p:cNvSpPr>
                <p:nvPr/>
              </p:nvSpPr>
              <p:spPr bwMode="auto">
                <a:xfrm rot="11267865" flipV="1">
                  <a:off x="1049" y="1818"/>
                  <a:ext cx="174" cy="541"/>
                </a:xfrm>
                <a:custGeom>
                  <a:avLst/>
                  <a:gdLst/>
                  <a:ahLst/>
                  <a:cxnLst>
                    <a:cxn ang="0">
                      <a:pos x="84" y="643"/>
                    </a:cxn>
                    <a:cxn ang="0">
                      <a:pos x="24" y="519"/>
                    </a:cxn>
                    <a:cxn ang="0">
                      <a:pos x="1" y="351"/>
                    </a:cxn>
                    <a:cxn ang="0">
                      <a:pos x="30" y="205"/>
                    </a:cxn>
                    <a:cxn ang="0">
                      <a:pos x="100" y="73"/>
                    </a:cxn>
                    <a:cxn ang="0">
                      <a:pos x="166" y="4"/>
                    </a:cxn>
                    <a:cxn ang="0">
                      <a:pos x="225" y="171"/>
                    </a:cxn>
                    <a:cxn ang="0">
                      <a:pos x="249" y="337"/>
                    </a:cxn>
                    <a:cxn ang="0">
                      <a:pos x="241" y="514"/>
                    </a:cxn>
                    <a:cxn ang="0">
                      <a:pos x="199" y="636"/>
                    </a:cxn>
                    <a:cxn ang="0">
                      <a:pos x="142" y="712"/>
                    </a:cxn>
                    <a:cxn ang="0">
                      <a:pos x="84" y="643"/>
                    </a:cxn>
                  </a:cxnLst>
                  <a:rect l="0" t="0" r="r" b="b"/>
                  <a:pathLst>
                    <a:path w="252" h="715">
                      <a:moveTo>
                        <a:pt x="84" y="643"/>
                      </a:moveTo>
                      <a:cubicBezTo>
                        <a:pt x="64" y="611"/>
                        <a:pt x="38" y="568"/>
                        <a:pt x="24" y="519"/>
                      </a:cubicBezTo>
                      <a:cubicBezTo>
                        <a:pt x="10" y="470"/>
                        <a:pt x="0" y="403"/>
                        <a:pt x="1" y="351"/>
                      </a:cubicBezTo>
                      <a:cubicBezTo>
                        <a:pt x="2" y="299"/>
                        <a:pt x="14" y="251"/>
                        <a:pt x="30" y="205"/>
                      </a:cubicBezTo>
                      <a:cubicBezTo>
                        <a:pt x="46" y="159"/>
                        <a:pt x="77" y="106"/>
                        <a:pt x="100" y="73"/>
                      </a:cubicBezTo>
                      <a:cubicBezTo>
                        <a:pt x="123" y="40"/>
                        <a:pt x="163" y="0"/>
                        <a:pt x="166" y="4"/>
                      </a:cubicBezTo>
                      <a:cubicBezTo>
                        <a:pt x="198" y="57"/>
                        <a:pt x="212" y="120"/>
                        <a:pt x="225" y="171"/>
                      </a:cubicBezTo>
                      <a:cubicBezTo>
                        <a:pt x="239" y="226"/>
                        <a:pt x="246" y="280"/>
                        <a:pt x="249" y="337"/>
                      </a:cubicBezTo>
                      <a:cubicBezTo>
                        <a:pt x="252" y="394"/>
                        <a:pt x="249" y="464"/>
                        <a:pt x="241" y="514"/>
                      </a:cubicBezTo>
                      <a:cubicBezTo>
                        <a:pt x="233" y="564"/>
                        <a:pt x="216" y="603"/>
                        <a:pt x="199" y="636"/>
                      </a:cubicBezTo>
                      <a:cubicBezTo>
                        <a:pt x="182" y="669"/>
                        <a:pt x="142" y="715"/>
                        <a:pt x="142" y="712"/>
                      </a:cubicBezTo>
                      <a:cubicBezTo>
                        <a:pt x="142" y="711"/>
                        <a:pt x="104" y="675"/>
                        <a:pt x="84" y="643"/>
                      </a:cubicBezTo>
                      <a:close/>
                    </a:path>
                  </a:pathLst>
                </a:custGeom>
                <a:solidFill>
                  <a:schemeClr val="bg1"/>
                </a:solidFill>
                <a:ln w="38100" cap="flat" cmpd="sng">
                  <a:solidFill>
                    <a:schemeClr val="bg1"/>
                  </a:solidFill>
                  <a:prstDash val="solid"/>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04" name="Line 20"/>
                <p:cNvSpPr>
                  <a:spLocks noChangeShapeType="1"/>
                </p:cNvSpPr>
                <p:nvPr/>
              </p:nvSpPr>
              <p:spPr bwMode="auto">
                <a:xfrm rot="467865" flipH="1">
                  <a:off x="956" y="1777"/>
                  <a:ext cx="382" cy="623"/>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nvGrpSpPr>
                <p:cNvPr id="5" name="Group 21"/>
                <p:cNvGrpSpPr>
                  <a:grpSpLocks/>
                </p:cNvGrpSpPr>
                <p:nvPr/>
              </p:nvGrpSpPr>
              <p:grpSpPr bwMode="auto">
                <a:xfrm rot="240000">
                  <a:off x="1738" y="1051"/>
                  <a:ext cx="708" cy="756"/>
                  <a:chOff x="3157" y="3025"/>
                  <a:chExt cx="1026" cy="999"/>
                </a:xfrm>
              </p:grpSpPr>
              <p:grpSp>
                <p:nvGrpSpPr>
                  <p:cNvPr id="6" name="Group 22"/>
                  <p:cNvGrpSpPr>
                    <a:grpSpLocks/>
                  </p:cNvGrpSpPr>
                  <p:nvPr/>
                </p:nvGrpSpPr>
                <p:grpSpPr bwMode="auto">
                  <a:xfrm>
                    <a:off x="3157" y="3025"/>
                    <a:ext cx="1026" cy="999"/>
                    <a:chOff x="4130" y="2180"/>
                    <a:chExt cx="1026" cy="999"/>
                  </a:xfrm>
                </p:grpSpPr>
                <p:sp>
                  <p:nvSpPr>
                    <p:cNvPr id="144407" name="Oval 23"/>
                    <p:cNvSpPr>
                      <a:spLocks noChangeArrowheads="1"/>
                    </p:cNvSpPr>
                    <p:nvPr/>
                  </p:nvSpPr>
                  <p:spPr bwMode="auto">
                    <a:xfrm>
                      <a:off x="4153" y="2181"/>
                      <a:ext cx="981" cy="981"/>
                    </a:xfrm>
                    <a:prstGeom prst="ellipse">
                      <a:avLst/>
                    </a:prstGeom>
                    <a:gradFill rotWithShape="0">
                      <a:gsLst>
                        <a:gs pos="0">
                          <a:schemeClr val="bg1"/>
                        </a:gs>
                        <a:gs pos="100000">
                          <a:schemeClr val="accent2"/>
                        </a:gs>
                      </a:gsLst>
                      <a:path path="shape">
                        <a:fillToRect l="50000" t="50000" r="50000" b="50000"/>
                      </a:path>
                    </a:gradFill>
                    <a:ln w="9525">
                      <a:solidFill>
                        <a:schemeClr val="tx1"/>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08" name="Oval 24"/>
                    <p:cNvSpPr>
                      <a:spLocks noChangeArrowheads="1"/>
                    </p:cNvSpPr>
                    <p:nvPr/>
                  </p:nvSpPr>
                  <p:spPr bwMode="auto">
                    <a:xfrm>
                      <a:off x="4153" y="2180"/>
                      <a:ext cx="981" cy="981"/>
                    </a:xfrm>
                    <a:prstGeom prst="ellipse">
                      <a:avLst/>
                    </a:prstGeom>
                    <a:noFill/>
                    <a:ln w="19050">
                      <a:solidFill>
                        <a:schemeClr val="tx1"/>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09" name="Freeform 25"/>
                    <p:cNvSpPr>
                      <a:spLocks/>
                    </p:cNvSpPr>
                    <p:nvPr/>
                  </p:nvSpPr>
                  <p:spPr bwMode="auto">
                    <a:xfrm>
                      <a:off x="4130" y="2579"/>
                      <a:ext cx="1026" cy="600"/>
                    </a:xfrm>
                    <a:custGeom>
                      <a:avLst/>
                      <a:gdLst/>
                      <a:ahLst/>
                      <a:cxnLst>
                        <a:cxn ang="0">
                          <a:pos x="43" y="123"/>
                        </a:cxn>
                        <a:cxn ang="0">
                          <a:pos x="120" y="181"/>
                        </a:cxn>
                        <a:cxn ang="0">
                          <a:pos x="262" y="250"/>
                        </a:cxn>
                        <a:cxn ang="0">
                          <a:pos x="432" y="280"/>
                        </a:cxn>
                        <a:cxn ang="0">
                          <a:pos x="634" y="259"/>
                        </a:cxn>
                        <a:cxn ang="0">
                          <a:pos x="799" y="201"/>
                        </a:cxn>
                        <a:cxn ang="0">
                          <a:pos x="937" y="90"/>
                        </a:cxn>
                        <a:cxn ang="0">
                          <a:pos x="1026" y="9"/>
                        </a:cxn>
                        <a:cxn ang="0">
                          <a:pos x="1019" y="144"/>
                        </a:cxn>
                        <a:cxn ang="0">
                          <a:pos x="992" y="267"/>
                        </a:cxn>
                        <a:cxn ang="0">
                          <a:pos x="929" y="384"/>
                        </a:cxn>
                        <a:cxn ang="0">
                          <a:pos x="857" y="467"/>
                        </a:cxn>
                        <a:cxn ang="0">
                          <a:pos x="749" y="542"/>
                        </a:cxn>
                        <a:cxn ang="0">
                          <a:pos x="610" y="588"/>
                        </a:cxn>
                        <a:cxn ang="0">
                          <a:pos x="455" y="594"/>
                        </a:cxn>
                        <a:cxn ang="0">
                          <a:pos x="310" y="553"/>
                        </a:cxn>
                        <a:cxn ang="0">
                          <a:pos x="193" y="479"/>
                        </a:cxn>
                        <a:cxn ang="0">
                          <a:pos x="95" y="368"/>
                        </a:cxn>
                        <a:cxn ang="0">
                          <a:pos x="36" y="237"/>
                        </a:cxn>
                        <a:cxn ang="0">
                          <a:pos x="1" y="73"/>
                        </a:cxn>
                        <a:cxn ang="0">
                          <a:pos x="43" y="123"/>
                        </a:cxn>
                      </a:cxnLst>
                      <a:rect l="0" t="0" r="r" b="b"/>
                      <a:pathLst>
                        <a:path w="1026" h="600">
                          <a:moveTo>
                            <a:pt x="43" y="123"/>
                          </a:moveTo>
                          <a:cubicBezTo>
                            <a:pt x="61" y="136"/>
                            <a:pt x="84" y="160"/>
                            <a:pt x="120" y="181"/>
                          </a:cubicBezTo>
                          <a:cubicBezTo>
                            <a:pt x="156" y="202"/>
                            <a:pt x="210" y="233"/>
                            <a:pt x="262" y="250"/>
                          </a:cubicBezTo>
                          <a:cubicBezTo>
                            <a:pt x="314" y="267"/>
                            <a:pt x="370" y="279"/>
                            <a:pt x="432" y="280"/>
                          </a:cubicBezTo>
                          <a:cubicBezTo>
                            <a:pt x="494" y="281"/>
                            <a:pt x="573" y="272"/>
                            <a:pt x="634" y="259"/>
                          </a:cubicBezTo>
                          <a:cubicBezTo>
                            <a:pt x="695" y="246"/>
                            <a:pt x="749" y="229"/>
                            <a:pt x="799" y="201"/>
                          </a:cubicBezTo>
                          <a:cubicBezTo>
                            <a:pt x="849" y="173"/>
                            <a:pt x="899" y="122"/>
                            <a:pt x="937" y="90"/>
                          </a:cubicBezTo>
                          <a:cubicBezTo>
                            <a:pt x="975" y="58"/>
                            <a:pt x="1012" y="0"/>
                            <a:pt x="1026" y="9"/>
                          </a:cubicBezTo>
                          <a:cubicBezTo>
                            <a:pt x="1021" y="13"/>
                            <a:pt x="1025" y="101"/>
                            <a:pt x="1019" y="144"/>
                          </a:cubicBezTo>
                          <a:cubicBezTo>
                            <a:pt x="1013" y="187"/>
                            <a:pt x="1007" y="227"/>
                            <a:pt x="992" y="267"/>
                          </a:cubicBezTo>
                          <a:cubicBezTo>
                            <a:pt x="978" y="307"/>
                            <a:pt x="952" y="351"/>
                            <a:pt x="929" y="384"/>
                          </a:cubicBezTo>
                          <a:cubicBezTo>
                            <a:pt x="907" y="417"/>
                            <a:pt x="886" y="440"/>
                            <a:pt x="857" y="467"/>
                          </a:cubicBezTo>
                          <a:cubicBezTo>
                            <a:pt x="827" y="493"/>
                            <a:pt x="790" y="521"/>
                            <a:pt x="749" y="542"/>
                          </a:cubicBezTo>
                          <a:cubicBezTo>
                            <a:pt x="708" y="562"/>
                            <a:pt x="659" y="580"/>
                            <a:pt x="610" y="588"/>
                          </a:cubicBezTo>
                          <a:cubicBezTo>
                            <a:pt x="561" y="596"/>
                            <a:pt x="505" y="600"/>
                            <a:pt x="455" y="594"/>
                          </a:cubicBezTo>
                          <a:cubicBezTo>
                            <a:pt x="404" y="588"/>
                            <a:pt x="353" y="572"/>
                            <a:pt x="310" y="553"/>
                          </a:cubicBezTo>
                          <a:cubicBezTo>
                            <a:pt x="267" y="533"/>
                            <a:pt x="229" y="510"/>
                            <a:pt x="193" y="479"/>
                          </a:cubicBezTo>
                          <a:cubicBezTo>
                            <a:pt x="157" y="448"/>
                            <a:pt x="121" y="408"/>
                            <a:pt x="95" y="368"/>
                          </a:cubicBezTo>
                          <a:cubicBezTo>
                            <a:pt x="69" y="328"/>
                            <a:pt x="52" y="286"/>
                            <a:pt x="36" y="237"/>
                          </a:cubicBezTo>
                          <a:cubicBezTo>
                            <a:pt x="20" y="188"/>
                            <a:pt x="0" y="92"/>
                            <a:pt x="1" y="73"/>
                          </a:cubicBezTo>
                          <a:lnTo>
                            <a:pt x="43" y="123"/>
                          </a:lnTo>
                          <a:close/>
                        </a:path>
                      </a:pathLst>
                    </a:custGeom>
                    <a:solidFill>
                      <a:schemeClr val="bg1">
                        <a:alpha val="50000"/>
                      </a:schemeClr>
                    </a:solidFill>
                    <a:ln w="9525" cap="flat" cmpd="sng">
                      <a:noFill/>
                      <a:prstDash val="solid"/>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10" name="Freeform 26"/>
                    <p:cNvSpPr>
                      <a:spLocks/>
                    </p:cNvSpPr>
                    <p:nvPr/>
                  </p:nvSpPr>
                  <p:spPr bwMode="auto">
                    <a:xfrm>
                      <a:off x="4153" y="2604"/>
                      <a:ext cx="979" cy="257"/>
                    </a:xfrm>
                    <a:custGeom>
                      <a:avLst/>
                      <a:gdLst/>
                      <a:ahLst/>
                      <a:cxnLst>
                        <a:cxn ang="0">
                          <a:pos x="0" y="78"/>
                        </a:cxn>
                        <a:cxn ang="0">
                          <a:pos x="101" y="160"/>
                        </a:cxn>
                        <a:cxn ang="0">
                          <a:pos x="263" y="232"/>
                        </a:cxn>
                        <a:cxn ang="0">
                          <a:pos x="404" y="256"/>
                        </a:cxn>
                        <a:cxn ang="0">
                          <a:pos x="608" y="238"/>
                        </a:cxn>
                        <a:cxn ang="0">
                          <a:pos x="800" y="160"/>
                        </a:cxn>
                        <a:cxn ang="0">
                          <a:pos x="979" y="0"/>
                        </a:cxn>
                      </a:cxnLst>
                      <a:rect l="0" t="0" r="r" b="b"/>
                      <a:pathLst>
                        <a:path w="979" h="257">
                          <a:moveTo>
                            <a:pt x="0" y="78"/>
                          </a:moveTo>
                          <a:cubicBezTo>
                            <a:pt x="17" y="92"/>
                            <a:pt x="57" y="134"/>
                            <a:pt x="101" y="160"/>
                          </a:cubicBezTo>
                          <a:cubicBezTo>
                            <a:pt x="145" y="186"/>
                            <a:pt x="213" y="216"/>
                            <a:pt x="263" y="232"/>
                          </a:cubicBezTo>
                          <a:cubicBezTo>
                            <a:pt x="313" y="248"/>
                            <a:pt x="347" y="255"/>
                            <a:pt x="404" y="256"/>
                          </a:cubicBezTo>
                          <a:cubicBezTo>
                            <a:pt x="461" y="257"/>
                            <a:pt x="542" y="254"/>
                            <a:pt x="608" y="238"/>
                          </a:cubicBezTo>
                          <a:cubicBezTo>
                            <a:pt x="674" y="222"/>
                            <a:pt x="738" y="200"/>
                            <a:pt x="800" y="160"/>
                          </a:cubicBezTo>
                          <a:cubicBezTo>
                            <a:pt x="862" y="120"/>
                            <a:pt x="942" y="33"/>
                            <a:pt x="979" y="0"/>
                          </a:cubicBezTo>
                        </a:path>
                      </a:pathLst>
                    </a:custGeom>
                    <a:noFill/>
                    <a:ln w="9525" cap="flat" cmpd="sng">
                      <a:solidFill>
                        <a:schemeClr val="tx1"/>
                      </a:solidFill>
                      <a:prstDash val="solid"/>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sp>
                <p:nvSpPr>
                  <p:cNvPr id="144411" name="Freeform 27"/>
                  <p:cNvSpPr>
                    <a:spLocks/>
                  </p:cNvSpPr>
                  <p:nvPr/>
                </p:nvSpPr>
                <p:spPr bwMode="auto">
                  <a:xfrm>
                    <a:off x="3175" y="3162"/>
                    <a:ext cx="252" cy="715"/>
                  </a:xfrm>
                  <a:custGeom>
                    <a:avLst/>
                    <a:gdLst/>
                    <a:ahLst/>
                    <a:cxnLst>
                      <a:cxn ang="0">
                        <a:pos x="84" y="643"/>
                      </a:cxn>
                      <a:cxn ang="0">
                        <a:pos x="24" y="519"/>
                      </a:cxn>
                      <a:cxn ang="0">
                        <a:pos x="1" y="351"/>
                      </a:cxn>
                      <a:cxn ang="0">
                        <a:pos x="30" y="205"/>
                      </a:cxn>
                      <a:cxn ang="0">
                        <a:pos x="100" y="73"/>
                      </a:cxn>
                      <a:cxn ang="0">
                        <a:pos x="166" y="4"/>
                      </a:cxn>
                      <a:cxn ang="0">
                        <a:pos x="225" y="171"/>
                      </a:cxn>
                      <a:cxn ang="0">
                        <a:pos x="249" y="337"/>
                      </a:cxn>
                      <a:cxn ang="0">
                        <a:pos x="241" y="514"/>
                      </a:cxn>
                      <a:cxn ang="0">
                        <a:pos x="199" y="636"/>
                      </a:cxn>
                      <a:cxn ang="0">
                        <a:pos x="142" y="712"/>
                      </a:cxn>
                      <a:cxn ang="0">
                        <a:pos x="84" y="643"/>
                      </a:cxn>
                    </a:cxnLst>
                    <a:rect l="0" t="0" r="r" b="b"/>
                    <a:pathLst>
                      <a:path w="252" h="715">
                        <a:moveTo>
                          <a:pt x="84" y="643"/>
                        </a:moveTo>
                        <a:cubicBezTo>
                          <a:pt x="64" y="611"/>
                          <a:pt x="38" y="568"/>
                          <a:pt x="24" y="519"/>
                        </a:cubicBezTo>
                        <a:cubicBezTo>
                          <a:pt x="10" y="470"/>
                          <a:pt x="0" y="403"/>
                          <a:pt x="1" y="351"/>
                        </a:cubicBezTo>
                        <a:cubicBezTo>
                          <a:pt x="2" y="299"/>
                          <a:pt x="14" y="251"/>
                          <a:pt x="30" y="205"/>
                        </a:cubicBezTo>
                        <a:cubicBezTo>
                          <a:pt x="46" y="159"/>
                          <a:pt x="77" y="106"/>
                          <a:pt x="100" y="73"/>
                        </a:cubicBezTo>
                        <a:cubicBezTo>
                          <a:pt x="123" y="40"/>
                          <a:pt x="163" y="0"/>
                          <a:pt x="166" y="4"/>
                        </a:cubicBezTo>
                        <a:cubicBezTo>
                          <a:pt x="198" y="57"/>
                          <a:pt x="212" y="120"/>
                          <a:pt x="225" y="171"/>
                        </a:cubicBezTo>
                        <a:cubicBezTo>
                          <a:pt x="239" y="226"/>
                          <a:pt x="246" y="280"/>
                          <a:pt x="249" y="337"/>
                        </a:cubicBezTo>
                        <a:cubicBezTo>
                          <a:pt x="252" y="394"/>
                          <a:pt x="249" y="464"/>
                          <a:pt x="241" y="514"/>
                        </a:cubicBezTo>
                        <a:cubicBezTo>
                          <a:pt x="233" y="564"/>
                          <a:pt x="216" y="603"/>
                          <a:pt x="199" y="636"/>
                        </a:cubicBezTo>
                        <a:cubicBezTo>
                          <a:pt x="182" y="669"/>
                          <a:pt x="142" y="715"/>
                          <a:pt x="142" y="712"/>
                        </a:cubicBezTo>
                        <a:cubicBezTo>
                          <a:pt x="142" y="711"/>
                          <a:pt x="104" y="675"/>
                          <a:pt x="84" y="643"/>
                        </a:cubicBezTo>
                        <a:close/>
                      </a:path>
                    </a:pathLst>
                  </a:custGeom>
                  <a:solidFill>
                    <a:schemeClr val="bg1"/>
                  </a:solidFill>
                  <a:ln w="57150" cap="flat" cmpd="sng">
                    <a:solidFill>
                      <a:schemeClr val="bg1"/>
                    </a:solidFill>
                    <a:prstDash val="solid"/>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sp>
              <p:nvSpPr>
                <p:cNvPr id="144412" name="Line 28"/>
                <p:cNvSpPr>
                  <a:spLocks noChangeShapeType="1"/>
                </p:cNvSpPr>
                <p:nvPr/>
              </p:nvSpPr>
              <p:spPr bwMode="auto">
                <a:xfrm rot="467865">
                  <a:off x="1338" y="1110"/>
                  <a:ext cx="579" cy="0"/>
                </a:xfrm>
                <a:prstGeom prst="line">
                  <a:avLst/>
                </a:prstGeom>
                <a:noFill/>
                <a:ln w="2857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13" name="Line 29"/>
                <p:cNvSpPr>
                  <a:spLocks noChangeShapeType="1"/>
                </p:cNvSpPr>
                <p:nvPr/>
              </p:nvSpPr>
              <p:spPr bwMode="auto">
                <a:xfrm rot="467865">
                  <a:off x="1528" y="1275"/>
                  <a:ext cx="415" cy="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14" name="Line 30"/>
                <p:cNvSpPr>
                  <a:spLocks noChangeShapeType="1"/>
                </p:cNvSpPr>
                <p:nvPr/>
              </p:nvSpPr>
              <p:spPr bwMode="auto">
                <a:xfrm rot="467865">
                  <a:off x="1109" y="1391"/>
                  <a:ext cx="823" cy="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15" name="Line 31"/>
                <p:cNvSpPr>
                  <a:spLocks noChangeShapeType="1"/>
                </p:cNvSpPr>
                <p:nvPr/>
              </p:nvSpPr>
              <p:spPr bwMode="auto">
                <a:xfrm rot="467865" flipH="1">
                  <a:off x="1687" y="1375"/>
                  <a:ext cx="224" cy="365"/>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16" name="Line 32"/>
                <p:cNvSpPr>
                  <a:spLocks noChangeShapeType="1"/>
                </p:cNvSpPr>
                <p:nvPr/>
              </p:nvSpPr>
              <p:spPr bwMode="auto">
                <a:xfrm rot="467865">
                  <a:off x="999" y="1563"/>
                  <a:ext cx="1406" cy="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17" name="Line 33"/>
                <p:cNvSpPr>
                  <a:spLocks noChangeShapeType="1"/>
                </p:cNvSpPr>
                <p:nvPr/>
              </p:nvSpPr>
              <p:spPr bwMode="auto">
                <a:xfrm rot="467865" flipH="1">
                  <a:off x="1006" y="1087"/>
                  <a:ext cx="822" cy="1343"/>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18" name="Line 34"/>
                <p:cNvSpPr>
                  <a:spLocks noChangeShapeType="1"/>
                </p:cNvSpPr>
                <p:nvPr/>
              </p:nvSpPr>
              <p:spPr bwMode="auto">
                <a:xfrm rot="467865">
                  <a:off x="891" y="1696"/>
                  <a:ext cx="1405" cy="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nvGrpSpPr>
                <p:cNvPr id="7" name="Group 35"/>
                <p:cNvGrpSpPr>
                  <a:grpSpLocks/>
                </p:cNvGrpSpPr>
                <p:nvPr/>
              </p:nvGrpSpPr>
              <p:grpSpPr bwMode="auto">
                <a:xfrm rot="240000">
                  <a:off x="1296" y="1390"/>
                  <a:ext cx="363" cy="749"/>
                  <a:chOff x="3811" y="2604"/>
                  <a:chExt cx="489" cy="985"/>
                </a:xfrm>
              </p:grpSpPr>
              <p:sp>
                <p:nvSpPr>
                  <p:cNvPr id="144420" name="Oval 36"/>
                  <p:cNvSpPr>
                    <a:spLocks noChangeArrowheads="1"/>
                  </p:cNvSpPr>
                  <p:nvPr/>
                </p:nvSpPr>
                <p:spPr bwMode="auto">
                  <a:xfrm>
                    <a:off x="3811" y="2605"/>
                    <a:ext cx="488" cy="981"/>
                  </a:xfrm>
                  <a:prstGeom prst="ellipse">
                    <a:avLst/>
                  </a:prstGeom>
                  <a:gradFill rotWithShape="0">
                    <a:gsLst>
                      <a:gs pos="0">
                        <a:srgbClr val="FFCC00"/>
                      </a:gs>
                      <a:gs pos="100000">
                        <a:srgbClr val="FF3300"/>
                      </a:gs>
                    </a:gsLst>
                    <a:path path="shape">
                      <a:fillToRect l="50000" t="50000" r="50000" b="50000"/>
                    </a:path>
                  </a:gradFill>
                  <a:ln w="9525">
                    <a:solidFill>
                      <a:schemeClr val="tx1"/>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21" name="Freeform 37"/>
                  <p:cNvSpPr>
                    <a:spLocks/>
                  </p:cNvSpPr>
                  <p:nvPr/>
                </p:nvSpPr>
                <p:spPr bwMode="auto">
                  <a:xfrm>
                    <a:off x="3811" y="3074"/>
                    <a:ext cx="489" cy="515"/>
                  </a:xfrm>
                  <a:custGeom>
                    <a:avLst/>
                    <a:gdLst/>
                    <a:ahLst/>
                    <a:cxnLst>
                      <a:cxn ang="0">
                        <a:pos x="13" y="46"/>
                      </a:cxn>
                      <a:cxn ang="0">
                        <a:pos x="65" y="81"/>
                      </a:cxn>
                      <a:cxn ang="0">
                        <a:pos x="121" y="97"/>
                      </a:cxn>
                      <a:cxn ang="0">
                        <a:pos x="176" y="112"/>
                      </a:cxn>
                      <a:cxn ang="0">
                        <a:pos x="241" y="114"/>
                      </a:cxn>
                      <a:cxn ang="0">
                        <a:pos x="313" y="103"/>
                      </a:cxn>
                      <a:cxn ang="0">
                        <a:pos x="385" y="78"/>
                      </a:cxn>
                      <a:cxn ang="0">
                        <a:pos x="452" y="29"/>
                      </a:cxn>
                      <a:cxn ang="0">
                        <a:pos x="485" y="7"/>
                      </a:cxn>
                      <a:cxn ang="0">
                        <a:pos x="487" y="70"/>
                      </a:cxn>
                      <a:cxn ang="0">
                        <a:pos x="474" y="190"/>
                      </a:cxn>
                      <a:cxn ang="0">
                        <a:pos x="444" y="304"/>
                      </a:cxn>
                      <a:cxn ang="0">
                        <a:pos x="408" y="385"/>
                      </a:cxn>
                      <a:cxn ang="0">
                        <a:pos x="356" y="458"/>
                      </a:cxn>
                      <a:cxn ang="0">
                        <a:pos x="289" y="503"/>
                      </a:cxn>
                      <a:cxn ang="0">
                        <a:pos x="214" y="509"/>
                      </a:cxn>
                      <a:cxn ang="0">
                        <a:pos x="143" y="469"/>
                      </a:cxn>
                      <a:cxn ang="0">
                        <a:pos x="87" y="397"/>
                      </a:cxn>
                      <a:cxn ang="0">
                        <a:pos x="39" y="289"/>
                      </a:cxn>
                      <a:cxn ang="0">
                        <a:pos x="10" y="161"/>
                      </a:cxn>
                      <a:cxn ang="0">
                        <a:pos x="0" y="28"/>
                      </a:cxn>
                      <a:cxn ang="0">
                        <a:pos x="13" y="46"/>
                      </a:cxn>
                    </a:cxnLst>
                    <a:rect l="0" t="0" r="r" b="b"/>
                    <a:pathLst>
                      <a:path w="489" h="515">
                        <a:moveTo>
                          <a:pt x="13" y="46"/>
                        </a:moveTo>
                        <a:cubicBezTo>
                          <a:pt x="24" y="55"/>
                          <a:pt x="47" y="72"/>
                          <a:pt x="65" y="81"/>
                        </a:cubicBezTo>
                        <a:cubicBezTo>
                          <a:pt x="83" y="90"/>
                          <a:pt x="103" y="92"/>
                          <a:pt x="121" y="97"/>
                        </a:cubicBezTo>
                        <a:cubicBezTo>
                          <a:pt x="139" y="102"/>
                          <a:pt x="156" y="109"/>
                          <a:pt x="176" y="112"/>
                        </a:cubicBezTo>
                        <a:cubicBezTo>
                          <a:pt x="196" y="115"/>
                          <a:pt x="218" y="115"/>
                          <a:pt x="241" y="114"/>
                        </a:cubicBezTo>
                        <a:cubicBezTo>
                          <a:pt x="264" y="113"/>
                          <a:pt x="289" y="109"/>
                          <a:pt x="313" y="103"/>
                        </a:cubicBezTo>
                        <a:cubicBezTo>
                          <a:pt x="337" y="97"/>
                          <a:pt x="362" y="90"/>
                          <a:pt x="385" y="78"/>
                        </a:cubicBezTo>
                        <a:cubicBezTo>
                          <a:pt x="408" y="66"/>
                          <a:pt x="435" y="41"/>
                          <a:pt x="452" y="29"/>
                        </a:cubicBezTo>
                        <a:cubicBezTo>
                          <a:pt x="469" y="17"/>
                          <a:pt x="479" y="0"/>
                          <a:pt x="485" y="7"/>
                        </a:cubicBezTo>
                        <a:cubicBezTo>
                          <a:pt x="483" y="11"/>
                          <a:pt x="489" y="40"/>
                          <a:pt x="487" y="70"/>
                        </a:cubicBezTo>
                        <a:cubicBezTo>
                          <a:pt x="485" y="100"/>
                          <a:pt x="481" y="151"/>
                          <a:pt x="474" y="190"/>
                        </a:cubicBezTo>
                        <a:cubicBezTo>
                          <a:pt x="467" y="229"/>
                          <a:pt x="455" y="272"/>
                          <a:pt x="444" y="304"/>
                        </a:cubicBezTo>
                        <a:cubicBezTo>
                          <a:pt x="433" y="336"/>
                          <a:pt x="423" y="359"/>
                          <a:pt x="408" y="385"/>
                        </a:cubicBezTo>
                        <a:cubicBezTo>
                          <a:pt x="394" y="411"/>
                          <a:pt x="376" y="438"/>
                          <a:pt x="356" y="458"/>
                        </a:cubicBezTo>
                        <a:cubicBezTo>
                          <a:pt x="336" y="478"/>
                          <a:pt x="313" y="495"/>
                          <a:pt x="289" y="503"/>
                        </a:cubicBezTo>
                        <a:cubicBezTo>
                          <a:pt x="265" y="511"/>
                          <a:pt x="238" y="515"/>
                          <a:pt x="214" y="509"/>
                        </a:cubicBezTo>
                        <a:cubicBezTo>
                          <a:pt x="189" y="503"/>
                          <a:pt x="164" y="488"/>
                          <a:pt x="143" y="469"/>
                        </a:cubicBezTo>
                        <a:cubicBezTo>
                          <a:pt x="122" y="450"/>
                          <a:pt x="104" y="427"/>
                          <a:pt x="87" y="397"/>
                        </a:cubicBezTo>
                        <a:cubicBezTo>
                          <a:pt x="69" y="367"/>
                          <a:pt x="52" y="328"/>
                          <a:pt x="39" y="289"/>
                        </a:cubicBezTo>
                        <a:cubicBezTo>
                          <a:pt x="27" y="250"/>
                          <a:pt x="17" y="204"/>
                          <a:pt x="10" y="161"/>
                        </a:cubicBezTo>
                        <a:cubicBezTo>
                          <a:pt x="4" y="118"/>
                          <a:pt x="0" y="47"/>
                          <a:pt x="0" y="28"/>
                        </a:cubicBezTo>
                        <a:lnTo>
                          <a:pt x="13" y="46"/>
                        </a:lnTo>
                        <a:close/>
                      </a:path>
                    </a:pathLst>
                  </a:custGeom>
                  <a:solidFill>
                    <a:schemeClr val="bg1">
                      <a:alpha val="50000"/>
                    </a:schemeClr>
                  </a:solidFill>
                  <a:ln w="9525" cap="flat" cmpd="sng">
                    <a:noFill/>
                    <a:prstDash val="solid"/>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22" name="Freeform 38"/>
                  <p:cNvSpPr>
                    <a:spLocks/>
                  </p:cNvSpPr>
                  <p:nvPr/>
                </p:nvSpPr>
                <p:spPr bwMode="auto">
                  <a:xfrm>
                    <a:off x="3811" y="3076"/>
                    <a:ext cx="487" cy="110"/>
                  </a:xfrm>
                  <a:custGeom>
                    <a:avLst/>
                    <a:gdLst/>
                    <a:ahLst/>
                    <a:cxnLst>
                      <a:cxn ang="0">
                        <a:pos x="0" y="78"/>
                      </a:cxn>
                      <a:cxn ang="0">
                        <a:pos x="101" y="160"/>
                      </a:cxn>
                      <a:cxn ang="0">
                        <a:pos x="263" y="232"/>
                      </a:cxn>
                      <a:cxn ang="0">
                        <a:pos x="404" y="256"/>
                      </a:cxn>
                      <a:cxn ang="0">
                        <a:pos x="608" y="238"/>
                      </a:cxn>
                      <a:cxn ang="0">
                        <a:pos x="800" y="160"/>
                      </a:cxn>
                      <a:cxn ang="0">
                        <a:pos x="979" y="0"/>
                      </a:cxn>
                    </a:cxnLst>
                    <a:rect l="0" t="0" r="r" b="b"/>
                    <a:pathLst>
                      <a:path w="979" h="257">
                        <a:moveTo>
                          <a:pt x="0" y="78"/>
                        </a:moveTo>
                        <a:cubicBezTo>
                          <a:pt x="17" y="92"/>
                          <a:pt x="57" y="134"/>
                          <a:pt x="101" y="160"/>
                        </a:cubicBezTo>
                        <a:cubicBezTo>
                          <a:pt x="145" y="186"/>
                          <a:pt x="213" y="216"/>
                          <a:pt x="263" y="232"/>
                        </a:cubicBezTo>
                        <a:cubicBezTo>
                          <a:pt x="313" y="248"/>
                          <a:pt x="347" y="255"/>
                          <a:pt x="404" y="256"/>
                        </a:cubicBezTo>
                        <a:cubicBezTo>
                          <a:pt x="461" y="257"/>
                          <a:pt x="542" y="254"/>
                          <a:pt x="608" y="238"/>
                        </a:cubicBezTo>
                        <a:cubicBezTo>
                          <a:pt x="674" y="222"/>
                          <a:pt x="738" y="200"/>
                          <a:pt x="800" y="160"/>
                        </a:cubicBezTo>
                        <a:cubicBezTo>
                          <a:pt x="862" y="120"/>
                          <a:pt x="942" y="33"/>
                          <a:pt x="979" y="0"/>
                        </a:cubicBezTo>
                      </a:path>
                    </a:pathLst>
                  </a:custGeom>
                  <a:noFill/>
                  <a:ln w="9525" cap="flat" cmpd="sng">
                    <a:solidFill>
                      <a:schemeClr val="tx1"/>
                    </a:solidFill>
                    <a:prstDash val="solid"/>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23" name="Oval 39"/>
                  <p:cNvSpPr>
                    <a:spLocks noChangeArrowheads="1"/>
                  </p:cNvSpPr>
                  <p:nvPr/>
                </p:nvSpPr>
                <p:spPr bwMode="auto">
                  <a:xfrm>
                    <a:off x="3811" y="2604"/>
                    <a:ext cx="488" cy="981"/>
                  </a:xfrm>
                  <a:prstGeom prst="ellipse">
                    <a:avLst/>
                  </a:prstGeom>
                  <a:noFill/>
                  <a:ln w="19050">
                    <a:solidFill>
                      <a:schemeClr val="tx1"/>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sp>
              <p:nvSpPr>
                <p:cNvPr id="144424" name="Line 40"/>
                <p:cNvSpPr>
                  <a:spLocks noChangeShapeType="1"/>
                </p:cNvSpPr>
                <p:nvPr/>
              </p:nvSpPr>
              <p:spPr bwMode="auto">
                <a:xfrm rot="467865" flipH="1">
                  <a:off x="1582" y="1491"/>
                  <a:ext cx="617" cy="1009"/>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25" name="Line 41"/>
                <p:cNvSpPr>
                  <a:spLocks noChangeShapeType="1"/>
                </p:cNvSpPr>
                <p:nvPr/>
              </p:nvSpPr>
              <p:spPr bwMode="auto">
                <a:xfrm rot="467865" flipH="1">
                  <a:off x="1382" y="1517"/>
                  <a:ext cx="582" cy="95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26" name="Line 42"/>
                <p:cNvSpPr>
                  <a:spLocks noChangeShapeType="1"/>
                </p:cNvSpPr>
                <p:nvPr/>
              </p:nvSpPr>
              <p:spPr bwMode="auto">
                <a:xfrm rot="467865">
                  <a:off x="1537" y="1878"/>
                  <a:ext cx="646" cy="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27" name="Line 43"/>
                <p:cNvSpPr>
                  <a:spLocks noChangeShapeType="1"/>
                </p:cNvSpPr>
                <p:nvPr/>
              </p:nvSpPr>
              <p:spPr bwMode="auto">
                <a:xfrm rot="467865" flipH="1">
                  <a:off x="1153" y="1793"/>
                  <a:ext cx="390" cy="637"/>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28" name="Line 44"/>
                <p:cNvSpPr>
                  <a:spLocks noChangeShapeType="1"/>
                </p:cNvSpPr>
                <p:nvPr/>
              </p:nvSpPr>
              <p:spPr bwMode="auto">
                <a:xfrm rot="467865" flipH="1">
                  <a:off x="1274" y="1798"/>
                  <a:ext cx="96" cy="157"/>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29" name="Line 45"/>
                <p:cNvSpPr>
                  <a:spLocks noChangeShapeType="1"/>
                </p:cNvSpPr>
                <p:nvPr/>
              </p:nvSpPr>
              <p:spPr bwMode="auto">
                <a:xfrm rot="467865">
                  <a:off x="1068" y="1793"/>
                  <a:ext cx="328" cy="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nvGrpSpPr>
                <p:cNvPr id="8" name="Group 46"/>
                <p:cNvGrpSpPr>
                  <a:grpSpLocks/>
                </p:cNvGrpSpPr>
                <p:nvPr/>
              </p:nvGrpSpPr>
              <p:grpSpPr bwMode="auto">
                <a:xfrm rot="240000">
                  <a:off x="538" y="1688"/>
                  <a:ext cx="700" cy="757"/>
                  <a:chOff x="3424" y="1488"/>
                  <a:chExt cx="776" cy="764"/>
                </a:xfrm>
              </p:grpSpPr>
              <p:sp>
                <p:nvSpPr>
                  <p:cNvPr id="144431" name="Oval 47"/>
                  <p:cNvSpPr>
                    <a:spLocks noChangeArrowheads="1"/>
                  </p:cNvSpPr>
                  <p:nvPr/>
                </p:nvSpPr>
                <p:spPr bwMode="auto">
                  <a:xfrm>
                    <a:off x="3435" y="1489"/>
                    <a:ext cx="749" cy="749"/>
                  </a:xfrm>
                  <a:prstGeom prst="ellipse">
                    <a:avLst/>
                  </a:prstGeom>
                  <a:gradFill rotWithShape="0">
                    <a:gsLst>
                      <a:gs pos="0">
                        <a:schemeClr val="bg1"/>
                      </a:gs>
                      <a:gs pos="100000">
                        <a:schemeClr val="accent2"/>
                      </a:gs>
                    </a:gsLst>
                    <a:path path="shape">
                      <a:fillToRect l="50000" t="50000" r="50000" b="50000"/>
                    </a:path>
                  </a:gradFill>
                  <a:ln w="9525">
                    <a:solidFill>
                      <a:schemeClr val="tx1"/>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32" name="Oval 48"/>
                  <p:cNvSpPr>
                    <a:spLocks noChangeArrowheads="1"/>
                  </p:cNvSpPr>
                  <p:nvPr/>
                </p:nvSpPr>
                <p:spPr bwMode="auto">
                  <a:xfrm>
                    <a:off x="3433" y="1488"/>
                    <a:ext cx="749" cy="749"/>
                  </a:xfrm>
                  <a:prstGeom prst="ellipse">
                    <a:avLst/>
                  </a:prstGeom>
                  <a:noFill/>
                  <a:ln w="19050">
                    <a:solidFill>
                      <a:schemeClr val="tx1"/>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33" name="Freeform 49"/>
                  <p:cNvSpPr>
                    <a:spLocks/>
                  </p:cNvSpPr>
                  <p:nvPr/>
                </p:nvSpPr>
                <p:spPr bwMode="auto">
                  <a:xfrm>
                    <a:off x="3424" y="1799"/>
                    <a:ext cx="776" cy="453"/>
                  </a:xfrm>
                  <a:custGeom>
                    <a:avLst/>
                    <a:gdLst/>
                    <a:ahLst/>
                    <a:cxnLst>
                      <a:cxn ang="0">
                        <a:pos x="22" y="106"/>
                      </a:cxn>
                      <a:cxn ang="0">
                        <a:pos x="100" y="166"/>
                      </a:cxn>
                      <a:cxn ang="0">
                        <a:pos x="262" y="238"/>
                      </a:cxn>
                      <a:cxn ang="0">
                        <a:pos x="403" y="262"/>
                      </a:cxn>
                      <a:cxn ang="0">
                        <a:pos x="607" y="244"/>
                      </a:cxn>
                      <a:cxn ang="0">
                        <a:pos x="769" y="183"/>
                      </a:cxn>
                      <a:cxn ang="0">
                        <a:pos x="907" y="82"/>
                      </a:cxn>
                      <a:cxn ang="0">
                        <a:pos x="978" y="7"/>
                      </a:cxn>
                      <a:cxn ang="0">
                        <a:pos x="978" y="123"/>
                      </a:cxn>
                      <a:cxn ang="0">
                        <a:pos x="952" y="243"/>
                      </a:cxn>
                      <a:cxn ang="0">
                        <a:pos x="891" y="357"/>
                      </a:cxn>
                      <a:cxn ang="0">
                        <a:pos x="820" y="438"/>
                      </a:cxn>
                      <a:cxn ang="0">
                        <a:pos x="715" y="511"/>
                      </a:cxn>
                      <a:cxn ang="0">
                        <a:pos x="580" y="556"/>
                      </a:cxn>
                      <a:cxn ang="0">
                        <a:pos x="429" y="562"/>
                      </a:cxn>
                      <a:cxn ang="0">
                        <a:pos x="288" y="522"/>
                      </a:cxn>
                      <a:cxn ang="0">
                        <a:pos x="174" y="450"/>
                      </a:cxn>
                      <a:cxn ang="0">
                        <a:pos x="79" y="342"/>
                      </a:cxn>
                      <a:cxn ang="0">
                        <a:pos x="21" y="214"/>
                      </a:cxn>
                      <a:cxn ang="0">
                        <a:pos x="0" y="81"/>
                      </a:cxn>
                      <a:cxn ang="0">
                        <a:pos x="22" y="106"/>
                      </a:cxn>
                    </a:cxnLst>
                    <a:rect l="0" t="0" r="r" b="b"/>
                    <a:pathLst>
                      <a:path w="982" h="568">
                        <a:moveTo>
                          <a:pt x="22" y="106"/>
                        </a:moveTo>
                        <a:cubicBezTo>
                          <a:pt x="39" y="120"/>
                          <a:pt x="60" y="144"/>
                          <a:pt x="100" y="166"/>
                        </a:cubicBezTo>
                        <a:cubicBezTo>
                          <a:pt x="140" y="188"/>
                          <a:pt x="212" y="222"/>
                          <a:pt x="262" y="238"/>
                        </a:cubicBezTo>
                        <a:cubicBezTo>
                          <a:pt x="312" y="254"/>
                          <a:pt x="346" y="261"/>
                          <a:pt x="403" y="262"/>
                        </a:cubicBezTo>
                        <a:cubicBezTo>
                          <a:pt x="460" y="263"/>
                          <a:pt x="546" y="257"/>
                          <a:pt x="607" y="244"/>
                        </a:cubicBezTo>
                        <a:cubicBezTo>
                          <a:pt x="668" y="231"/>
                          <a:pt x="719" y="210"/>
                          <a:pt x="769" y="183"/>
                        </a:cubicBezTo>
                        <a:cubicBezTo>
                          <a:pt x="819" y="156"/>
                          <a:pt x="872" y="111"/>
                          <a:pt x="907" y="82"/>
                        </a:cubicBezTo>
                        <a:cubicBezTo>
                          <a:pt x="942" y="53"/>
                          <a:pt x="966" y="0"/>
                          <a:pt x="978" y="7"/>
                        </a:cubicBezTo>
                        <a:cubicBezTo>
                          <a:pt x="973" y="11"/>
                          <a:pt x="982" y="84"/>
                          <a:pt x="978" y="123"/>
                        </a:cubicBezTo>
                        <a:cubicBezTo>
                          <a:pt x="974" y="162"/>
                          <a:pt x="966" y="204"/>
                          <a:pt x="952" y="243"/>
                        </a:cubicBezTo>
                        <a:cubicBezTo>
                          <a:pt x="938" y="282"/>
                          <a:pt x="913" y="325"/>
                          <a:pt x="891" y="357"/>
                        </a:cubicBezTo>
                        <a:cubicBezTo>
                          <a:pt x="869" y="389"/>
                          <a:pt x="849" y="412"/>
                          <a:pt x="820" y="438"/>
                        </a:cubicBezTo>
                        <a:cubicBezTo>
                          <a:pt x="791" y="464"/>
                          <a:pt x="755" y="491"/>
                          <a:pt x="715" y="511"/>
                        </a:cubicBezTo>
                        <a:cubicBezTo>
                          <a:pt x="675" y="531"/>
                          <a:pt x="628" y="548"/>
                          <a:pt x="580" y="556"/>
                        </a:cubicBezTo>
                        <a:cubicBezTo>
                          <a:pt x="532" y="564"/>
                          <a:pt x="478" y="568"/>
                          <a:pt x="429" y="562"/>
                        </a:cubicBezTo>
                        <a:cubicBezTo>
                          <a:pt x="380" y="556"/>
                          <a:pt x="330" y="541"/>
                          <a:pt x="288" y="522"/>
                        </a:cubicBezTo>
                        <a:cubicBezTo>
                          <a:pt x="246" y="503"/>
                          <a:pt x="209" y="480"/>
                          <a:pt x="174" y="450"/>
                        </a:cubicBezTo>
                        <a:cubicBezTo>
                          <a:pt x="139" y="420"/>
                          <a:pt x="104" y="381"/>
                          <a:pt x="79" y="342"/>
                        </a:cubicBezTo>
                        <a:cubicBezTo>
                          <a:pt x="54" y="303"/>
                          <a:pt x="34" y="257"/>
                          <a:pt x="21" y="214"/>
                        </a:cubicBezTo>
                        <a:cubicBezTo>
                          <a:pt x="8" y="171"/>
                          <a:pt x="0" y="99"/>
                          <a:pt x="0" y="81"/>
                        </a:cubicBezTo>
                        <a:lnTo>
                          <a:pt x="22" y="106"/>
                        </a:lnTo>
                        <a:close/>
                      </a:path>
                    </a:pathLst>
                  </a:custGeom>
                  <a:solidFill>
                    <a:schemeClr val="bg1">
                      <a:alpha val="50000"/>
                    </a:schemeClr>
                  </a:solidFill>
                  <a:ln w="9525" cap="flat" cmpd="sng">
                    <a:noFill/>
                    <a:prstDash val="solid"/>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34" name="Freeform 50"/>
                  <p:cNvSpPr>
                    <a:spLocks/>
                  </p:cNvSpPr>
                  <p:nvPr/>
                </p:nvSpPr>
                <p:spPr bwMode="auto">
                  <a:xfrm rot="10800000" flipV="1">
                    <a:off x="3992" y="1580"/>
                    <a:ext cx="193" cy="546"/>
                  </a:xfrm>
                  <a:custGeom>
                    <a:avLst/>
                    <a:gdLst/>
                    <a:ahLst/>
                    <a:cxnLst>
                      <a:cxn ang="0">
                        <a:pos x="84" y="643"/>
                      </a:cxn>
                      <a:cxn ang="0">
                        <a:pos x="24" y="519"/>
                      </a:cxn>
                      <a:cxn ang="0">
                        <a:pos x="1" y="351"/>
                      </a:cxn>
                      <a:cxn ang="0">
                        <a:pos x="30" y="205"/>
                      </a:cxn>
                      <a:cxn ang="0">
                        <a:pos x="100" y="73"/>
                      </a:cxn>
                      <a:cxn ang="0">
                        <a:pos x="166" y="4"/>
                      </a:cxn>
                      <a:cxn ang="0">
                        <a:pos x="225" y="171"/>
                      </a:cxn>
                      <a:cxn ang="0">
                        <a:pos x="249" y="337"/>
                      </a:cxn>
                      <a:cxn ang="0">
                        <a:pos x="241" y="514"/>
                      </a:cxn>
                      <a:cxn ang="0">
                        <a:pos x="199" y="636"/>
                      </a:cxn>
                      <a:cxn ang="0">
                        <a:pos x="142" y="712"/>
                      </a:cxn>
                      <a:cxn ang="0">
                        <a:pos x="84" y="643"/>
                      </a:cxn>
                    </a:cxnLst>
                    <a:rect l="0" t="0" r="r" b="b"/>
                    <a:pathLst>
                      <a:path w="252" h="715">
                        <a:moveTo>
                          <a:pt x="84" y="643"/>
                        </a:moveTo>
                        <a:cubicBezTo>
                          <a:pt x="64" y="611"/>
                          <a:pt x="38" y="568"/>
                          <a:pt x="24" y="519"/>
                        </a:cubicBezTo>
                        <a:cubicBezTo>
                          <a:pt x="10" y="470"/>
                          <a:pt x="0" y="403"/>
                          <a:pt x="1" y="351"/>
                        </a:cubicBezTo>
                        <a:cubicBezTo>
                          <a:pt x="2" y="299"/>
                          <a:pt x="14" y="251"/>
                          <a:pt x="30" y="205"/>
                        </a:cubicBezTo>
                        <a:cubicBezTo>
                          <a:pt x="46" y="159"/>
                          <a:pt x="77" y="106"/>
                          <a:pt x="100" y="73"/>
                        </a:cubicBezTo>
                        <a:cubicBezTo>
                          <a:pt x="123" y="40"/>
                          <a:pt x="163" y="0"/>
                          <a:pt x="166" y="4"/>
                        </a:cubicBezTo>
                        <a:cubicBezTo>
                          <a:pt x="198" y="57"/>
                          <a:pt x="212" y="120"/>
                          <a:pt x="225" y="171"/>
                        </a:cubicBezTo>
                        <a:cubicBezTo>
                          <a:pt x="239" y="226"/>
                          <a:pt x="246" y="280"/>
                          <a:pt x="249" y="337"/>
                        </a:cubicBezTo>
                        <a:cubicBezTo>
                          <a:pt x="252" y="394"/>
                          <a:pt x="249" y="464"/>
                          <a:pt x="241" y="514"/>
                        </a:cubicBezTo>
                        <a:cubicBezTo>
                          <a:pt x="233" y="564"/>
                          <a:pt x="216" y="603"/>
                          <a:pt x="199" y="636"/>
                        </a:cubicBezTo>
                        <a:cubicBezTo>
                          <a:pt x="182" y="669"/>
                          <a:pt x="142" y="715"/>
                          <a:pt x="142" y="712"/>
                        </a:cubicBezTo>
                        <a:cubicBezTo>
                          <a:pt x="142" y="711"/>
                          <a:pt x="104" y="675"/>
                          <a:pt x="84" y="643"/>
                        </a:cubicBezTo>
                        <a:close/>
                      </a:path>
                    </a:pathLst>
                  </a:custGeom>
                  <a:solidFill>
                    <a:schemeClr val="bg1"/>
                  </a:solidFill>
                  <a:ln w="38100" cap="flat" cmpd="sng">
                    <a:solidFill>
                      <a:schemeClr val="bg1"/>
                    </a:solidFill>
                    <a:prstDash val="solid"/>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35" name="Freeform 51"/>
                  <p:cNvSpPr>
                    <a:spLocks/>
                  </p:cNvSpPr>
                  <p:nvPr/>
                </p:nvSpPr>
                <p:spPr bwMode="auto">
                  <a:xfrm>
                    <a:off x="3974" y="1576"/>
                    <a:ext cx="87" cy="556"/>
                  </a:xfrm>
                  <a:custGeom>
                    <a:avLst/>
                    <a:gdLst/>
                    <a:ahLst/>
                    <a:cxnLst>
                      <a:cxn ang="0">
                        <a:pos x="90" y="621"/>
                      </a:cxn>
                      <a:cxn ang="0">
                        <a:pos x="84" y="540"/>
                      </a:cxn>
                      <a:cxn ang="0">
                        <a:pos x="78" y="426"/>
                      </a:cxn>
                      <a:cxn ang="0">
                        <a:pos x="81" y="291"/>
                      </a:cxn>
                      <a:cxn ang="0">
                        <a:pos x="84" y="138"/>
                      </a:cxn>
                      <a:cxn ang="0">
                        <a:pos x="86" y="6"/>
                      </a:cxn>
                      <a:cxn ang="0">
                        <a:pos x="27" y="173"/>
                      </a:cxn>
                      <a:cxn ang="0">
                        <a:pos x="3" y="339"/>
                      </a:cxn>
                      <a:cxn ang="0">
                        <a:pos x="11" y="516"/>
                      </a:cxn>
                      <a:cxn ang="0">
                        <a:pos x="52" y="643"/>
                      </a:cxn>
                      <a:cxn ang="0">
                        <a:pos x="114" y="724"/>
                      </a:cxn>
                      <a:cxn ang="0">
                        <a:pos x="90" y="621"/>
                      </a:cxn>
                    </a:cxnLst>
                    <a:rect l="0" t="0" r="r" b="b"/>
                    <a:pathLst>
                      <a:path w="114" h="728">
                        <a:moveTo>
                          <a:pt x="90" y="621"/>
                        </a:moveTo>
                        <a:cubicBezTo>
                          <a:pt x="86" y="592"/>
                          <a:pt x="86" y="572"/>
                          <a:pt x="84" y="540"/>
                        </a:cubicBezTo>
                        <a:cubicBezTo>
                          <a:pt x="82" y="508"/>
                          <a:pt x="78" y="467"/>
                          <a:pt x="78" y="426"/>
                        </a:cubicBezTo>
                        <a:cubicBezTo>
                          <a:pt x="78" y="385"/>
                          <a:pt x="80" y="339"/>
                          <a:pt x="81" y="291"/>
                        </a:cubicBezTo>
                        <a:cubicBezTo>
                          <a:pt x="82" y="243"/>
                          <a:pt x="83" y="185"/>
                          <a:pt x="84" y="138"/>
                        </a:cubicBezTo>
                        <a:cubicBezTo>
                          <a:pt x="85" y="91"/>
                          <a:pt x="95" y="0"/>
                          <a:pt x="86" y="6"/>
                        </a:cubicBezTo>
                        <a:cubicBezTo>
                          <a:pt x="54" y="59"/>
                          <a:pt x="40" y="122"/>
                          <a:pt x="27" y="173"/>
                        </a:cubicBezTo>
                        <a:cubicBezTo>
                          <a:pt x="13" y="228"/>
                          <a:pt x="6" y="282"/>
                          <a:pt x="3" y="339"/>
                        </a:cubicBezTo>
                        <a:cubicBezTo>
                          <a:pt x="0" y="396"/>
                          <a:pt x="3" y="465"/>
                          <a:pt x="11" y="516"/>
                        </a:cubicBezTo>
                        <a:cubicBezTo>
                          <a:pt x="19" y="567"/>
                          <a:pt x="35" y="608"/>
                          <a:pt x="52" y="643"/>
                        </a:cubicBezTo>
                        <a:cubicBezTo>
                          <a:pt x="69" y="678"/>
                          <a:pt x="108" y="728"/>
                          <a:pt x="114" y="724"/>
                        </a:cubicBezTo>
                        <a:cubicBezTo>
                          <a:pt x="114" y="723"/>
                          <a:pt x="95" y="642"/>
                          <a:pt x="90" y="621"/>
                        </a:cubicBezTo>
                        <a:close/>
                      </a:path>
                    </a:pathLst>
                  </a:custGeom>
                  <a:solidFill>
                    <a:schemeClr val="hlink"/>
                  </a:solidFill>
                  <a:ln w="38100" cap="flat" cmpd="sng">
                    <a:noFill/>
                    <a:prstDash val="solid"/>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36" name="Freeform 52"/>
                  <p:cNvSpPr>
                    <a:spLocks/>
                  </p:cNvSpPr>
                  <p:nvPr/>
                </p:nvSpPr>
                <p:spPr bwMode="auto">
                  <a:xfrm>
                    <a:off x="3435" y="1872"/>
                    <a:ext cx="603" cy="136"/>
                  </a:xfrm>
                  <a:custGeom>
                    <a:avLst/>
                    <a:gdLst/>
                    <a:ahLst/>
                    <a:cxnLst>
                      <a:cxn ang="0">
                        <a:pos x="0" y="0"/>
                      </a:cxn>
                      <a:cxn ang="0">
                        <a:pos x="101" y="82"/>
                      </a:cxn>
                      <a:cxn ang="0">
                        <a:pos x="263" y="154"/>
                      </a:cxn>
                      <a:cxn ang="0">
                        <a:pos x="404" y="178"/>
                      </a:cxn>
                      <a:cxn ang="0">
                        <a:pos x="608" y="160"/>
                      </a:cxn>
                      <a:cxn ang="0">
                        <a:pos x="714" y="123"/>
                      </a:cxn>
                      <a:cxn ang="0">
                        <a:pos x="768" y="60"/>
                      </a:cxn>
                      <a:cxn ang="0">
                        <a:pos x="790" y="42"/>
                      </a:cxn>
                    </a:cxnLst>
                    <a:rect l="0" t="0" r="r" b="b"/>
                    <a:pathLst>
                      <a:path w="790" h="179">
                        <a:moveTo>
                          <a:pt x="0" y="0"/>
                        </a:moveTo>
                        <a:cubicBezTo>
                          <a:pt x="17" y="14"/>
                          <a:pt x="57" y="56"/>
                          <a:pt x="101" y="82"/>
                        </a:cubicBezTo>
                        <a:cubicBezTo>
                          <a:pt x="145" y="108"/>
                          <a:pt x="213" y="138"/>
                          <a:pt x="263" y="154"/>
                        </a:cubicBezTo>
                        <a:cubicBezTo>
                          <a:pt x="313" y="170"/>
                          <a:pt x="347" y="177"/>
                          <a:pt x="404" y="178"/>
                        </a:cubicBezTo>
                        <a:cubicBezTo>
                          <a:pt x="461" y="179"/>
                          <a:pt x="556" y="169"/>
                          <a:pt x="608" y="160"/>
                        </a:cubicBezTo>
                        <a:cubicBezTo>
                          <a:pt x="660" y="151"/>
                          <a:pt x="687" y="140"/>
                          <a:pt x="714" y="123"/>
                        </a:cubicBezTo>
                        <a:cubicBezTo>
                          <a:pt x="741" y="106"/>
                          <a:pt x="755" y="73"/>
                          <a:pt x="768" y="60"/>
                        </a:cubicBezTo>
                        <a:cubicBezTo>
                          <a:pt x="781" y="47"/>
                          <a:pt x="785" y="46"/>
                          <a:pt x="790" y="42"/>
                        </a:cubicBezTo>
                      </a:path>
                    </a:pathLst>
                  </a:custGeom>
                  <a:noFill/>
                  <a:ln w="9525" cap="flat" cmpd="sng">
                    <a:solidFill>
                      <a:schemeClr val="tx1"/>
                    </a:solidFill>
                    <a:prstDash val="solid"/>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sp>
              <p:nvSpPr>
                <p:cNvPr id="144437" name="Line 53"/>
                <p:cNvSpPr>
                  <a:spLocks noChangeShapeType="1"/>
                </p:cNvSpPr>
                <p:nvPr/>
              </p:nvSpPr>
              <p:spPr bwMode="auto">
                <a:xfrm rot="467865" flipH="1">
                  <a:off x="1119" y="1645"/>
                  <a:ext cx="156" cy="253"/>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38" name="Line 54"/>
                <p:cNvSpPr>
                  <a:spLocks noChangeShapeType="1"/>
                </p:cNvSpPr>
                <p:nvPr/>
              </p:nvSpPr>
              <p:spPr bwMode="auto">
                <a:xfrm rot="467865">
                  <a:off x="1086" y="1981"/>
                  <a:ext cx="871" cy="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39" name="Freeform 55"/>
                <p:cNvSpPr>
                  <a:spLocks/>
                </p:cNvSpPr>
                <p:nvPr/>
              </p:nvSpPr>
              <p:spPr bwMode="auto">
                <a:xfrm rot="467865">
                  <a:off x="985" y="2257"/>
                  <a:ext cx="874" cy="2"/>
                </a:xfrm>
                <a:custGeom>
                  <a:avLst/>
                  <a:gdLst/>
                  <a:ahLst/>
                  <a:cxnLst>
                    <a:cxn ang="0">
                      <a:pos x="0" y="3"/>
                    </a:cxn>
                    <a:cxn ang="0">
                      <a:pos x="1266" y="0"/>
                    </a:cxn>
                  </a:cxnLst>
                  <a:rect l="0" t="0" r="r" b="b"/>
                  <a:pathLst>
                    <a:path w="1266" h="3">
                      <a:moveTo>
                        <a:pt x="0" y="3"/>
                      </a:moveTo>
                      <a:lnTo>
                        <a:pt x="1266" y="0"/>
                      </a:lnTo>
                    </a:path>
                  </a:pathLst>
                </a:custGeom>
                <a:noFill/>
                <a:ln w="9525" cap="flat" cmpd="sng">
                  <a:solidFill>
                    <a:schemeClr val="folHlink"/>
                  </a:solidFill>
                  <a:prstDash val="solid"/>
                  <a:round/>
                  <a:headEnd type="none" w="med" len="med"/>
                  <a:tailEnd type="non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40" name="Line 56"/>
                <p:cNvSpPr>
                  <a:spLocks noChangeShapeType="1"/>
                </p:cNvSpPr>
                <p:nvPr/>
              </p:nvSpPr>
              <p:spPr bwMode="auto">
                <a:xfrm rot="467865">
                  <a:off x="1057" y="2125"/>
                  <a:ext cx="921" cy="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41" name="Line 57"/>
                <p:cNvSpPr>
                  <a:spLocks noChangeShapeType="1"/>
                </p:cNvSpPr>
                <p:nvPr/>
              </p:nvSpPr>
              <p:spPr bwMode="auto">
                <a:xfrm rot="467865" flipH="1">
                  <a:off x="946" y="1915"/>
                  <a:ext cx="294" cy="481"/>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42" name="Line 58"/>
                <p:cNvSpPr>
                  <a:spLocks noChangeShapeType="1"/>
                </p:cNvSpPr>
                <p:nvPr/>
              </p:nvSpPr>
              <p:spPr bwMode="auto">
                <a:xfrm rot="467865" flipH="1">
                  <a:off x="736" y="2197"/>
                  <a:ext cx="96" cy="158"/>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43" name="Line 59"/>
                <p:cNvSpPr>
                  <a:spLocks noChangeShapeType="1"/>
                </p:cNvSpPr>
                <p:nvPr/>
              </p:nvSpPr>
              <p:spPr bwMode="auto">
                <a:xfrm rot="467865" flipH="1">
                  <a:off x="545" y="2138"/>
                  <a:ext cx="114" cy="188"/>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44" name="Line 60"/>
                <p:cNvSpPr>
                  <a:spLocks noChangeShapeType="1"/>
                </p:cNvSpPr>
                <p:nvPr/>
              </p:nvSpPr>
              <p:spPr bwMode="auto">
                <a:xfrm rot="467865">
                  <a:off x="350" y="2391"/>
                  <a:ext cx="1374" cy="0"/>
                </a:xfrm>
                <a:prstGeom prst="line">
                  <a:avLst/>
                </a:prstGeom>
                <a:noFill/>
                <a:ln w="2857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45" name="Freeform 61"/>
                <p:cNvSpPr>
                  <a:spLocks/>
                </p:cNvSpPr>
                <p:nvPr/>
              </p:nvSpPr>
              <p:spPr bwMode="auto">
                <a:xfrm rot="467865">
                  <a:off x="564" y="2188"/>
                  <a:ext cx="246" cy="234"/>
                </a:xfrm>
                <a:custGeom>
                  <a:avLst/>
                  <a:gdLst/>
                  <a:ahLst/>
                  <a:cxnLst>
                    <a:cxn ang="0">
                      <a:pos x="430" y="0"/>
                    </a:cxn>
                    <a:cxn ang="0">
                      <a:pos x="177" y="379"/>
                    </a:cxn>
                    <a:cxn ang="0">
                      <a:pos x="0" y="379"/>
                    </a:cxn>
                    <a:cxn ang="0">
                      <a:pos x="168" y="622"/>
                    </a:cxn>
                    <a:cxn ang="0">
                      <a:pos x="631" y="379"/>
                    </a:cxn>
                    <a:cxn ang="0">
                      <a:pos x="465" y="382"/>
                    </a:cxn>
                    <a:cxn ang="0">
                      <a:pos x="720" y="0"/>
                    </a:cxn>
                    <a:cxn ang="0">
                      <a:pos x="430" y="0"/>
                    </a:cxn>
                  </a:cxnLst>
                  <a:rect l="0" t="0" r="r" b="b"/>
                  <a:pathLst>
                    <a:path w="720" h="622">
                      <a:moveTo>
                        <a:pt x="430" y="0"/>
                      </a:moveTo>
                      <a:lnTo>
                        <a:pt x="177" y="379"/>
                      </a:lnTo>
                      <a:lnTo>
                        <a:pt x="0" y="379"/>
                      </a:lnTo>
                      <a:lnTo>
                        <a:pt x="168" y="622"/>
                      </a:lnTo>
                      <a:lnTo>
                        <a:pt x="631" y="379"/>
                      </a:lnTo>
                      <a:lnTo>
                        <a:pt x="465" y="382"/>
                      </a:lnTo>
                      <a:lnTo>
                        <a:pt x="720" y="0"/>
                      </a:lnTo>
                      <a:lnTo>
                        <a:pt x="430" y="0"/>
                      </a:lnTo>
                      <a:close/>
                    </a:path>
                  </a:pathLst>
                </a:custGeom>
                <a:solidFill>
                  <a:schemeClr val="accent1"/>
                </a:solidFill>
                <a:ln w="9525" cap="flat" cmpd="sng">
                  <a:prstDash val="solid"/>
                  <a:round/>
                  <a:headEnd/>
                  <a:tailEnd/>
                </a:ln>
                <a:effectLst/>
                <a:scene3d>
                  <a:camera prst="legacyPerspectiveTopRight">
                    <a:rot lat="20099999" lon="21299999" rev="0"/>
                  </a:camera>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eaLnBrk="1" fontAlgn="auto" hangingPunct="1">
                    <a:spcBef>
                      <a:spcPts val="0"/>
                    </a:spcBef>
                    <a:spcAft>
                      <a:spcPts val="0"/>
                    </a:spcAft>
                  </a:pPr>
                  <a:endParaRPr lang="en-US" dirty="0">
                    <a:solidFill>
                      <a:prstClr val="black"/>
                    </a:solidFill>
                    <a:latin typeface="Lucida Sans Unicode"/>
                  </a:endParaRPr>
                </a:p>
              </p:txBody>
            </p:sp>
            <p:grpSp>
              <p:nvGrpSpPr>
                <p:cNvPr id="9" name="Group 62"/>
                <p:cNvGrpSpPr>
                  <a:grpSpLocks/>
                </p:cNvGrpSpPr>
                <p:nvPr/>
              </p:nvGrpSpPr>
              <p:grpSpPr bwMode="auto">
                <a:xfrm rot="467865">
                  <a:off x="1109" y="1527"/>
                  <a:ext cx="808" cy="258"/>
                  <a:chOff x="4074" y="2980"/>
                  <a:chExt cx="1170" cy="341"/>
                </a:xfrm>
              </p:grpSpPr>
              <p:sp>
                <p:nvSpPr>
                  <p:cNvPr id="144447" name="Line 63"/>
                  <p:cNvSpPr>
                    <a:spLocks noChangeShapeType="1"/>
                  </p:cNvSpPr>
                  <p:nvPr/>
                </p:nvSpPr>
                <p:spPr bwMode="auto">
                  <a:xfrm flipV="1">
                    <a:off x="4703" y="3046"/>
                    <a:ext cx="71" cy="102"/>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48" name="Line 64"/>
                  <p:cNvSpPr>
                    <a:spLocks noChangeShapeType="1"/>
                  </p:cNvSpPr>
                  <p:nvPr/>
                </p:nvSpPr>
                <p:spPr bwMode="auto">
                  <a:xfrm flipV="1">
                    <a:off x="4831" y="2980"/>
                    <a:ext cx="183" cy="155"/>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49" name="Line 65"/>
                  <p:cNvSpPr>
                    <a:spLocks noChangeShapeType="1"/>
                  </p:cNvSpPr>
                  <p:nvPr/>
                </p:nvSpPr>
                <p:spPr bwMode="auto">
                  <a:xfrm flipV="1">
                    <a:off x="4912" y="3148"/>
                    <a:ext cx="287" cy="76"/>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50" name="Line 66"/>
                  <p:cNvSpPr>
                    <a:spLocks noChangeShapeType="1"/>
                  </p:cNvSpPr>
                  <p:nvPr/>
                </p:nvSpPr>
                <p:spPr bwMode="auto">
                  <a:xfrm flipV="1">
                    <a:off x="4912" y="3268"/>
                    <a:ext cx="332" cy="22"/>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51" name="Line 67"/>
                  <p:cNvSpPr>
                    <a:spLocks noChangeShapeType="1"/>
                  </p:cNvSpPr>
                  <p:nvPr/>
                </p:nvSpPr>
                <p:spPr bwMode="auto">
                  <a:xfrm flipH="1" flipV="1">
                    <a:off x="4189" y="3007"/>
                    <a:ext cx="298" cy="124"/>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52" name="Line 68"/>
                  <p:cNvSpPr>
                    <a:spLocks noChangeShapeType="1"/>
                  </p:cNvSpPr>
                  <p:nvPr/>
                </p:nvSpPr>
                <p:spPr bwMode="auto">
                  <a:xfrm flipH="1" flipV="1">
                    <a:off x="4096" y="3161"/>
                    <a:ext cx="323" cy="76"/>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53" name="Line 69"/>
                  <p:cNvSpPr>
                    <a:spLocks noChangeShapeType="1"/>
                  </p:cNvSpPr>
                  <p:nvPr/>
                </p:nvSpPr>
                <p:spPr bwMode="auto">
                  <a:xfrm flipH="1" flipV="1">
                    <a:off x="4074" y="3316"/>
                    <a:ext cx="287" cy="5"/>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54" name="Line 70"/>
                  <p:cNvSpPr>
                    <a:spLocks noChangeShapeType="1"/>
                  </p:cNvSpPr>
                  <p:nvPr/>
                </p:nvSpPr>
                <p:spPr bwMode="auto">
                  <a:xfrm flipH="1" flipV="1">
                    <a:off x="4338" y="3264"/>
                    <a:ext cx="206" cy="22"/>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55" name="Line 71"/>
                  <p:cNvSpPr>
                    <a:spLocks noChangeShapeType="1"/>
                  </p:cNvSpPr>
                  <p:nvPr/>
                </p:nvSpPr>
                <p:spPr bwMode="auto">
                  <a:xfrm flipH="1" flipV="1">
                    <a:off x="4361" y="3139"/>
                    <a:ext cx="183" cy="54"/>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56" name="Line 72"/>
                  <p:cNvSpPr>
                    <a:spLocks noChangeShapeType="1"/>
                  </p:cNvSpPr>
                  <p:nvPr/>
                </p:nvSpPr>
                <p:spPr bwMode="auto">
                  <a:xfrm flipH="1" flipV="1">
                    <a:off x="4544" y="3069"/>
                    <a:ext cx="68" cy="79"/>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57" name="Line 73"/>
                  <p:cNvSpPr>
                    <a:spLocks noChangeShapeType="1"/>
                  </p:cNvSpPr>
                  <p:nvPr/>
                </p:nvSpPr>
                <p:spPr bwMode="auto">
                  <a:xfrm flipV="1">
                    <a:off x="4774" y="3131"/>
                    <a:ext cx="125" cy="44"/>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58" name="Line 74"/>
                  <p:cNvSpPr>
                    <a:spLocks noChangeShapeType="1"/>
                  </p:cNvSpPr>
                  <p:nvPr/>
                </p:nvSpPr>
                <p:spPr bwMode="auto">
                  <a:xfrm flipV="1">
                    <a:off x="4763" y="3237"/>
                    <a:ext cx="206" cy="13"/>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59" name="Line 75"/>
                  <p:cNvSpPr>
                    <a:spLocks noChangeShapeType="1"/>
                  </p:cNvSpPr>
                  <p:nvPr/>
                </p:nvSpPr>
                <p:spPr bwMode="auto">
                  <a:xfrm flipH="1" flipV="1">
                    <a:off x="4512" y="3215"/>
                    <a:ext cx="115" cy="35"/>
                  </a:xfrm>
                  <a:prstGeom prst="line">
                    <a:avLst/>
                  </a:prstGeom>
                  <a:noFill/>
                  <a:ln w="9525">
                    <a:solidFill>
                      <a:srgbClr val="000099"/>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grpSp>
              <p:nvGrpSpPr>
                <p:cNvPr id="10" name="Group 76"/>
                <p:cNvGrpSpPr>
                  <a:grpSpLocks/>
                </p:cNvGrpSpPr>
                <p:nvPr/>
              </p:nvGrpSpPr>
              <p:grpSpPr bwMode="auto">
                <a:xfrm rot="467865">
                  <a:off x="1077" y="1855"/>
                  <a:ext cx="777" cy="259"/>
                  <a:chOff x="3886" y="3532"/>
                  <a:chExt cx="1125" cy="341"/>
                </a:xfrm>
              </p:grpSpPr>
              <p:sp>
                <p:nvSpPr>
                  <p:cNvPr id="144461" name="Line 77"/>
                  <p:cNvSpPr>
                    <a:spLocks noChangeShapeType="1"/>
                  </p:cNvSpPr>
                  <p:nvPr/>
                </p:nvSpPr>
                <p:spPr bwMode="auto">
                  <a:xfrm rot="10800000" flipV="1">
                    <a:off x="4302" y="3667"/>
                    <a:ext cx="76" cy="134"/>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62" name="Line 78"/>
                  <p:cNvSpPr>
                    <a:spLocks noChangeShapeType="1"/>
                  </p:cNvSpPr>
                  <p:nvPr/>
                </p:nvSpPr>
                <p:spPr bwMode="auto">
                  <a:xfrm rot="10800000" flipV="1">
                    <a:off x="4071" y="3718"/>
                    <a:ext cx="183" cy="155"/>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63" name="Line 79"/>
                  <p:cNvSpPr>
                    <a:spLocks noChangeShapeType="1"/>
                  </p:cNvSpPr>
                  <p:nvPr/>
                </p:nvSpPr>
                <p:spPr bwMode="auto">
                  <a:xfrm rot="10800000" flipV="1">
                    <a:off x="3886" y="3630"/>
                    <a:ext cx="287" cy="76"/>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64" name="Line 80"/>
                  <p:cNvSpPr>
                    <a:spLocks noChangeShapeType="1"/>
                  </p:cNvSpPr>
                  <p:nvPr/>
                </p:nvSpPr>
                <p:spPr bwMode="auto">
                  <a:xfrm rot="10800000" flipV="1">
                    <a:off x="3955" y="3564"/>
                    <a:ext cx="219" cy="15"/>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65" name="Line 81"/>
                  <p:cNvSpPr>
                    <a:spLocks noChangeShapeType="1"/>
                  </p:cNvSpPr>
                  <p:nvPr/>
                </p:nvSpPr>
                <p:spPr bwMode="auto">
                  <a:xfrm rot="10800000" flipH="1" flipV="1">
                    <a:off x="4599" y="3723"/>
                    <a:ext cx="298" cy="124"/>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66" name="Line 82"/>
                  <p:cNvSpPr>
                    <a:spLocks noChangeShapeType="1"/>
                  </p:cNvSpPr>
                  <p:nvPr/>
                </p:nvSpPr>
                <p:spPr bwMode="auto">
                  <a:xfrm rot="10800000" flipH="1" flipV="1">
                    <a:off x="4666" y="3617"/>
                    <a:ext cx="323" cy="76"/>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67" name="Line 83"/>
                  <p:cNvSpPr>
                    <a:spLocks noChangeShapeType="1"/>
                  </p:cNvSpPr>
                  <p:nvPr/>
                </p:nvSpPr>
                <p:spPr bwMode="auto">
                  <a:xfrm rot="10800000" flipH="1" flipV="1">
                    <a:off x="4724" y="3532"/>
                    <a:ext cx="287" cy="5"/>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68" name="Line 84"/>
                  <p:cNvSpPr>
                    <a:spLocks noChangeShapeType="1"/>
                  </p:cNvSpPr>
                  <p:nvPr/>
                </p:nvSpPr>
                <p:spPr bwMode="auto">
                  <a:xfrm rot="10800000" flipH="1" flipV="1">
                    <a:off x="4542" y="3568"/>
                    <a:ext cx="206" cy="22"/>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69" name="Line 85"/>
                  <p:cNvSpPr>
                    <a:spLocks noChangeShapeType="1"/>
                  </p:cNvSpPr>
                  <p:nvPr/>
                </p:nvSpPr>
                <p:spPr bwMode="auto">
                  <a:xfrm rot="10800000" flipH="1" flipV="1">
                    <a:off x="4541" y="3661"/>
                    <a:ext cx="183" cy="54"/>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70" name="Line 86"/>
                  <p:cNvSpPr>
                    <a:spLocks noChangeShapeType="1"/>
                  </p:cNvSpPr>
                  <p:nvPr/>
                </p:nvSpPr>
                <p:spPr bwMode="auto">
                  <a:xfrm rot="10800000" flipH="1" flipV="1">
                    <a:off x="4474" y="3705"/>
                    <a:ext cx="68" cy="79"/>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71" name="Line 87"/>
                  <p:cNvSpPr>
                    <a:spLocks noChangeShapeType="1"/>
                  </p:cNvSpPr>
                  <p:nvPr/>
                </p:nvSpPr>
                <p:spPr bwMode="auto">
                  <a:xfrm rot="10800000" flipV="1">
                    <a:off x="4186" y="3679"/>
                    <a:ext cx="125" cy="44"/>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72" name="Line 88"/>
                  <p:cNvSpPr>
                    <a:spLocks noChangeShapeType="1"/>
                  </p:cNvSpPr>
                  <p:nvPr/>
                </p:nvSpPr>
                <p:spPr bwMode="auto">
                  <a:xfrm rot="10800000" flipV="1">
                    <a:off x="4117" y="3603"/>
                    <a:ext cx="206" cy="13"/>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73" name="Line 89"/>
                  <p:cNvSpPr>
                    <a:spLocks noChangeShapeType="1"/>
                  </p:cNvSpPr>
                  <p:nvPr/>
                </p:nvSpPr>
                <p:spPr bwMode="auto">
                  <a:xfrm rot="10800000" flipH="1" flipV="1">
                    <a:off x="4458" y="3603"/>
                    <a:ext cx="115" cy="35"/>
                  </a:xfrm>
                  <a:prstGeom prst="line">
                    <a:avLst/>
                  </a:prstGeom>
                  <a:noFill/>
                  <a:ln w="9525">
                    <a:solidFill>
                      <a:srgbClr val="99CCFF"/>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sp>
              <p:nvSpPr>
                <p:cNvPr id="144474" name="Line 90"/>
                <p:cNvSpPr>
                  <a:spLocks noChangeShapeType="1"/>
                </p:cNvSpPr>
                <p:nvPr/>
              </p:nvSpPr>
              <p:spPr bwMode="auto">
                <a:xfrm rot="467865">
                  <a:off x="466" y="2143"/>
                  <a:ext cx="228" cy="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75" name="Line 91"/>
                <p:cNvSpPr>
                  <a:spLocks noChangeShapeType="1"/>
                </p:cNvSpPr>
                <p:nvPr/>
              </p:nvSpPr>
              <p:spPr bwMode="auto">
                <a:xfrm rot="467865">
                  <a:off x="2332" y="1514"/>
                  <a:ext cx="171" cy="0"/>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76" name="Line 92"/>
                <p:cNvSpPr>
                  <a:spLocks noChangeShapeType="1"/>
                </p:cNvSpPr>
                <p:nvPr/>
              </p:nvSpPr>
              <p:spPr bwMode="auto">
                <a:xfrm rot="467865" flipH="1">
                  <a:off x="2437" y="1225"/>
                  <a:ext cx="70" cy="116"/>
                </a:xfrm>
                <a:prstGeom prst="line">
                  <a:avLst/>
                </a:prstGeom>
                <a:noFill/>
                <a:ln w="9525">
                  <a:solidFill>
                    <a:schemeClr val="folHlink"/>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nvGrpSpPr>
                <p:cNvPr id="11" name="Group 93"/>
                <p:cNvGrpSpPr>
                  <a:grpSpLocks/>
                </p:cNvGrpSpPr>
                <p:nvPr/>
              </p:nvGrpSpPr>
              <p:grpSpPr bwMode="auto">
                <a:xfrm>
                  <a:off x="1520" y="2112"/>
                  <a:ext cx="608" cy="581"/>
                  <a:chOff x="1520" y="2112"/>
                  <a:chExt cx="608" cy="581"/>
                </a:xfrm>
              </p:grpSpPr>
              <p:sp>
                <p:nvSpPr>
                  <p:cNvPr id="144478" name="Line 94"/>
                  <p:cNvSpPr>
                    <a:spLocks noChangeShapeType="1"/>
                  </p:cNvSpPr>
                  <p:nvPr/>
                </p:nvSpPr>
                <p:spPr bwMode="auto">
                  <a:xfrm rot="467865" flipH="1">
                    <a:off x="1722" y="2167"/>
                    <a:ext cx="198" cy="334"/>
                  </a:xfrm>
                  <a:prstGeom prst="line">
                    <a:avLst/>
                  </a:prstGeom>
                  <a:noFill/>
                  <a:ln w="38100">
                    <a:solidFill>
                      <a:schemeClr val="tx1"/>
                    </a:solidFill>
                    <a:round/>
                    <a:headEnd type="triangle" w="med" len="me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79" name="Line 95"/>
                  <p:cNvSpPr>
                    <a:spLocks noChangeShapeType="1"/>
                  </p:cNvSpPr>
                  <p:nvPr/>
                </p:nvSpPr>
                <p:spPr bwMode="auto">
                  <a:xfrm rot="467865">
                    <a:off x="1679" y="2497"/>
                    <a:ext cx="336" cy="3"/>
                  </a:xfrm>
                  <a:prstGeom prst="line">
                    <a:avLst/>
                  </a:prstGeom>
                  <a:noFill/>
                  <a:ln w="38100">
                    <a:solidFill>
                      <a:schemeClr val="tx1"/>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80" name="Line 96"/>
                  <p:cNvSpPr>
                    <a:spLocks noChangeShapeType="1"/>
                  </p:cNvSpPr>
                  <p:nvPr/>
                </p:nvSpPr>
                <p:spPr bwMode="auto">
                  <a:xfrm rot="16667865" flipH="1">
                    <a:off x="1516" y="2294"/>
                    <a:ext cx="384" cy="19"/>
                  </a:xfrm>
                  <a:prstGeom prst="line">
                    <a:avLst/>
                  </a:prstGeom>
                  <a:noFill/>
                  <a:ln w="38100">
                    <a:solidFill>
                      <a:schemeClr val="tx1"/>
                    </a:solidFill>
                    <a:round/>
                    <a:headEnd type="triangle" w="med" len="me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81" name="Text Box 97"/>
                  <p:cNvSpPr txBox="1">
                    <a:spLocks noChangeArrowheads="1"/>
                  </p:cNvSpPr>
                  <p:nvPr/>
                </p:nvSpPr>
                <p:spPr bwMode="auto">
                  <a:xfrm>
                    <a:off x="1728" y="2496"/>
                    <a:ext cx="192" cy="197"/>
                  </a:xfrm>
                  <a:prstGeom prst="rect">
                    <a:avLst/>
                  </a:prstGeom>
                  <a:noFill/>
                  <a:ln w="12700">
                    <a:noFill/>
                    <a:miter lim="800000"/>
                    <a:headEnd/>
                    <a:tailEnd/>
                  </a:ln>
                  <a:effectLst/>
                </p:spPr>
                <p:txBody>
                  <a:bodyPr>
                    <a:spAutoFit/>
                  </a:bodyPr>
                  <a:lstStyle/>
                  <a:p>
                    <a:pPr eaLnBrk="1" fontAlgn="auto" hangingPunct="1">
                      <a:lnSpc>
                        <a:spcPct val="90000"/>
                      </a:lnSpc>
                      <a:spcBef>
                        <a:spcPct val="50000"/>
                      </a:spcBef>
                      <a:spcAft>
                        <a:spcPts val="0"/>
                      </a:spcAft>
                    </a:pPr>
                    <a:r>
                      <a:rPr lang="en-US" sz="1600" b="1" dirty="0">
                        <a:solidFill>
                          <a:prstClr val="black"/>
                        </a:solidFill>
                        <a:latin typeface="Helvetica" charset="0"/>
                        <a:cs typeface="Arial" charset="0"/>
                      </a:rPr>
                      <a:t>x</a:t>
                    </a:r>
                  </a:p>
                </p:txBody>
              </p:sp>
              <p:sp>
                <p:nvSpPr>
                  <p:cNvPr id="144482" name="Text Box 98"/>
                  <p:cNvSpPr txBox="1">
                    <a:spLocks noChangeArrowheads="1"/>
                  </p:cNvSpPr>
                  <p:nvPr/>
                </p:nvSpPr>
                <p:spPr bwMode="auto">
                  <a:xfrm>
                    <a:off x="1520" y="2256"/>
                    <a:ext cx="192" cy="197"/>
                  </a:xfrm>
                  <a:prstGeom prst="rect">
                    <a:avLst/>
                  </a:prstGeom>
                  <a:noFill/>
                  <a:ln w="12700">
                    <a:noFill/>
                    <a:miter lim="800000"/>
                    <a:headEnd/>
                    <a:tailEnd/>
                  </a:ln>
                  <a:effectLst/>
                </p:spPr>
                <p:txBody>
                  <a:bodyPr>
                    <a:spAutoFit/>
                  </a:bodyPr>
                  <a:lstStyle/>
                  <a:p>
                    <a:pPr eaLnBrk="1" fontAlgn="auto" hangingPunct="1">
                      <a:lnSpc>
                        <a:spcPct val="90000"/>
                      </a:lnSpc>
                      <a:spcBef>
                        <a:spcPct val="50000"/>
                      </a:spcBef>
                      <a:spcAft>
                        <a:spcPts val="0"/>
                      </a:spcAft>
                    </a:pPr>
                    <a:r>
                      <a:rPr lang="en-US" sz="1600" b="1" dirty="0">
                        <a:solidFill>
                          <a:prstClr val="black"/>
                        </a:solidFill>
                        <a:latin typeface="Helvetica" charset="0"/>
                        <a:cs typeface="Arial" charset="0"/>
                      </a:rPr>
                      <a:t>y</a:t>
                    </a:r>
                  </a:p>
                </p:txBody>
              </p:sp>
              <p:sp>
                <p:nvSpPr>
                  <p:cNvPr id="144483" name="Text Box 99"/>
                  <p:cNvSpPr txBox="1">
                    <a:spLocks noChangeArrowheads="1"/>
                  </p:cNvSpPr>
                  <p:nvPr/>
                </p:nvSpPr>
                <p:spPr bwMode="auto">
                  <a:xfrm>
                    <a:off x="1936" y="2160"/>
                    <a:ext cx="192" cy="197"/>
                  </a:xfrm>
                  <a:prstGeom prst="rect">
                    <a:avLst/>
                  </a:prstGeom>
                  <a:noFill/>
                  <a:ln w="12700">
                    <a:noFill/>
                    <a:miter lim="800000"/>
                    <a:headEnd/>
                    <a:tailEnd/>
                  </a:ln>
                  <a:effectLst/>
                </p:spPr>
                <p:txBody>
                  <a:bodyPr>
                    <a:spAutoFit/>
                  </a:bodyPr>
                  <a:lstStyle/>
                  <a:p>
                    <a:pPr eaLnBrk="1" fontAlgn="auto" hangingPunct="1">
                      <a:lnSpc>
                        <a:spcPct val="90000"/>
                      </a:lnSpc>
                      <a:spcBef>
                        <a:spcPct val="50000"/>
                      </a:spcBef>
                      <a:spcAft>
                        <a:spcPts val="0"/>
                      </a:spcAft>
                    </a:pPr>
                    <a:r>
                      <a:rPr lang="en-US" sz="1600" b="1" dirty="0">
                        <a:solidFill>
                          <a:prstClr val="black"/>
                        </a:solidFill>
                        <a:latin typeface="Helvetica" charset="0"/>
                        <a:cs typeface="Arial" charset="0"/>
                      </a:rPr>
                      <a:t>z</a:t>
                    </a:r>
                  </a:p>
                </p:txBody>
              </p:sp>
            </p:grpSp>
          </p:grpSp>
        </p:grpSp>
        <p:grpSp>
          <p:nvGrpSpPr>
            <p:cNvPr id="12" name="Group 104"/>
            <p:cNvGrpSpPr>
              <a:grpSpLocks/>
            </p:cNvGrpSpPr>
            <p:nvPr/>
          </p:nvGrpSpPr>
          <p:grpSpPr bwMode="auto">
            <a:xfrm>
              <a:off x="1108" y="3134"/>
              <a:ext cx="936" cy="506"/>
              <a:chOff x="1108" y="3134"/>
              <a:chExt cx="936" cy="506"/>
            </a:xfrm>
          </p:grpSpPr>
          <p:grpSp>
            <p:nvGrpSpPr>
              <p:cNvPr id="13" name="Group 105"/>
              <p:cNvGrpSpPr>
                <a:grpSpLocks/>
              </p:cNvGrpSpPr>
              <p:nvPr/>
            </p:nvGrpSpPr>
            <p:grpSpPr bwMode="auto">
              <a:xfrm>
                <a:off x="1108" y="3134"/>
                <a:ext cx="936" cy="506"/>
                <a:chOff x="1108" y="3134"/>
                <a:chExt cx="936" cy="506"/>
              </a:xfrm>
            </p:grpSpPr>
            <p:sp>
              <p:nvSpPr>
                <p:cNvPr id="144490" name="Line 106"/>
                <p:cNvSpPr>
                  <a:spLocks noChangeShapeType="1"/>
                </p:cNvSpPr>
                <p:nvPr/>
              </p:nvSpPr>
              <p:spPr bwMode="auto">
                <a:xfrm>
                  <a:off x="1108" y="3496"/>
                  <a:ext cx="936" cy="144"/>
                </a:xfrm>
                <a:prstGeom prst="line">
                  <a:avLst/>
                </a:prstGeom>
                <a:noFill/>
                <a:ln w="19050">
                  <a:solidFill>
                    <a:schemeClr val="tx1"/>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91" name="Line 107"/>
                <p:cNvSpPr>
                  <a:spLocks noChangeShapeType="1"/>
                </p:cNvSpPr>
                <p:nvPr/>
              </p:nvSpPr>
              <p:spPr bwMode="auto">
                <a:xfrm flipV="1">
                  <a:off x="1132" y="3134"/>
                  <a:ext cx="398" cy="350"/>
                </a:xfrm>
                <a:prstGeom prst="line">
                  <a:avLst/>
                </a:prstGeom>
                <a:noFill/>
                <a:ln w="19050">
                  <a:solidFill>
                    <a:schemeClr val="tx1"/>
                  </a:solidFill>
                  <a:round/>
                  <a:headEnd/>
                  <a:tailEnd type="triangle" w="med" len="me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492" name="Freeform 108"/>
                <p:cNvSpPr>
                  <a:spLocks/>
                </p:cNvSpPr>
                <p:nvPr/>
              </p:nvSpPr>
              <p:spPr bwMode="auto">
                <a:xfrm>
                  <a:off x="1292" y="3354"/>
                  <a:ext cx="182" cy="180"/>
                </a:xfrm>
                <a:custGeom>
                  <a:avLst/>
                  <a:gdLst/>
                  <a:ahLst/>
                  <a:cxnLst>
                    <a:cxn ang="0">
                      <a:pos x="0" y="0"/>
                    </a:cxn>
                    <a:cxn ang="0">
                      <a:pos x="92" y="20"/>
                    </a:cxn>
                    <a:cxn ang="0">
                      <a:pos x="147" y="54"/>
                    </a:cxn>
                    <a:cxn ang="0">
                      <a:pos x="177" y="107"/>
                    </a:cxn>
                    <a:cxn ang="0">
                      <a:pos x="180" y="180"/>
                    </a:cxn>
                  </a:cxnLst>
                  <a:rect l="0" t="0" r="r" b="b"/>
                  <a:pathLst>
                    <a:path w="182" h="180">
                      <a:moveTo>
                        <a:pt x="0" y="0"/>
                      </a:moveTo>
                      <a:cubicBezTo>
                        <a:pt x="14" y="3"/>
                        <a:pt x="68" y="11"/>
                        <a:pt x="92" y="20"/>
                      </a:cubicBezTo>
                      <a:cubicBezTo>
                        <a:pt x="116" y="29"/>
                        <a:pt x="133" y="40"/>
                        <a:pt x="147" y="54"/>
                      </a:cubicBezTo>
                      <a:cubicBezTo>
                        <a:pt x="161" y="68"/>
                        <a:pt x="172" y="86"/>
                        <a:pt x="177" y="107"/>
                      </a:cubicBezTo>
                      <a:cubicBezTo>
                        <a:pt x="182" y="128"/>
                        <a:pt x="180" y="165"/>
                        <a:pt x="180" y="180"/>
                      </a:cubicBezTo>
                    </a:path>
                  </a:pathLst>
                </a:custGeom>
                <a:noFill/>
                <a:ln w="25400" cap="flat" cmpd="sng">
                  <a:solidFill>
                    <a:schemeClr val="tx1"/>
                  </a:solidFill>
                  <a:prstDash val="solid"/>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sp>
            <p:nvSpPr>
              <p:cNvPr id="144493" name="Text Box 109"/>
              <p:cNvSpPr txBox="1">
                <a:spLocks noChangeArrowheads="1"/>
              </p:cNvSpPr>
              <p:nvPr/>
            </p:nvSpPr>
            <p:spPr bwMode="auto">
              <a:xfrm>
                <a:off x="1411" y="3245"/>
                <a:ext cx="199" cy="250"/>
              </a:xfrm>
              <a:prstGeom prst="rect">
                <a:avLst/>
              </a:prstGeom>
              <a:noFill/>
              <a:ln w="9525" algn="ctr">
                <a:noFill/>
                <a:miter lim="800000"/>
                <a:headEnd/>
                <a:tailEnd/>
              </a:ln>
              <a:effectLst/>
            </p:spPr>
            <p:txBody>
              <a:bodyPr wrap="none">
                <a:spAutoFit/>
              </a:bodyPr>
              <a:lstStyle/>
              <a:p>
                <a:pPr algn="ctr" eaLnBrk="1" fontAlgn="auto" hangingPunct="1">
                  <a:spcBef>
                    <a:spcPts val="0"/>
                  </a:spcBef>
                  <a:spcAft>
                    <a:spcPts val="0"/>
                  </a:spcAft>
                </a:pPr>
                <a:r>
                  <a:rPr lang="en-US" sz="2000" dirty="0">
                    <a:solidFill>
                      <a:srgbClr val="FF8119"/>
                    </a:solidFill>
                    <a:latin typeface="Arial Narrow" pitchFamily="34" charset="0"/>
                    <a:cs typeface="Arial" charset="0"/>
                    <a:sym typeface="Symbol" pitchFamily="18" charset="2"/>
                  </a:rPr>
                  <a:t></a:t>
                </a:r>
              </a:p>
            </p:txBody>
          </p:sp>
        </p:grpSp>
      </p:grpSp>
      <p:sp>
        <p:nvSpPr>
          <p:cNvPr id="144494" name="Text Box 110"/>
          <p:cNvSpPr txBox="1">
            <a:spLocks noChangeArrowheads="1"/>
          </p:cNvSpPr>
          <p:nvPr/>
        </p:nvSpPr>
        <p:spPr bwMode="auto">
          <a:xfrm>
            <a:off x="444500" y="3787775"/>
            <a:ext cx="2449513" cy="822325"/>
          </a:xfrm>
          <a:prstGeom prst="rect">
            <a:avLst/>
          </a:prstGeom>
          <a:noFill/>
          <a:ln w="25400">
            <a:noFill/>
            <a:miter lim="800000"/>
            <a:headEnd/>
            <a:tailEnd/>
          </a:ln>
          <a:effectLst/>
        </p:spPr>
        <p:txBody>
          <a:bodyPr>
            <a:spAutoFit/>
          </a:bodyPr>
          <a:lstStyle/>
          <a:p>
            <a:pPr algn="ctr" eaLnBrk="1" fontAlgn="auto" hangingPunct="1">
              <a:spcBef>
                <a:spcPts val="0"/>
              </a:spcBef>
              <a:spcAft>
                <a:spcPts val="0"/>
              </a:spcAft>
            </a:pPr>
            <a:r>
              <a:rPr lang="en-US" sz="2400" dirty="0">
                <a:solidFill>
                  <a:srgbClr val="464646"/>
                </a:solidFill>
                <a:latin typeface="Times New Roman" pitchFamily="18" charset="0"/>
              </a:rPr>
              <a:t>Coordinate space: </a:t>
            </a:r>
          </a:p>
          <a:p>
            <a:pPr algn="ctr" eaLnBrk="1" fontAlgn="auto" hangingPunct="1">
              <a:spcBef>
                <a:spcPts val="0"/>
              </a:spcBef>
              <a:spcAft>
                <a:spcPts val="0"/>
              </a:spcAft>
            </a:pPr>
            <a:r>
              <a:rPr lang="en-US" sz="2400" dirty="0">
                <a:solidFill>
                  <a:srgbClr val="464646"/>
                </a:solidFill>
                <a:latin typeface="Times New Roman" pitchFamily="18" charset="0"/>
              </a:rPr>
              <a:t>initial asymmetry</a:t>
            </a:r>
          </a:p>
        </p:txBody>
      </p:sp>
      <p:sp>
        <p:nvSpPr>
          <p:cNvPr id="144496" name="Text Box 112"/>
          <p:cNvSpPr txBox="1">
            <a:spLocks noChangeArrowheads="1"/>
          </p:cNvSpPr>
          <p:nvPr/>
        </p:nvSpPr>
        <p:spPr bwMode="auto">
          <a:xfrm>
            <a:off x="3149600" y="2133600"/>
            <a:ext cx="3276600" cy="457200"/>
          </a:xfrm>
          <a:prstGeom prst="rect">
            <a:avLst/>
          </a:prstGeom>
          <a:noFill/>
          <a:ln w="25400">
            <a:noFill/>
            <a:miter lim="800000"/>
            <a:headEnd/>
            <a:tailEnd/>
          </a:ln>
          <a:effectLst/>
        </p:spPr>
        <p:txBody>
          <a:bodyPr>
            <a:spAutoFit/>
          </a:bodyPr>
          <a:lstStyle/>
          <a:p>
            <a:pPr algn="ctr" eaLnBrk="1" fontAlgn="auto" hangingPunct="1">
              <a:spcBef>
                <a:spcPts val="0"/>
              </a:spcBef>
              <a:spcAft>
                <a:spcPts val="0"/>
              </a:spcAft>
            </a:pPr>
            <a:r>
              <a:rPr lang="en-US" sz="2400" b="1" dirty="0">
                <a:solidFill>
                  <a:srgbClr val="D60093"/>
                </a:solidFill>
                <a:latin typeface="Times New Roman" pitchFamily="18" charset="0"/>
              </a:rPr>
              <a:t>pressure</a:t>
            </a:r>
          </a:p>
        </p:txBody>
      </p:sp>
      <p:grpSp>
        <p:nvGrpSpPr>
          <p:cNvPr id="14" name="Group 142"/>
          <p:cNvGrpSpPr>
            <a:grpSpLocks/>
          </p:cNvGrpSpPr>
          <p:nvPr/>
        </p:nvGrpSpPr>
        <p:grpSpPr bwMode="auto">
          <a:xfrm>
            <a:off x="6248400" y="1562100"/>
            <a:ext cx="2819400" cy="2259013"/>
            <a:chOff x="3560" y="1024"/>
            <a:chExt cx="1776" cy="1423"/>
          </a:xfrm>
        </p:grpSpPr>
        <p:sp>
          <p:nvSpPr>
            <p:cNvPr id="144498" name="Text Box 114"/>
            <p:cNvSpPr txBox="1">
              <a:spLocks noChangeArrowheads="1"/>
            </p:cNvSpPr>
            <p:nvPr/>
          </p:nvSpPr>
          <p:spPr bwMode="auto">
            <a:xfrm>
              <a:off x="4184" y="1024"/>
              <a:ext cx="612" cy="212"/>
            </a:xfrm>
            <a:prstGeom prst="rect">
              <a:avLst/>
            </a:prstGeom>
            <a:noFill/>
            <a:ln w="9525">
              <a:noFill/>
              <a:miter lim="800000"/>
              <a:headEnd/>
              <a:tailEnd/>
            </a:ln>
            <a:effectLst/>
          </p:spPr>
          <p:txBody>
            <a:bodyPr>
              <a:spAutoFit/>
            </a:bodyPr>
            <a:lstStyle/>
            <a:p>
              <a:pPr eaLnBrk="1" fontAlgn="auto" hangingPunct="1">
                <a:spcBef>
                  <a:spcPts val="0"/>
                </a:spcBef>
                <a:spcAft>
                  <a:spcPts val="0"/>
                </a:spcAft>
              </a:pPr>
              <a:r>
                <a:rPr lang="en-US" sz="1600" b="1" dirty="0">
                  <a:solidFill>
                    <a:prstClr val="black"/>
                  </a:solidFill>
                  <a:latin typeface="BellGothic" pitchFamily="34" charset="0"/>
                </a:rPr>
                <a:t>p</a:t>
              </a:r>
              <a:r>
                <a:rPr lang="en-US" sz="1600" b="1" baseline="-25000" dirty="0">
                  <a:solidFill>
                    <a:prstClr val="black"/>
                  </a:solidFill>
                  <a:latin typeface="BellGothic" pitchFamily="34" charset="0"/>
                </a:rPr>
                <a:t>y</a:t>
              </a:r>
              <a:endParaRPr lang="en-US" sz="1600" b="1" dirty="0">
                <a:solidFill>
                  <a:prstClr val="black"/>
                </a:solidFill>
                <a:latin typeface="BellGothic" pitchFamily="34" charset="0"/>
              </a:endParaRPr>
            </a:p>
          </p:txBody>
        </p:sp>
        <p:sp>
          <p:nvSpPr>
            <p:cNvPr id="144499" name="Text Box 115"/>
            <p:cNvSpPr txBox="1">
              <a:spLocks noChangeArrowheads="1"/>
            </p:cNvSpPr>
            <p:nvPr/>
          </p:nvSpPr>
          <p:spPr bwMode="auto">
            <a:xfrm rot="46732">
              <a:off x="5093" y="1696"/>
              <a:ext cx="243" cy="212"/>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pPr>
              <a:r>
                <a:rPr lang="en-US" sz="1600" b="1" dirty="0">
                  <a:solidFill>
                    <a:prstClr val="black"/>
                  </a:solidFill>
                  <a:latin typeface="BellGothic" pitchFamily="34" charset="0"/>
                </a:rPr>
                <a:t>p</a:t>
              </a:r>
              <a:r>
                <a:rPr lang="en-US" sz="1600" b="1" baseline="-25000" dirty="0">
                  <a:solidFill>
                    <a:prstClr val="black"/>
                  </a:solidFill>
                  <a:latin typeface="BellGothic" pitchFamily="34" charset="0"/>
                </a:rPr>
                <a:t>x</a:t>
              </a:r>
            </a:p>
          </p:txBody>
        </p:sp>
        <p:sp>
          <p:nvSpPr>
            <p:cNvPr id="144500" name="Oval 116"/>
            <p:cNvSpPr>
              <a:spLocks noChangeArrowheads="1"/>
            </p:cNvSpPr>
            <p:nvPr/>
          </p:nvSpPr>
          <p:spPr bwMode="auto">
            <a:xfrm rot="5400000">
              <a:off x="3983" y="1304"/>
              <a:ext cx="643" cy="1044"/>
            </a:xfrm>
            <a:prstGeom prst="ellipse">
              <a:avLst/>
            </a:prstGeom>
            <a:gradFill rotWithShape="0">
              <a:gsLst>
                <a:gs pos="0">
                  <a:srgbClr val="FFFF00"/>
                </a:gs>
                <a:gs pos="100000">
                  <a:srgbClr val="FF3300"/>
                </a:gs>
              </a:gsLst>
              <a:path path="shape">
                <a:fillToRect l="50000" t="50000" r="50000" b="50000"/>
              </a:path>
            </a:gradFill>
            <a:ln w="9525">
              <a:solidFill>
                <a:schemeClr val="bg1"/>
              </a:solidFill>
              <a:round/>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01" name="AutoShape 117"/>
            <p:cNvSpPr>
              <a:spLocks noChangeArrowheads="1"/>
            </p:cNvSpPr>
            <p:nvPr/>
          </p:nvSpPr>
          <p:spPr bwMode="auto">
            <a:xfrm rot="-3191164">
              <a:off x="4677" y="1526"/>
              <a:ext cx="240" cy="7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02" name="AutoShape 118"/>
            <p:cNvSpPr>
              <a:spLocks noChangeArrowheads="1"/>
            </p:cNvSpPr>
            <p:nvPr/>
          </p:nvSpPr>
          <p:spPr bwMode="auto">
            <a:xfrm rot="12981910">
              <a:off x="3652" y="1564"/>
              <a:ext cx="210" cy="8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03" name="AutoShape 119"/>
            <p:cNvSpPr>
              <a:spLocks noChangeArrowheads="1"/>
            </p:cNvSpPr>
            <p:nvPr/>
          </p:nvSpPr>
          <p:spPr bwMode="auto">
            <a:xfrm rot="3170740">
              <a:off x="4716" y="2121"/>
              <a:ext cx="239" cy="7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04" name="AutoShape 120"/>
            <p:cNvSpPr>
              <a:spLocks noChangeArrowheads="1"/>
            </p:cNvSpPr>
            <p:nvPr/>
          </p:nvSpPr>
          <p:spPr bwMode="auto">
            <a:xfrm rot="4309806">
              <a:off x="4448" y="2243"/>
              <a:ext cx="239" cy="7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05" name="AutoShape 121"/>
            <p:cNvSpPr>
              <a:spLocks noChangeArrowheads="1"/>
            </p:cNvSpPr>
            <p:nvPr/>
          </p:nvSpPr>
          <p:spPr bwMode="auto">
            <a:xfrm rot="7315011">
              <a:off x="3892" y="2252"/>
              <a:ext cx="239" cy="7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06" name="AutoShape 122"/>
            <p:cNvSpPr>
              <a:spLocks noChangeArrowheads="1"/>
            </p:cNvSpPr>
            <p:nvPr/>
          </p:nvSpPr>
          <p:spPr bwMode="auto">
            <a:xfrm rot="14697752">
              <a:off x="3870" y="1424"/>
              <a:ext cx="239" cy="7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07" name="AutoShape 123"/>
            <p:cNvSpPr>
              <a:spLocks noChangeArrowheads="1"/>
            </p:cNvSpPr>
            <p:nvPr/>
          </p:nvSpPr>
          <p:spPr bwMode="auto">
            <a:xfrm rot="16308094">
              <a:off x="4171" y="1313"/>
              <a:ext cx="240" cy="7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08" name="AutoShape 124"/>
            <p:cNvSpPr>
              <a:spLocks noChangeArrowheads="1"/>
            </p:cNvSpPr>
            <p:nvPr/>
          </p:nvSpPr>
          <p:spPr bwMode="auto">
            <a:xfrm rot="10811536">
              <a:off x="3560" y="1837"/>
              <a:ext cx="210" cy="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09" name="AutoShape 125"/>
            <p:cNvSpPr>
              <a:spLocks noChangeArrowheads="1"/>
            </p:cNvSpPr>
            <p:nvPr/>
          </p:nvSpPr>
          <p:spPr bwMode="auto">
            <a:xfrm rot="7763254">
              <a:off x="3682" y="2133"/>
              <a:ext cx="240" cy="7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10" name="Line 126"/>
            <p:cNvSpPr>
              <a:spLocks noChangeShapeType="1"/>
            </p:cNvSpPr>
            <p:nvPr/>
          </p:nvSpPr>
          <p:spPr bwMode="auto">
            <a:xfrm rot="16200000" flipH="1">
              <a:off x="4667" y="1481"/>
              <a:ext cx="1" cy="719"/>
            </a:xfrm>
            <a:prstGeom prst="line">
              <a:avLst/>
            </a:prstGeom>
            <a:noFill/>
            <a:ln w="19050">
              <a:solidFill>
                <a:schemeClr val="tx1"/>
              </a:solidFill>
              <a:round/>
              <a:headEnd/>
              <a:tailEnd type="triangle" w="med" len="med"/>
            </a:ln>
            <a:effectLst/>
          </p:spPr>
          <p:txBody>
            <a:bodyPr/>
            <a:lstStyle/>
            <a:p>
              <a:pPr eaLnBrk="1" fontAlgn="auto" hangingPunct="1">
                <a:spcBef>
                  <a:spcPts val="0"/>
                </a:spcBef>
                <a:spcAft>
                  <a:spcPts val="0"/>
                </a:spcAft>
              </a:pPr>
              <a:endParaRPr lang="en-US" dirty="0">
                <a:solidFill>
                  <a:prstClr val="black"/>
                </a:solidFill>
                <a:latin typeface="Lucida Sans Unicode"/>
              </a:endParaRPr>
            </a:p>
          </p:txBody>
        </p:sp>
        <p:sp>
          <p:nvSpPr>
            <p:cNvPr id="144511" name="AutoShape 127"/>
            <p:cNvSpPr>
              <a:spLocks noChangeArrowheads="1"/>
            </p:cNvSpPr>
            <p:nvPr/>
          </p:nvSpPr>
          <p:spPr bwMode="auto">
            <a:xfrm rot="5983858">
              <a:off x="4068" y="2292"/>
              <a:ext cx="239" cy="7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12" name="AutoShape 128"/>
            <p:cNvSpPr>
              <a:spLocks noChangeArrowheads="1"/>
            </p:cNvSpPr>
            <p:nvPr/>
          </p:nvSpPr>
          <p:spPr bwMode="auto">
            <a:xfrm rot="-796317">
              <a:off x="4828" y="1717"/>
              <a:ext cx="211" cy="8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13" name="AutoShape 129"/>
            <p:cNvSpPr>
              <a:spLocks noChangeArrowheads="1"/>
            </p:cNvSpPr>
            <p:nvPr/>
          </p:nvSpPr>
          <p:spPr bwMode="auto">
            <a:xfrm rot="398936">
              <a:off x="4834" y="1927"/>
              <a:ext cx="210" cy="8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14" name="AutoShape 130"/>
            <p:cNvSpPr>
              <a:spLocks noChangeArrowheads="1"/>
            </p:cNvSpPr>
            <p:nvPr/>
          </p:nvSpPr>
          <p:spPr bwMode="auto">
            <a:xfrm rot="5259185">
              <a:off x="4273" y="2292"/>
              <a:ext cx="239" cy="7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15" name="AutoShape 131"/>
            <p:cNvSpPr>
              <a:spLocks noChangeArrowheads="1"/>
            </p:cNvSpPr>
            <p:nvPr/>
          </p:nvSpPr>
          <p:spPr bwMode="auto">
            <a:xfrm rot="17363291">
              <a:off x="4452" y="1387"/>
              <a:ext cx="240" cy="7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00"/>
                </a:gs>
                <a:gs pos="100000">
                  <a:srgbClr val="FFFF00"/>
                </a:gs>
              </a:gsLst>
              <a:lin ang="0" scaled="1"/>
            </a:gradFill>
            <a:ln w="9525">
              <a:solidFill>
                <a:schemeClr val="bg1"/>
              </a:solid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44516" name="Line 132"/>
            <p:cNvSpPr>
              <a:spLocks noChangeShapeType="1"/>
            </p:cNvSpPr>
            <p:nvPr/>
          </p:nvSpPr>
          <p:spPr bwMode="auto">
            <a:xfrm rot="-5400000">
              <a:off x="4027" y="1559"/>
              <a:ext cx="560" cy="1"/>
            </a:xfrm>
            <a:prstGeom prst="line">
              <a:avLst/>
            </a:prstGeom>
            <a:noFill/>
            <a:ln w="19050">
              <a:solidFill>
                <a:schemeClr val="tx1"/>
              </a:solidFill>
              <a:round/>
              <a:headEnd/>
              <a:tailEnd type="triangle" w="med" len="med"/>
            </a:ln>
            <a:effectLst/>
          </p:spPr>
          <p:txBody>
            <a:bodyPr/>
            <a:lstStyle/>
            <a:p>
              <a:pPr eaLnBrk="1" fontAlgn="auto" hangingPunct="1">
                <a:spcBef>
                  <a:spcPts val="0"/>
                </a:spcBef>
                <a:spcAft>
                  <a:spcPts val="0"/>
                </a:spcAft>
              </a:pPr>
              <a:endParaRPr lang="en-US" dirty="0">
                <a:solidFill>
                  <a:prstClr val="black"/>
                </a:solidFill>
                <a:latin typeface="Lucida Sans Unicode"/>
              </a:endParaRPr>
            </a:p>
          </p:txBody>
        </p:sp>
      </p:grpSp>
      <p:pic>
        <p:nvPicPr>
          <p:cNvPr id="144517" name="Picture 133"/>
          <p:cNvPicPr>
            <a:picLocks noChangeAspect="1" noChangeArrowheads="1"/>
          </p:cNvPicPr>
          <p:nvPr/>
        </p:nvPicPr>
        <p:blipFill>
          <a:blip r:embed="rId5" cstate="print"/>
          <a:srcRect/>
          <a:stretch>
            <a:fillRect/>
          </a:stretch>
        </p:blipFill>
        <p:spPr bwMode="auto">
          <a:xfrm>
            <a:off x="0" y="1223963"/>
            <a:ext cx="1685925" cy="735012"/>
          </a:xfrm>
          <a:prstGeom prst="rect">
            <a:avLst/>
          </a:prstGeom>
          <a:noFill/>
          <a:ln w="9525">
            <a:noFill/>
            <a:miter lim="800000"/>
            <a:headEnd/>
            <a:tailEnd/>
          </a:ln>
          <a:effectLst/>
        </p:spPr>
      </p:pic>
      <p:sp>
        <p:nvSpPr>
          <p:cNvPr id="144520" name="Text Box 136"/>
          <p:cNvSpPr txBox="1">
            <a:spLocks noChangeArrowheads="1"/>
          </p:cNvSpPr>
          <p:nvPr/>
        </p:nvSpPr>
        <p:spPr bwMode="auto">
          <a:xfrm>
            <a:off x="5989638" y="3902075"/>
            <a:ext cx="3154362" cy="822325"/>
          </a:xfrm>
          <a:prstGeom prst="rect">
            <a:avLst/>
          </a:prstGeom>
          <a:noFill/>
          <a:ln w="25400">
            <a:noFill/>
            <a:miter lim="800000"/>
            <a:headEnd/>
            <a:tailEnd/>
          </a:ln>
          <a:effectLst/>
        </p:spPr>
        <p:txBody>
          <a:bodyPr>
            <a:spAutoFit/>
          </a:bodyPr>
          <a:lstStyle/>
          <a:p>
            <a:pPr algn="ctr" eaLnBrk="1" fontAlgn="auto" hangingPunct="1">
              <a:spcBef>
                <a:spcPts val="0"/>
              </a:spcBef>
              <a:spcAft>
                <a:spcPts val="0"/>
              </a:spcAft>
            </a:pPr>
            <a:r>
              <a:rPr lang="en-US" sz="2400" dirty="0">
                <a:solidFill>
                  <a:srgbClr val="464646"/>
                </a:solidFill>
                <a:latin typeface="Times New Roman" pitchFamily="18" charset="0"/>
              </a:rPr>
              <a:t>Momentum space: </a:t>
            </a:r>
          </a:p>
          <a:p>
            <a:pPr algn="ctr" eaLnBrk="1" fontAlgn="auto" hangingPunct="1">
              <a:spcBef>
                <a:spcPts val="0"/>
              </a:spcBef>
              <a:spcAft>
                <a:spcPts val="0"/>
              </a:spcAft>
            </a:pPr>
            <a:r>
              <a:rPr lang="en-US" sz="2400" dirty="0">
                <a:solidFill>
                  <a:srgbClr val="464646"/>
                </a:solidFill>
                <a:latin typeface="Times New Roman" pitchFamily="18" charset="0"/>
              </a:rPr>
              <a:t>final asymmetry</a:t>
            </a:r>
          </a:p>
        </p:txBody>
      </p:sp>
      <p:grpSp>
        <p:nvGrpSpPr>
          <p:cNvPr id="15" name="Group 138"/>
          <p:cNvGrpSpPr>
            <a:grpSpLocks/>
          </p:cNvGrpSpPr>
          <p:nvPr/>
        </p:nvGrpSpPr>
        <p:grpSpPr bwMode="auto">
          <a:xfrm>
            <a:off x="3224213" y="2813050"/>
            <a:ext cx="2971800" cy="2686050"/>
            <a:chOff x="3575" y="1797"/>
            <a:chExt cx="2208" cy="2492"/>
          </a:xfrm>
        </p:grpSpPr>
        <p:pic>
          <p:nvPicPr>
            <p:cNvPr id="144523" name="Picture 139" descr="STAR_v2_PRL90_fig1_sm"/>
            <p:cNvPicPr>
              <a:picLocks noChangeAspect="1" noChangeArrowheads="1"/>
            </p:cNvPicPr>
            <p:nvPr/>
          </p:nvPicPr>
          <p:blipFill>
            <a:blip r:embed="rId6" cstate="print"/>
            <a:srcRect/>
            <a:stretch>
              <a:fillRect/>
            </a:stretch>
          </p:blipFill>
          <p:spPr bwMode="auto">
            <a:xfrm>
              <a:off x="3575" y="1797"/>
              <a:ext cx="2208" cy="2492"/>
            </a:xfrm>
            <a:prstGeom prst="rect">
              <a:avLst/>
            </a:prstGeom>
            <a:noFill/>
          </p:spPr>
        </p:pic>
        <p:pic>
          <p:nvPicPr>
            <p:cNvPr id="144524" name="Picture 140" descr="starimage"/>
            <p:cNvPicPr>
              <a:picLocks noChangeAspect="1" noChangeArrowheads="1"/>
            </p:cNvPicPr>
            <p:nvPr/>
          </p:nvPicPr>
          <p:blipFill>
            <a:blip r:embed="rId7" cstate="print"/>
            <a:srcRect l="6667" t="16992" r="13333" b="15044"/>
            <a:stretch>
              <a:fillRect/>
            </a:stretch>
          </p:blipFill>
          <p:spPr bwMode="auto">
            <a:xfrm>
              <a:off x="3833" y="3339"/>
              <a:ext cx="528" cy="366"/>
            </a:xfrm>
            <a:prstGeom prst="rect">
              <a:avLst/>
            </a:prstGeom>
            <a:noFill/>
          </p:spPr>
        </p:pic>
      </p:grpSp>
      <p:sp>
        <p:nvSpPr>
          <p:cNvPr id="144495" name="AutoShape 111"/>
          <p:cNvSpPr>
            <a:spLocks noChangeArrowheads="1"/>
          </p:cNvSpPr>
          <p:nvPr/>
        </p:nvSpPr>
        <p:spPr bwMode="auto">
          <a:xfrm>
            <a:off x="3733800" y="2540000"/>
            <a:ext cx="1981200" cy="469900"/>
          </a:xfrm>
          <a:prstGeom prst="rightArrow">
            <a:avLst>
              <a:gd name="adj1" fmla="val 50000"/>
              <a:gd name="adj2" fmla="val 105405"/>
            </a:avLst>
          </a:prstGeom>
          <a:gradFill rotWithShape="0">
            <a:gsLst>
              <a:gs pos="0">
                <a:schemeClr val="hlink"/>
              </a:gs>
              <a:gs pos="50000">
                <a:schemeClr val="hlink">
                  <a:gamma/>
                  <a:shade val="46275"/>
                  <a:invGamma/>
                </a:schemeClr>
              </a:gs>
              <a:gs pos="100000">
                <a:schemeClr val="hlink"/>
              </a:gs>
            </a:gsLst>
            <a:lin ang="5400000" scaled="1"/>
          </a:gradFill>
          <a:ln w="25400">
            <a:solidFill>
              <a:srgbClr val="D60093"/>
            </a:solidFill>
            <a:miter lim="800000"/>
            <a:headEnd/>
            <a:tailEnd/>
          </a:ln>
          <a:effectLst/>
        </p:spPr>
        <p:txBody>
          <a:bodyPr anchor="ctr">
            <a:spAutoFit/>
          </a:bodyPr>
          <a:lstStyle/>
          <a:p>
            <a:pPr eaLnBrk="1" fontAlgn="auto" hangingPunct="1">
              <a:spcBef>
                <a:spcPts val="0"/>
              </a:spcBef>
              <a:spcAft>
                <a:spcPts val="0"/>
              </a:spcAft>
            </a:pPr>
            <a:endParaRPr lang="en-US" dirty="0">
              <a:solidFill>
                <a:prstClr val="black"/>
              </a:solidFill>
              <a:latin typeface="Lucida Sans Unicode"/>
            </a:endParaRPr>
          </a:p>
        </p:txBody>
      </p:sp>
      <p:sp>
        <p:nvSpPr>
          <p:cNvPr id="134" name="Slide Number Placeholder 133"/>
          <p:cNvSpPr>
            <a:spLocks noGrp="1"/>
          </p:cNvSpPr>
          <p:nvPr>
            <p:ph type="sldNum" sz="quarter" idx="12"/>
          </p:nvPr>
        </p:nvSpPr>
        <p:spPr/>
        <p:txBody>
          <a:bodyPr/>
          <a:lstStyle/>
          <a:p>
            <a:fld id="{A38E9A72-12A9-44E3-8399-21B4DFDA1F8E}" type="slidenum">
              <a:rPr lang="en-US" smtClean="0">
                <a:solidFill>
                  <a:prstClr val="black"/>
                </a:solidFill>
              </a:rPr>
              <a:pPr/>
              <a:t>32</a:t>
            </a:fld>
            <a:endParaRPr lang="en-US" dirty="0">
              <a:solidFill>
                <a:prstClr val="black"/>
              </a:solidFill>
            </a:endParaRPr>
          </a:p>
        </p:txBody>
      </p:sp>
      <p:sp>
        <p:nvSpPr>
          <p:cNvPr id="135" name="Rectangle 134"/>
          <p:cNvSpPr/>
          <p:nvPr/>
        </p:nvSpPr>
        <p:spPr>
          <a:xfrm>
            <a:off x="4165600" y="5397500"/>
            <a:ext cx="1117600" cy="6096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87" name="Text Box 103"/>
          <p:cNvSpPr txBox="1">
            <a:spLocks noChangeArrowheads="1"/>
          </p:cNvSpPr>
          <p:nvPr/>
        </p:nvSpPr>
        <p:spPr bwMode="auto">
          <a:xfrm>
            <a:off x="673100" y="5303838"/>
            <a:ext cx="8063874" cy="1569660"/>
          </a:xfrm>
          <a:prstGeom prst="rect">
            <a:avLst/>
          </a:prstGeom>
          <a:noFill/>
          <a:ln w="9525" algn="ctr">
            <a:noFill/>
            <a:miter lim="800000"/>
            <a:headEnd/>
            <a:tailEnd/>
          </a:ln>
          <a:effectLst/>
        </p:spPr>
        <p:txBody>
          <a:bodyPr wrap="none">
            <a:spAutoFit/>
          </a:bodyPr>
          <a:lstStyle/>
          <a:p>
            <a:pPr lvl="1" eaLnBrk="1" fontAlgn="auto" hangingPunct="1">
              <a:spcBef>
                <a:spcPts val="0"/>
              </a:spcBef>
              <a:spcAft>
                <a:spcPct val="20000"/>
              </a:spcAft>
            </a:pPr>
            <a:r>
              <a:rPr lang="en-US" altLang="ja-JP" sz="4000" dirty="0">
                <a:solidFill>
                  <a:prstClr val="black"/>
                </a:solidFill>
                <a:latin typeface="Arial Narrow" pitchFamily="34" charset="0"/>
                <a:cs typeface="Arial" charset="0"/>
              </a:rPr>
              <a:t>      </a:t>
            </a:r>
            <a:r>
              <a:rPr lang="en-US" altLang="ja-JP" sz="3600" dirty="0">
                <a:solidFill>
                  <a:prstClr val="black"/>
                </a:solidFill>
                <a:latin typeface="Arial Narrow" pitchFamily="34" charset="0"/>
                <a:cs typeface="Arial" charset="0"/>
              </a:rPr>
              <a:t>dn/d</a:t>
            </a:r>
            <a:r>
              <a:rPr lang="en-US" altLang="ja-JP" sz="3600" dirty="0">
                <a:solidFill>
                  <a:prstClr val="black"/>
                </a:solidFill>
                <a:latin typeface="Arial Narrow" pitchFamily="34" charset="0"/>
                <a:cs typeface="Arial" charset="0"/>
                <a:sym typeface="Symbol" pitchFamily="18" charset="2"/>
              </a:rPr>
              <a:t></a:t>
            </a:r>
            <a:r>
              <a:rPr lang="en-US" altLang="ja-JP" sz="3600" dirty="0">
                <a:solidFill>
                  <a:prstClr val="black"/>
                </a:solidFill>
                <a:latin typeface="Arial Narrow" pitchFamily="34" charset="0"/>
                <a:cs typeface="Arial" charset="0"/>
              </a:rPr>
              <a:t> ~ 1 + 2</a:t>
            </a:r>
            <a:r>
              <a:rPr lang="en-US" altLang="ja-JP" sz="3600" dirty="0">
                <a:solidFill>
                  <a:srgbClr val="0000FF"/>
                </a:solidFill>
                <a:latin typeface="Arial Narrow" pitchFamily="34" charset="0"/>
                <a:cs typeface="Arial" charset="0"/>
              </a:rPr>
              <a:t> </a:t>
            </a:r>
            <a:r>
              <a:rPr lang="en-US" altLang="ja-JP" sz="3600" dirty="0">
                <a:latin typeface="Arial Narrow" pitchFamily="34" charset="0"/>
                <a:cs typeface="Arial" charset="0"/>
              </a:rPr>
              <a:t>v</a:t>
            </a:r>
            <a:r>
              <a:rPr lang="en-US" altLang="ja-JP" sz="3600" baseline="-25000" dirty="0">
                <a:latin typeface="Arial Narrow" pitchFamily="34" charset="0"/>
                <a:cs typeface="Arial" charset="0"/>
              </a:rPr>
              <a:t>2</a:t>
            </a:r>
            <a:r>
              <a:rPr lang="en-US" altLang="ja-JP" sz="3600" dirty="0">
                <a:latin typeface="Arial Narrow" pitchFamily="34" charset="0"/>
                <a:cs typeface="Arial" charset="0"/>
              </a:rPr>
              <a:t>(p</a:t>
            </a:r>
            <a:r>
              <a:rPr lang="en-US" altLang="ja-JP" sz="3600" baseline="-25000" dirty="0">
                <a:latin typeface="Arial Narrow" pitchFamily="34" charset="0"/>
                <a:cs typeface="Arial" charset="0"/>
              </a:rPr>
              <a:t>T</a:t>
            </a:r>
            <a:r>
              <a:rPr lang="en-US" altLang="ja-JP" sz="3600" dirty="0">
                <a:latin typeface="Arial Narrow" pitchFamily="34" charset="0"/>
                <a:cs typeface="Arial" charset="0"/>
              </a:rPr>
              <a:t>) </a:t>
            </a:r>
            <a:r>
              <a:rPr lang="en-US" altLang="ja-JP" sz="3600" dirty="0">
                <a:solidFill>
                  <a:prstClr val="black"/>
                </a:solidFill>
                <a:latin typeface="Arial Narrow" pitchFamily="34" charset="0"/>
                <a:cs typeface="Arial" charset="0"/>
              </a:rPr>
              <a:t>cos (2 </a:t>
            </a:r>
            <a:r>
              <a:rPr lang="en-US" altLang="ja-JP" sz="3600" dirty="0">
                <a:solidFill>
                  <a:prstClr val="black"/>
                </a:solidFill>
                <a:latin typeface="Arial Narrow" pitchFamily="34" charset="0"/>
                <a:cs typeface="Arial" charset="0"/>
                <a:sym typeface="Symbol" pitchFamily="18" charset="2"/>
              </a:rPr>
              <a:t></a:t>
            </a:r>
            <a:r>
              <a:rPr lang="en-US" altLang="ja-JP" sz="3600" dirty="0">
                <a:solidFill>
                  <a:prstClr val="black"/>
                </a:solidFill>
                <a:latin typeface="Arial Narrow" pitchFamily="34" charset="0"/>
                <a:cs typeface="Arial" charset="0"/>
              </a:rPr>
              <a:t>) + ...</a:t>
            </a:r>
            <a:endParaRPr lang="en-US" sz="3600" dirty="0">
              <a:solidFill>
                <a:prstClr val="black"/>
              </a:solidFill>
              <a:latin typeface="Arial Narrow" pitchFamily="34" charset="0"/>
              <a:ea typeface="ＭＳ Ｐゴシック" pitchFamily="34" charset="-128"/>
              <a:cs typeface="Arial" charset="0"/>
            </a:endParaRPr>
          </a:p>
          <a:p>
            <a:pPr lvl="1" eaLnBrk="1" fontAlgn="auto" hangingPunct="1">
              <a:spcBef>
                <a:spcPts val="0"/>
              </a:spcBef>
              <a:spcAft>
                <a:spcPts val="0"/>
              </a:spcAft>
            </a:pPr>
            <a:r>
              <a:rPr lang="en-US" sz="2400" dirty="0">
                <a:solidFill>
                  <a:prstClr val="black"/>
                </a:solidFill>
                <a:latin typeface="Arial Narrow" pitchFamily="34" charset="0"/>
                <a:ea typeface="ＭＳ Ｐゴシック" pitchFamily="34" charset="-128"/>
                <a:cs typeface="Arial" charset="0"/>
                <a:sym typeface="Symbol" pitchFamily="18" charset="2"/>
              </a:rPr>
              <a:t>Initial spatial anisotropy converted into momentum anisotropy. </a:t>
            </a:r>
          </a:p>
          <a:p>
            <a:pPr lvl="1" eaLnBrk="1" fontAlgn="auto" hangingPunct="1">
              <a:spcBef>
                <a:spcPts val="0"/>
              </a:spcBef>
              <a:spcAft>
                <a:spcPts val="0"/>
              </a:spcAft>
            </a:pPr>
            <a:r>
              <a:rPr lang="en-US" sz="2400" dirty="0">
                <a:solidFill>
                  <a:prstClr val="black"/>
                </a:solidFill>
                <a:latin typeface="Arial Narrow" pitchFamily="34" charset="0"/>
                <a:ea typeface="ＭＳ Ｐゴシック" pitchFamily="34" charset="-128"/>
                <a:cs typeface="Arial" charset="0"/>
                <a:sym typeface="Symbol" pitchFamily="18" charset="2"/>
              </a:rPr>
              <a:t>Efficiency of conversion depends on the properties of the medium.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487"/>
                                        </p:tgtEl>
                                        <p:attrNameLst>
                                          <p:attrName>style.visibility</p:attrName>
                                        </p:attrNameLst>
                                      </p:cBhvr>
                                      <p:to>
                                        <p:strVal val="visible"/>
                                      </p:to>
                                    </p:set>
                                    <p:animEffect transition="in" filter="wipe(left)">
                                      <p:cBhvr>
                                        <p:cTn id="12" dur="1000"/>
                                        <p:tgtEl>
                                          <p:spTgt spid="1444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wipe(left)">
                                      <p:cBhvr>
                                        <p:cTn id="1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444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55563" y="2249488"/>
            <a:ext cx="3476626" cy="3465512"/>
          </a:xfrm>
          <a:prstGeom prst="rect">
            <a:avLst/>
          </a:prstGeom>
          <a:noFill/>
          <a:ln w="9525" algn="ctr">
            <a:noFill/>
            <a:miter lim="800000"/>
            <a:headEnd/>
            <a:tailEnd/>
          </a:ln>
        </p:spPr>
      </p:pic>
      <p:sp>
        <p:nvSpPr>
          <p:cNvPr id="392195" name="Rectangle 3"/>
          <p:cNvSpPr>
            <a:spLocks noGrp="1" noChangeArrowheads="1"/>
          </p:cNvSpPr>
          <p:nvPr>
            <p:ph type="title"/>
          </p:nvPr>
        </p:nvSpPr>
        <p:spPr/>
        <p:txBody>
          <a:bodyPr/>
          <a:lstStyle/>
          <a:p>
            <a:pPr eaLnBrk="1" hangingPunct="1">
              <a:defRPr/>
            </a:pPr>
            <a:r>
              <a:rPr lang="en-US" dirty="0" smtClean="0"/>
              <a:t>Anisotropic Flow</a:t>
            </a:r>
          </a:p>
        </p:txBody>
      </p:sp>
      <p:sp>
        <p:nvSpPr>
          <p:cNvPr id="392196" name="Rectangle 4"/>
          <p:cNvSpPr>
            <a:spLocks noChangeArrowheads="1"/>
          </p:cNvSpPr>
          <p:nvPr/>
        </p:nvSpPr>
        <p:spPr bwMode="auto">
          <a:xfrm>
            <a:off x="3381375" y="2971800"/>
            <a:ext cx="4114800" cy="2362200"/>
          </a:xfrm>
          <a:prstGeom prst="rect">
            <a:avLst/>
          </a:prstGeom>
          <a:solidFill>
            <a:schemeClr val="tx1"/>
          </a:solidFill>
          <a:ln w="31750">
            <a:solidFill>
              <a:srgbClr val="000000"/>
            </a:solidFill>
            <a:miter lim="800000"/>
            <a:headEnd/>
            <a:tailEnd/>
          </a:ln>
          <a:effectLst>
            <a:outerShdw dist="107763" dir="2700000" algn="ctr" rotWithShape="0">
              <a:schemeClr val="bg2">
                <a:alpha val="50000"/>
              </a:schemeClr>
            </a:outerShdw>
          </a:effectLst>
        </p:spPr>
        <p:txBody>
          <a:bodyPr wrap="none" anchor="ctr"/>
          <a:lstStyle/>
          <a:p>
            <a:pPr>
              <a:defRPr/>
            </a:pPr>
            <a:endParaRPr lang="en-US" dirty="0">
              <a:solidFill>
                <a:srgbClr val="000000"/>
              </a:solidFill>
            </a:endParaRPr>
          </a:p>
        </p:txBody>
      </p:sp>
      <p:sp>
        <p:nvSpPr>
          <p:cNvPr id="60421" name="Rectangle 5"/>
          <p:cNvSpPr>
            <a:spLocks noChangeArrowheads="1"/>
          </p:cNvSpPr>
          <p:nvPr/>
        </p:nvSpPr>
        <p:spPr bwMode="auto">
          <a:xfrm>
            <a:off x="3365500" y="2971800"/>
            <a:ext cx="4114800" cy="2362200"/>
          </a:xfrm>
          <a:prstGeom prst="rect">
            <a:avLst/>
          </a:prstGeom>
          <a:noFill/>
          <a:ln w="38100" algn="ctr">
            <a:solidFill>
              <a:schemeClr val="tx1"/>
            </a:solidFill>
            <a:miter lim="800000"/>
            <a:headEnd/>
            <a:tailEnd/>
          </a:ln>
        </p:spPr>
        <p:txBody>
          <a:bodyPr wrap="none" anchor="ctr"/>
          <a:lstStyle/>
          <a:p>
            <a:endParaRPr lang="en-US" dirty="0">
              <a:solidFill>
                <a:srgbClr val="000000"/>
              </a:solidFill>
            </a:endParaRPr>
          </a:p>
        </p:txBody>
      </p:sp>
      <p:sp>
        <p:nvSpPr>
          <p:cNvPr id="60422" name="Rectangle 6"/>
          <p:cNvSpPr>
            <a:spLocks noChangeArrowheads="1"/>
          </p:cNvSpPr>
          <p:nvPr/>
        </p:nvSpPr>
        <p:spPr bwMode="auto">
          <a:xfrm>
            <a:off x="-69850" y="609600"/>
            <a:ext cx="8604250" cy="5181600"/>
          </a:xfrm>
          <a:prstGeom prst="rect">
            <a:avLst/>
          </a:prstGeom>
          <a:noFill/>
          <a:ln w="9525">
            <a:noFill/>
            <a:miter lim="800000"/>
            <a:headEnd/>
            <a:tailEnd/>
          </a:ln>
        </p:spPr>
        <p:txBody>
          <a:bodyPr lIns="92075" tIns="46038" rIns="92075" bIns="46038"/>
          <a:lstStyle/>
          <a:p>
            <a:pPr marL="342900" indent="-342900" eaLnBrk="1" hangingPunct="1">
              <a:spcBef>
                <a:spcPct val="20000"/>
              </a:spcBef>
              <a:buClr>
                <a:srgbClr val="FFFFFF"/>
              </a:buClr>
              <a:buSzPct val="62000"/>
              <a:buFont typeface="Monotype Sorts" pitchFamily="2" charset="2"/>
              <a:buChar char="l"/>
            </a:pPr>
            <a:r>
              <a:rPr lang="en-US" sz="2400" b="1" dirty="0">
                <a:solidFill>
                  <a:srgbClr val="FFFFFF"/>
                </a:solidFill>
                <a:latin typeface="Arial Rounded MT Bold"/>
              </a:rPr>
              <a:t>Conversion of spatial anisotropy to momentum anisotropy depends on viscosity</a:t>
            </a:r>
          </a:p>
          <a:p>
            <a:pPr marL="342900" indent="-342900" eaLnBrk="1" hangingPunct="1">
              <a:spcBef>
                <a:spcPct val="20000"/>
              </a:spcBef>
              <a:buClr>
                <a:srgbClr val="FFFFFF"/>
              </a:buClr>
              <a:buSzPct val="62000"/>
              <a:buFont typeface="Monotype Sorts" pitchFamily="2" charset="2"/>
              <a:buChar char="l"/>
            </a:pPr>
            <a:r>
              <a:rPr lang="en-US" sz="2400" b="1" dirty="0">
                <a:solidFill>
                  <a:srgbClr val="FFFFFF"/>
                </a:solidFill>
                <a:latin typeface="Arial Rounded MT Bold"/>
              </a:rPr>
              <a:t>Same phenomena observed in gases of strongly interacting atoms (Li6)</a:t>
            </a:r>
          </a:p>
        </p:txBody>
      </p:sp>
      <p:pic>
        <p:nvPicPr>
          <p:cNvPr id="392199" name="Picture 7" descr="IsoMovie"/>
          <p:cNvPicPr>
            <a:picLocks noChangeAspect="1" noChangeArrowheads="1" noCrop="1"/>
          </p:cNvPicPr>
          <p:nvPr/>
        </p:nvPicPr>
        <p:blipFill>
          <a:blip r:embed="rId3" cstate="print"/>
          <a:srcRect/>
          <a:stretch>
            <a:fillRect/>
          </a:stretch>
        </p:blipFill>
        <p:spPr bwMode="auto">
          <a:xfrm>
            <a:off x="-609600" y="2128838"/>
            <a:ext cx="4267200" cy="3986212"/>
          </a:xfrm>
          <a:prstGeom prst="rect">
            <a:avLst/>
          </a:prstGeom>
          <a:noFill/>
          <a:ln w="9525">
            <a:noFill/>
            <a:miter lim="800000"/>
            <a:headEnd/>
            <a:tailEnd/>
          </a:ln>
        </p:spPr>
      </p:pic>
      <p:pic>
        <p:nvPicPr>
          <p:cNvPr id="60424" name="Picture 8" descr="NewStripRGB_LargePP"/>
          <p:cNvPicPr>
            <a:picLocks noChangeAspect="1" noChangeArrowheads="1"/>
          </p:cNvPicPr>
          <p:nvPr/>
        </p:nvPicPr>
        <p:blipFill>
          <a:blip r:embed="rId4" cstate="print"/>
          <a:srcRect/>
          <a:stretch>
            <a:fillRect/>
          </a:stretch>
        </p:blipFill>
        <p:spPr bwMode="auto">
          <a:xfrm>
            <a:off x="7143750" y="1828800"/>
            <a:ext cx="2097088" cy="5029200"/>
          </a:xfrm>
          <a:prstGeom prst="rect">
            <a:avLst/>
          </a:prstGeom>
          <a:noFill/>
          <a:ln w="9525">
            <a:noFill/>
            <a:miter lim="800000"/>
            <a:headEnd/>
            <a:tailEnd/>
          </a:ln>
        </p:spPr>
      </p:pic>
      <p:sp>
        <p:nvSpPr>
          <p:cNvPr id="60425" name="Text Box 9"/>
          <p:cNvSpPr txBox="1">
            <a:spLocks noChangeArrowheads="1"/>
          </p:cNvSpPr>
          <p:nvPr/>
        </p:nvSpPr>
        <p:spPr bwMode="auto">
          <a:xfrm>
            <a:off x="381000" y="2286000"/>
            <a:ext cx="2667000" cy="822325"/>
          </a:xfrm>
          <a:prstGeom prst="rect">
            <a:avLst/>
          </a:prstGeom>
          <a:noFill/>
          <a:ln w="9525" algn="ctr">
            <a:noFill/>
            <a:miter lim="800000"/>
            <a:headEnd/>
            <a:tailEnd/>
          </a:ln>
        </p:spPr>
        <p:txBody>
          <a:bodyPr>
            <a:spAutoFit/>
          </a:bodyPr>
          <a:lstStyle/>
          <a:p>
            <a:pPr marL="342900" indent="-342900" algn="ctr" eaLnBrk="1" hangingPunct="1">
              <a:buClr>
                <a:srgbClr val="0000FF"/>
              </a:buClr>
              <a:buSzPct val="62000"/>
              <a:buFont typeface="Monotype Sorts" pitchFamily="2" charset="2"/>
              <a:buNone/>
            </a:pPr>
            <a:r>
              <a:rPr lang="en-US" sz="2400" b="1" dirty="0">
                <a:solidFill>
                  <a:srgbClr val="FFFF00"/>
                </a:solidFill>
                <a:latin typeface="Arial Rounded MT Bold"/>
              </a:rPr>
              <a:t>weakly coupled</a:t>
            </a:r>
          </a:p>
          <a:p>
            <a:pPr marL="342900" indent="-342900" algn="ctr" eaLnBrk="1" hangingPunct="1">
              <a:buClr>
                <a:srgbClr val="0000FF"/>
              </a:buClr>
              <a:buSzPct val="62000"/>
              <a:buFont typeface="Monotype Sorts" pitchFamily="2" charset="2"/>
              <a:buNone/>
            </a:pPr>
            <a:r>
              <a:rPr lang="en-US" sz="2400" b="1" dirty="0">
                <a:solidFill>
                  <a:srgbClr val="FFFF00"/>
                </a:solidFill>
                <a:latin typeface="Arial Rounded MT Bold"/>
              </a:rPr>
              <a:t>finite viscosity</a:t>
            </a:r>
          </a:p>
        </p:txBody>
      </p:sp>
      <p:sp>
        <p:nvSpPr>
          <p:cNvPr id="60426" name="Text Box 10"/>
          <p:cNvSpPr txBox="1">
            <a:spLocks noChangeArrowheads="1"/>
          </p:cNvSpPr>
          <p:nvPr/>
        </p:nvSpPr>
        <p:spPr bwMode="auto">
          <a:xfrm>
            <a:off x="4114800" y="2209800"/>
            <a:ext cx="2667000" cy="822325"/>
          </a:xfrm>
          <a:prstGeom prst="rect">
            <a:avLst/>
          </a:prstGeom>
          <a:noFill/>
          <a:ln w="9525" algn="ctr">
            <a:noFill/>
            <a:miter lim="800000"/>
            <a:headEnd/>
            <a:tailEnd/>
          </a:ln>
        </p:spPr>
        <p:txBody>
          <a:bodyPr>
            <a:spAutoFit/>
          </a:bodyPr>
          <a:lstStyle/>
          <a:p>
            <a:pPr marL="342900" indent="-342900" algn="ctr" eaLnBrk="1" hangingPunct="1">
              <a:buClr>
                <a:srgbClr val="0000FF"/>
              </a:buClr>
              <a:buSzPct val="62000"/>
              <a:buFont typeface="Monotype Sorts" pitchFamily="2" charset="2"/>
              <a:buNone/>
            </a:pPr>
            <a:r>
              <a:rPr lang="en-US" sz="2400" b="1" dirty="0">
                <a:solidFill>
                  <a:srgbClr val="FFFF00"/>
                </a:solidFill>
                <a:latin typeface="Arial Rounded MT Bold"/>
              </a:rPr>
              <a:t>strongly coupled</a:t>
            </a:r>
          </a:p>
          <a:p>
            <a:pPr marL="342900" indent="-342900" algn="ctr" eaLnBrk="1" hangingPunct="1">
              <a:buClr>
                <a:srgbClr val="0000FF"/>
              </a:buClr>
              <a:buSzPct val="62000"/>
              <a:buFont typeface="Monotype Sorts" pitchFamily="2" charset="2"/>
              <a:buNone/>
            </a:pPr>
            <a:r>
              <a:rPr lang="en-US" sz="2400" b="1" dirty="0">
                <a:solidFill>
                  <a:srgbClr val="FFFF00"/>
                </a:solidFill>
                <a:latin typeface="Arial Rounded MT Bold"/>
              </a:rPr>
              <a:t>viscosity=0</a:t>
            </a:r>
          </a:p>
        </p:txBody>
      </p:sp>
      <p:sp>
        <p:nvSpPr>
          <p:cNvPr id="392203" name="Text Box 11"/>
          <p:cNvSpPr txBox="1">
            <a:spLocks noChangeArrowheads="1"/>
          </p:cNvSpPr>
          <p:nvPr/>
        </p:nvSpPr>
        <p:spPr bwMode="auto">
          <a:xfrm>
            <a:off x="0" y="5638800"/>
            <a:ext cx="7086600" cy="1004888"/>
          </a:xfrm>
          <a:prstGeom prst="rect">
            <a:avLst/>
          </a:prstGeom>
          <a:noFill/>
          <a:ln w="9525" algn="ctr">
            <a:noFill/>
            <a:miter lim="800000"/>
            <a:headEnd/>
            <a:tailEnd/>
          </a:ln>
        </p:spPr>
        <p:txBody>
          <a:bodyPr>
            <a:spAutoFit/>
          </a:bodyPr>
          <a:lstStyle/>
          <a:p>
            <a:pPr marL="342900" indent="-342900" algn="ctr" eaLnBrk="1" hangingPunct="1">
              <a:spcBef>
                <a:spcPct val="50000"/>
              </a:spcBef>
              <a:buClr>
                <a:srgbClr val="0000FF"/>
              </a:buClr>
              <a:buSzPct val="62000"/>
              <a:buFont typeface="Monotype Sorts" pitchFamily="2" charset="2"/>
              <a:buNone/>
            </a:pPr>
            <a:r>
              <a:rPr lang="en-US" sz="2400" b="1" dirty="0">
                <a:solidFill>
                  <a:srgbClr val="FFFF00"/>
                </a:solidFill>
                <a:latin typeface="Arial Rounded MT Bold"/>
              </a:rPr>
              <a:t>The RHIC fluid behaves like this, </a:t>
            </a:r>
          </a:p>
          <a:p>
            <a:pPr marL="342900" indent="-342900" algn="ctr" eaLnBrk="1" hangingPunct="1">
              <a:spcBef>
                <a:spcPct val="50000"/>
              </a:spcBef>
              <a:buClr>
                <a:srgbClr val="0000FF"/>
              </a:buClr>
              <a:buSzPct val="62000"/>
              <a:buFont typeface="Monotype Sorts" pitchFamily="2" charset="2"/>
              <a:buNone/>
            </a:pPr>
            <a:r>
              <a:rPr lang="en-US" sz="2400" b="1" dirty="0">
                <a:solidFill>
                  <a:srgbClr val="FFFF00"/>
                </a:solidFill>
                <a:latin typeface="Arial Rounded MT Bold"/>
              </a:rPr>
              <a:t>that is,  viscocity~0</a:t>
            </a:r>
          </a:p>
        </p:txBody>
      </p:sp>
      <p:pic>
        <p:nvPicPr>
          <p:cNvPr id="60428" name="Picture 12" descr="ExpansionMovie2"/>
          <p:cNvPicPr>
            <a:picLocks noGrp="1" noChangeAspect="1" noChangeArrowheads="1" noCrop="1"/>
          </p:cNvPicPr>
          <p:nvPr>
            <p:ph idx="1"/>
          </p:nvPr>
        </p:nvPicPr>
        <p:blipFill>
          <a:blip r:embed="rId5" cstate="print"/>
          <a:srcRect/>
          <a:stretch>
            <a:fillRect/>
          </a:stretch>
        </p:blipFill>
        <p:spPr>
          <a:xfrm>
            <a:off x="3419475" y="2976563"/>
            <a:ext cx="3743325" cy="2346325"/>
          </a:xfrm>
          <a:noFill/>
        </p:spPr>
      </p:pic>
      <p:sp>
        <p:nvSpPr>
          <p:cNvPr id="392205" name="Line 13"/>
          <p:cNvSpPr>
            <a:spLocks noChangeShapeType="1"/>
          </p:cNvSpPr>
          <p:nvPr/>
        </p:nvSpPr>
        <p:spPr bwMode="auto">
          <a:xfrm flipV="1">
            <a:off x="5105400" y="5232400"/>
            <a:ext cx="2209800" cy="533400"/>
          </a:xfrm>
          <a:prstGeom prst="line">
            <a:avLst/>
          </a:prstGeom>
          <a:noFill/>
          <a:ln w="53975">
            <a:solidFill>
              <a:srgbClr val="FFFF00"/>
            </a:solidFill>
            <a:round/>
            <a:headEnd/>
            <a:tailEnd type="stealth" w="lg" len="lg"/>
          </a:ln>
        </p:spPr>
        <p:txBody>
          <a:bodyPr>
            <a:spAutoFit/>
          </a:bodyPr>
          <a:lstStyle/>
          <a:p>
            <a:endParaRPr lang="en-US" dirty="0">
              <a:solidFill>
                <a:srgbClr val="000000"/>
              </a:solidFill>
            </a:endParaRPr>
          </a:p>
        </p:txBody>
      </p:sp>
      <p:sp>
        <p:nvSpPr>
          <p:cNvPr id="392206" name="Line 14"/>
          <p:cNvSpPr>
            <a:spLocks noChangeShapeType="1"/>
          </p:cNvSpPr>
          <p:nvPr/>
        </p:nvSpPr>
        <p:spPr bwMode="auto">
          <a:xfrm flipV="1">
            <a:off x="5105400" y="5245100"/>
            <a:ext cx="228600" cy="533400"/>
          </a:xfrm>
          <a:prstGeom prst="line">
            <a:avLst/>
          </a:prstGeom>
          <a:noFill/>
          <a:ln w="53975">
            <a:solidFill>
              <a:srgbClr val="FFFF00"/>
            </a:solidFill>
            <a:round/>
            <a:headEnd/>
            <a:tailEnd type="stealth" w="lg" len="lg"/>
          </a:ln>
        </p:spPr>
        <p:txBody>
          <a:bodyPr>
            <a:spAutoFit/>
          </a:bodyPr>
          <a:lstStyle/>
          <a:p>
            <a:endParaRPr lang="en-US" dirty="0">
              <a:solidFill>
                <a:srgbClr val="000000"/>
              </a:solidFill>
            </a:endParaRPr>
          </a:p>
        </p:txBody>
      </p:sp>
      <p:pic>
        <p:nvPicPr>
          <p:cNvPr id="392207" name="Picture 15" descr="Picture1"/>
          <p:cNvPicPr>
            <a:picLocks noChangeAspect="1" noChangeArrowheads="1"/>
          </p:cNvPicPr>
          <p:nvPr/>
        </p:nvPicPr>
        <p:blipFill>
          <a:blip r:embed="rId6" cstate="print"/>
          <a:srcRect/>
          <a:stretch>
            <a:fillRect/>
          </a:stretch>
        </p:blipFill>
        <p:spPr bwMode="auto">
          <a:xfrm>
            <a:off x="3424238" y="2974975"/>
            <a:ext cx="3725862" cy="2406650"/>
          </a:xfrm>
          <a:prstGeom prst="rect">
            <a:avLst/>
          </a:prstGeom>
          <a:noFill/>
          <a:ln w="9525">
            <a:noFill/>
            <a:miter lim="800000"/>
            <a:headEnd/>
            <a:tailEnd/>
          </a:ln>
        </p:spPr>
      </p:pic>
      <p:sp>
        <p:nvSpPr>
          <p:cNvPr id="60432" name="Text Box 16"/>
          <p:cNvSpPr txBox="1">
            <a:spLocks noChangeArrowheads="1"/>
          </p:cNvSpPr>
          <p:nvPr/>
        </p:nvSpPr>
        <p:spPr bwMode="auto">
          <a:xfrm>
            <a:off x="7329488" y="1058863"/>
            <a:ext cx="1830950" cy="523220"/>
          </a:xfrm>
          <a:prstGeom prst="rect">
            <a:avLst/>
          </a:prstGeom>
          <a:noFill/>
          <a:ln w="9525" algn="ctr">
            <a:noFill/>
            <a:miter lim="800000"/>
            <a:headEnd/>
            <a:tailEnd/>
          </a:ln>
        </p:spPr>
        <p:txBody>
          <a:bodyPr wrap="none">
            <a:spAutoFit/>
          </a:bodyPr>
          <a:lstStyle/>
          <a:p>
            <a:pPr eaLnBrk="1" hangingPunct="1">
              <a:spcBef>
                <a:spcPct val="20000"/>
              </a:spcBef>
              <a:buClr>
                <a:srgbClr val="FFFF0D"/>
              </a:buClr>
              <a:buSzPct val="75000"/>
              <a:buFont typeface="Monotype Sorts" pitchFamily="2" charset="2"/>
              <a:buNone/>
            </a:pPr>
            <a:r>
              <a:rPr lang="en-US" sz="1400" b="1" dirty="0">
                <a:solidFill>
                  <a:srgbClr val="FFFF0D"/>
                </a:solidFill>
                <a:latin typeface="Arial Narrow" pitchFamily="34" charset="0"/>
              </a:rPr>
              <a:t>M. Gehm, et al</a:t>
            </a:r>
            <a:br>
              <a:rPr lang="en-US" sz="1400" b="1" dirty="0">
                <a:solidFill>
                  <a:srgbClr val="FFFF0D"/>
                </a:solidFill>
                <a:latin typeface="Arial Narrow" pitchFamily="34" charset="0"/>
              </a:rPr>
            </a:br>
            <a:r>
              <a:rPr lang="en-US" sz="1400" dirty="0">
                <a:solidFill>
                  <a:srgbClr val="FFFF0D"/>
                </a:solidFill>
                <a:latin typeface="Arial Narrow" pitchFamily="34" charset="0"/>
              </a:rPr>
              <a:t>Science </a:t>
            </a:r>
            <a:r>
              <a:rPr lang="en-US" altLang="en-US" sz="1400" b="1" dirty="0">
                <a:solidFill>
                  <a:srgbClr val="FFFF0D"/>
                </a:solidFill>
                <a:latin typeface="Arial Narrow" pitchFamily="34" charset="0"/>
              </a:rPr>
              <a:t>298</a:t>
            </a:r>
            <a:r>
              <a:rPr lang="en-US" altLang="en-US" sz="1400" dirty="0">
                <a:solidFill>
                  <a:srgbClr val="FFFF0D"/>
                </a:solidFill>
                <a:latin typeface="Arial Narrow" pitchFamily="34" charset="0"/>
              </a:rPr>
              <a:t> 2179 (2002)</a:t>
            </a:r>
            <a:endParaRPr lang="en-US" sz="1400" dirty="0">
              <a:solidFill>
                <a:srgbClr val="FF9900"/>
              </a:solidFill>
              <a:latin typeface="Arial Narrow" pitchFamily="34" charset="0"/>
            </a:endParaRPr>
          </a:p>
        </p:txBody>
      </p:sp>
      <p:sp>
        <p:nvSpPr>
          <p:cNvPr id="17" name="Slide Number Placeholder 16"/>
          <p:cNvSpPr>
            <a:spLocks noGrp="1"/>
          </p:cNvSpPr>
          <p:nvPr>
            <p:ph type="sldNum" sz="quarter" idx="12"/>
          </p:nvPr>
        </p:nvSpPr>
        <p:spPr/>
        <p:txBody>
          <a:bodyPr/>
          <a:lstStyle/>
          <a:p>
            <a:pPr>
              <a:defRPr/>
            </a:pPr>
            <a:fld id="{81AB30CF-FDB1-48B9-8957-6739EE915ABD}" type="slidenum">
              <a:rPr lang="en-US">
                <a:solidFill>
                  <a:srgbClr val="000000"/>
                </a:solidFill>
              </a:rPr>
              <a:pPr>
                <a:defRPr/>
              </a:pPr>
              <a:t>33</a:t>
            </a:fld>
            <a:r>
              <a:rPr lang="en-US" dirty="0">
                <a:solidFill>
                  <a:srgbClr val="000000"/>
                </a:solidFill>
              </a:rPr>
              <a:t> </a:t>
            </a:r>
            <a:endParaRPr lang="en-US" b="0" dirty="0">
              <a:solidFill>
                <a:srgbClr val="000000"/>
              </a:solidFill>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92207"/>
                                        </p:tgtEl>
                                        <p:attrNameLst>
                                          <p:attrName>style.visibility</p:attrName>
                                        </p:attrNameLst>
                                      </p:cBhvr>
                                      <p:to>
                                        <p:strVal val="hidden"/>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392203">
                                            <p:txEl>
                                              <p:pRg st="0" end="0"/>
                                            </p:txEl>
                                          </p:spTgt>
                                        </p:tgtEl>
                                        <p:attrNameLst>
                                          <p:attrName>style.visibility</p:attrName>
                                        </p:attrNameLst>
                                      </p:cBhvr>
                                      <p:to>
                                        <p:strVal val="visible"/>
                                      </p:to>
                                    </p:set>
                                    <p:animEffect transition="in" filter="wipe(left)">
                                      <p:cBhvr>
                                        <p:cTn id="14" dur="2000"/>
                                        <p:tgtEl>
                                          <p:spTgt spid="392203">
                                            <p:txEl>
                                              <p:pRg st="0" end="0"/>
                                            </p:txEl>
                                          </p:spTgt>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392206"/>
                                        </p:tgtEl>
                                        <p:attrNameLst>
                                          <p:attrName>style.visibility</p:attrName>
                                        </p:attrNameLst>
                                      </p:cBhvr>
                                      <p:to>
                                        <p:strVal val="visible"/>
                                      </p:to>
                                    </p:set>
                                    <p:animEffect transition="in" filter="wipe(down)">
                                      <p:cBhvr>
                                        <p:cTn id="17" dur="1000"/>
                                        <p:tgtEl>
                                          <p:spTgt spid="392206"/>
                                        </p:tgtEl>
                                      </p:cBhvr>
                                    </p:animEffect>
                                  </p:childTnLst>
                                </p:cTn>
                              </p:par>
                              <p:par>
                                <p:cTn id="18" presetID="22" presetClass="entr" presetSubtype="4" fill="hold" grpId="0" nodeType="withEffect">
                                  <p:stCondLst>
                                    <p:cond delay="1000"/>
                                  </p:stCondLst>
                                  <p:childTnLst>
                                    <p:set>
                                      <p:cBhvr>
                                        <p:cTn id="19" dur="1" fill="hold">
                                          <p:stCondLst>
                                            <p:cond delay="0"/>
                                          </p:stCondLst>
                                        </p:cTn>
                                        <p:tgtEl>
                                          <p:spTgt spid="392205"/>
                                        </p:tgtEl>
                                        <p:attrNameLst>
                                          <p:attrName>style.visibility</p:attrName>
                                        </p:attrNameLst>
                                      </p:cBhvr>
                                      <p:to>
                                        <p:strVal val="visible"/>
                                      </p:to>
                                    </p:set>
                                    <p:animEffect transition="in" filter="wipe(down)">
                                      <p:cBhvr>
                                        <p:cTn id="20" dur="1000"/>
                                        <p:tgtEl>
                                          <p:spTgt spid="39220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92203">
                                            <p:txEl>
                                              <p:pRg st="1" end="1"/>
                                            </p:txEl>
                                          </p:spTgt>
                                        </p:tgtEl>
                                        <p:attrNameLst>
                                          <p:attrName>style.visibility</p:attrName>
                                        </p:attrNameLst>
                                      </p:cBhvr>
                                      <p:to>
                                        <p:strVal val="visible"/>
                                      </p:to>
                                    </p:set>
                                    <p:animEffect transition="in" filter="wipe(left)">
                                      <p:cBhvr>
                                        <p:cTn id="24" dur="2000"/>
                                        <p:tgtEl>
                                          <p:spTgt spid="392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5" grpId="0" animBg="1"/>
      <p:bldP spid="39220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4825" y="163513"/>
            <a:ext cx="8639175" cy="776287"/>
          </a:xfrm>
        </p:spPr>
        <p:txBody>
          <a:bodyPr/>
          <a:lstStyle/>
          <a:p>
            <a:r>
              <a:rPr lang="en-US" dirty="0" err="1" smtClean="0"/>
              <a:t>Viscocity</a:t>
            </a:r>
            <a:r>
              <a:rPr lang="en-US" dirty="0" smtClean="0"/>
              <a:t>: </a:t>
            </a:r>
            <a:r>
              <a:rPr lang="en-US" dirty="0" err="1" smtClean="0"/>
              <a:t>Serway</a:t>
            </a:r>
            <a:r>
              <a:rPr lang="en-US" dirty="0" smtClean="0"/>
              <a:t> again</a:t>
            </a:r>
            <a:endParaRPr lang="en-US" dirty="0"/>
          </a:p>
        </p:txBody>
      </p:sp>
      <p:sp>
        <p:nvSpPr>
          <p:cNvPr id="2" name="Slide Number Placeholder 1"/>
          <p:cNvSpPr>
            <a:spLocks noGrp="1"/>
          </p:cNvSpPr>
          <p:nvPr>
            <p:ph type="sldNum" sz="quarter" idx="12"/>
          </p:nvPr>
        </p:nvSpPr>
        <p:spPr/>
        <p:txBody>
          <a:bodyPr/>
          <a:lstStyle/>
          <a:p>
            <a:pPr>
              <a:defRPr/>
            </a:pPr>
            <a:fld id="{D5BD780C-527B-4A5F-9908-2B19CC29511E}" type="slidenum">
              <a:rPr lang="en-US" smtClean="0"/>
              <a:pPr>
                <a:defRPr/>
              </a:pPr>
              <a:t>34</a:t>
            </a:fld>
            <a:endParaRPr lang="en-US"/>
          </a:p>
        </p:txBody>
      </p:sp>
      <p:pic>
        <p:nvPicPr>
          <p:cNvPr id="478210" name="Picture 2"/>
          <p:cNvPicPr>
            <a:picLocks noChangeAspect="1" noChangeArrowheads="1"/>
          </p:cNvPicPr>
          <p:nvPr/>
        </p:nvPicPr>
        <p:blipFill>
          <a:blip r:embed="rId2" cstate="print"/>
          <a:srcRect t="32640" r="38182" b="60762"/>
          <a:stretch>
            <a:fillRect/>
          </a:stretch>
        </p:blipFill>
        <p:spPr bwMode="auto">
          <a:xfrm>
            <a:off x="0" y="1524000"/>
            <a:ext cx="9214612" cy="12319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t="6251" r="38182" b="90450"/>
          <a:stretch>
            <a:fillRect/>
          </a:stretch>
        </p:blipFill>
        <p:spPr bwMode="auto">
          <a:xfrm>
            <a:off x="0" y="876300"/>
            <a:ext cx="7789672" cy="5207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t="50454" r="38182" b="12468"/>
          <a:stretch>
            <a:fillRect/>
          </a:stretch>
        </p:blipFill>
        <p:spPr bwMode="auto">
          <a:xfrm>
            <a:off x="584199" y="2659529"/>
            <a:ext cx="5588001" cy="4198471"/>
          </a:xfrm>
          <a:prstGeom prst="rect">
            <a:avLst/>
          </a:prstGeom>
          <a:noFill/>
          <a:ln w="9525">
            <a:noFill/>
            <a:miter lim="800000"/>
            <a:headEnd/>
            <a:tailEnd/>
          </a:ln>
        </p:spPr>
      </p:pic>
      <p:sp>
        <p:nvSpPr>
          <p:cNvPr id="8" name="TextBox 7"/>
          <p:cNvSpPr txBox="1"/>
          <p:nvPr/>
        </p:nvSpPr>
        <p:spPr>
          <a:xfrm>
            <a:off x="6870700" y="3530600"/>
            <a:ext cx="1884298" cy="1477328"/>
          </a:xfrm>
          <a:prstGeom prst="rect">
            <a:avLst/>
          </a:prstGeom>
          <a:noFill/>
        </p:spPr>
        <p:txBody>
          <a:bodyPr wrap="none" rtlCol="0">
            <a:spAutoFit/>
          </a:bodyPr>
          <a:lstStyle/>
          <a:p>
            <a:r>
              <a:rPr lang="en-US" dirty="0" smtClean="0"/>
              <a:t>Weakly coupled</a:t>
            </a:r>
          </a:p>
          <a:p>
            <a:r>
              <a:rPr lang="en-US" dirty="0" smtClean="0">
                <a:sym typeface="Wingdings"/>
              </a:rPr>
              <a:t>large viscosity</a:t>
            </a:r>
          </a:p>
          <a:p>
            <a:endParaRPr lang="en-US" dirty="0" smtClean="0">
              <a:sym typeface="Wingdings"/>
            </a:endParaRPr>
          </a:p>
          <a:p>
            <a:r>
              <a:rPr lang="en-US" dirty="0" smtClean="0">
                <a:sym typeface="Wingdings"/>
              </a:rPr>
              <a:t>Strongly coupled</a:t>
            </a:r>
          </a:p>
          <a:p>
            <a:r>
              <a:rPr lang="en-US" dirty="0" smtClean="0">
                <a:sym typeface="Wingdings"/>
              </a:rPr>
              <a:t>zero viscosity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19" name="Picture 3"/>
          <p:cNvPicPr>
            <a:picLocks noChangeAspect="1" noChangeArrowheads="1"/>
          </p:cNvPicPr>
          <p:nvPr/>
        </p:nvPicPr>
        <p:blipFill>
          <a:blip r:embed="rId2" cstate="print"/>
          <a:srcRect/>
          <a:stretch>
            <a:fillRect/>
          </a:stretch>
        </p:blipFill>
        <p:spPr bwMode="auto">
          <a:xfrm rot="21540000">
            <a:off x="6299200" y="838199"/>
            <a:ext cx="1495425" cy="885825"/>
          </a:xfrm>
          <a:prstGeom prst="rect">
            <a:avLst/>
          </a:prstGeom>
          <a:noFill/>
          <a:ln w="9525">
            <a:noFill/>
            <a:miter lim="800000"/>
            <a:headEnd/>
            <a:tailEnd/>
          </a:ln>
          <a:effectLst/>
        </p:spPr>
      </p:pic>
      <p:pic>
        <p:nvPicPr>
          <p:cNvPr id="393220" name="Picture 4"/>
          <p:cNvPicPr>
            <a:picLocks noChangeAspect="1" noChangeArrowheads="1"/>
          </p:cNvPicPr>
          <p:nvPr/>
        </p:nvPicPr>
        <p:blipFill>
          <a:blip r:embed="rId3" cstate="print"/>
          <a:srcRect/>
          <a:stretch>
            <a:fillRect/>
          </a:stretch>
        </p:blipFill>
        <p:spPr bwMode="auto">
          <a:xfrm rot="21540000">
            <a:off x="3733800" y="3454400"/>
            <a:ext cx="3152775" cy="962025"/>
          </a:xfrm>
          <a:prstGeom prst="rect">
            <a:avLst/>
          </a:prstGeom>
          <a:noFill/>
          <a:ln w="9525">
            <a:noFill/>
            <a:miter lim="800000"/>
            <a:headEnd/>
            <a:tailEnd/>
          </a:ln>
          <a:effectLst/>
        </p:spPr>
      </p:pic>
      <p:sp>
        <p:nvSpPr>
          <p:cNvPr id="393223" name="Rectangle 7"/>
          <p:cNvSpPr>
            <a:spLocks noGrp="1" noChangeArrowheads="1"/>
          </p:cNvSpPr>
          <p:nvPr>
            <p:ph type="title"/>
          </p:nvPr>
        </p:nvSpPr>
        <p:spPr>
          <a:xfrm>
            <a:off x="482600" y="50800"/>
            <a:ext cx="7772400" cy="776288"/>
          </a:xfrm>
          <a:solidFill>
            <a:schemeClr val="bg1"/>
          </a:solidFill>
        </p:spPr>
        <p:txBody>
          <a:bodyPr>
            <a:normAutofit/>
          </a:bodyPr>
          <a:lstStyle/>
          <a:p>
            <a:r>
              <a:rPr lang="en-US" sz="2400" dirty="0" smtClean="0"/>
              <a:t>Calculating the viscosity (from Feynman)</a:t>
            </a:r>
            <a:endParaRPr lang="en-US" sz="2400" dirty="0"/>
          </a:p>
        </p:txBody>
      </p:sp>
      <p:sp>
        <p:nvSpPr>
          <p:cNvPr id="393224" name="Rectangle 8"/>
          <p:cNvSpPr>
            <a:spLocks noChangeArrowheads="1"/>
          </p:cNvSpPr>
          <p:nvPr/>
        </p:nvSpPr>
        <p:spPr bwMode="auto">
          <a:xfrm>
            <a:off x="1562100" y="711200"/>
            <a:ext cx="914400" cy="914400"/>
          </a:xfrm>
          <a:prstGeom prst="rect">
            <a:avLst/>
          </a:prstGeom>
          <a:noFill/>
          <a:ln w="9525" algn="ctr">
            <a:noFill/>
            <a:miter lim="800000"/>
            <a:headEnd/>
            <a:tailEnd/>
          </a:ln>
          <a:effectLst/>
        </p:spPr>
        <p:txBody>
          <a:bodyPr wrap="none" anchor="ctr"/>
          <a:lstStyle/>
          <a:p>
            <a:pPr eaLnBrk="1" fontAlgn="auto" hangingPunct="1">
              <a:spcBef>
                <a:spcPts val="0"/>
              </a:spcBef>
              <a:spcAft>
                <a:spcPts val="0"/>
              </a:spcAft>
            </a:pPr>
            <a:endParaRPr lang="en-US" dirty="0">
              <a:solidFill>
                <a:prstClr val="white"/>
              </a:solidFill>
              <a:latin typeface="Lucida Sans Unicode"/>
            </a:endParaRPr>
          </a:p>
        </p:txBody>
      </p:sp>
      <p:pic>
        <p:nvPicPr>
          <p:cNvPr id="393225" name="Picture 9"/>
          <p:cNvPicPr>
            <a:picLocks noChangeAspect="1" noChangeArrowheads="1"/>
          </p:cNvPicPr>
          <p:nvPr/>
        </p:nvPicPr>
        <p:blipFill>
          <a:blip r:embed="rId4" cstate="print"/>
          <a:srcRect l="16493" t="30716" r="16493" b="53752"/>
          <a:stretch>
            <a:fillRect/>
          </a:stretch>
        </p:blipFill>
        <p:spPr bwMode="auto">
          <a:xfrm>
            <a:off x="3429000" y="4589463"/>
            <a:ext cx="4398963" cy="655637"/>
          </a:xfrm>
          <a:prstGeom prst="rect">
            <a:avLst/>
          </a:prstGeom>
          <a:noFill/>
          <a:ln w="9525">
            <a:noFill/>
            <a:miter lim="800000"/>
            <a:headEnd/>
            <a:tailEnd/>
          </a:ln>
          <a:effectLst/>
        </p:spPr>
      </p:pic>
      <p:pic>
        <p:nvPicPr>
          <p:cNvPr id="393226" name="Picture 10"/>
          <p:cNvPicPr>
            <a:picLocks noChangeAspect="1" noChangeArrowheads="1"/>
          </p:cNvPicPr>
          <p:nvPr/>
        </p:nvPicPr>
        <p:blipFill>
          <a:blip r:embed="rId5" cstate="print"/>
          <a:srcRect l="5830"/>
          <a:stretch>
            <a:fillRect/>
          </a:stretch>
        </p:blipFill>
        <p:spPr bwMode="auto">
          <a:xfrm>
            <a:off x="3468688" y="5638800"/>
            <a:ext cx="4430712" cy="800100"/>
          </a:xfrm>
          <a:prstGeom prst="rect">
            <a:avLst/>
          </a:prstGeom>
          <a:noFill/>
          <a:ln w="9525">
            <a:noFill/>
            <a:miter lim="800000"/>
            <a:headEnd/>
            <a:tailEnd/>
          </a:ln>
          <a:effectLst/>
        </p:spPr>
      </p:pic>
      <p:sp>
        <p:nvSpPr>
          <p:cNvPr id="393228" name="Text Box 12"/>
          <p:cNvSpPr txBox="1">
            <a:spLocks noChangeArrowheads="1"/>
          </p:cNvSpPr>
          <p:nvPr/>
        </p:nvSpPr>
        <p:spPr bwMode="auto">
          <a:xfrm>
            <a:off x="406400" y="5002213"/>
            <a:ext cx="1976438" cy="701675"/>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2000" dirty="0">
                <a:solidFill>
                  <a:srgbClr val="DEF5FA"/>
                </a:solidFill>
                <a:latin typeface="Arial Narrow" pitchFamily="34" charset="0"/>
                <a:cs typeface="Arial" charset="0"/>
              </a:rPr>
              <a:t>energy momentum </a:t>
            </a:r>
          </a:p>
          <a:p>
            <a:pPr eaLnBrk="1" fontAlgn="auto" hangingPunct="1">
              <a:spcBef>
                <a:spcPts val="0"/>
              </a:spcBef>
              <a:spcAft>
                <a:spcPts val="0"/>
              </a:spcAft>
            </a:pPr>
            <a:r>
              <a:rPr lang="en-US" sz="2000" dirty="0">
                <a:solidFill>
                  <a:srgbClr val="DEF5FA"/>
                </a:solidFill>
                <a:latin typeface="Arial Narrow" pitchFamily="34" charset="0"/>
                <a:cs typeface="Arial" charset="0"/>
              </a:rPr>
              <a:t>stress tensor</a:t>
            </a:r>
          </a:p>
        </p:txBody>
      </p:sp>
      <p:sp>
        <p:nvSpPr>
          <p:cNvPr id="393229" name="Rectangle 13"/>
          <p:cNvSpPr>
            <a:spLocks noChangeArrowheads="1"/>
          </p:cNvSpPr>
          <p:nvPr/>
        </p:nvSpPr>
        <p:spPr bwMode="auto">
          <a:xfrm>
            <a:off x="3467100" y="5626100"/>
            <a:ext cx="4470400" cy="800100"/>
          </a:xfrm>
          <a:prstGeom prst="rect">
            <a:avLst/>
          </a:prstGeom>
          <a:noFill/>
          <a:ln w="63500" algn="ctr">
            <a:solidFill>
              <a:srgbClr val="FF0000"/>
            </a:solidFill>
            <a:miter lim="800000"/>
            <a:headEnd/>
            <a:tailEnd/>
          </a:ln>
          <a:effectLst/>
        </p:spPr>
        <p:txBody>
          <a:bodyPr wrap="none" anchor="ctr"/>
          <a:lstStyle/>
          <a:p>
            <a:pPr eaLnBrk="1" fontAlgn="auto" hangingPunct="1">
              <a:spcBef>
                <a:spcPts val="0"/>
              </a:spcBef>
              <a:spcAft>
                <a:spcPts val="0"/>
              </a:spcAft>
            </a:pPr>
            <a:r>
              <a:rPr lang="en-US" dirty="0" smtClean="0">
                <a:solidFill>
                  <a:prstClr val="white"/>
                </a:solidFill>
                <a:latin typeface="Lucida Sans Unicode"/>
              </a:rPr>
              <a:t> </a:t>
            </a:r>
            <a:endParaRPr lang="en-US" dirty="0">
              <a:solidFill>
                <a:prstClr val="white"/>
              </a:solidFill>
              <a:latin typeface="Lucida Sans Unicode"/>
            </a:endParaRPr>
          </a:p>
        </p:txBody>
      </p:sp>
      <p:pic>
        <p:nvPicPr>
          <p:cNvPr id="393232" name="Picture 16"/>
          <p:cNvPicPr>
            <a:picLocks noChangeAspect="1" noChangeArrowheads="1"/>
          </p:cNvPicPr>
          <p:nvPr/>
        </p:nvPicPr>
        <p:blipFill>
          <a:blip r:embed="rId6" cstate="print"/>
          <a:srcRect/>
          <a:stretch>
            <a:fillRect/>
          </a:stretch>
        </p:blipFill>
        <p:spPr bwMode="auto">
          <a:xfrm>
            <a:off x="0" y="3143250"/>
            <a:ext cx="2593975" cy="1743075"/>
          </a:xfrm>
          <a:prstGeom prst="rect">
            <a:avLst/>
          </a:prstGeom>
          <a:noFill/>
          <a:ln w="9525" algn="ctr">
            <a:noFill/>
            <a:miter lim="800000"/>
            <a:headEnd/>
            <a:tailEnd/>
          </a:ln>
          <a:effectLst/>
        </p:spPr>
      </p:pic>
      <p:pic>
        <p:nvPicPr>
          <p:cNvPr id="393218" name="Picture 2"/>
          <p:cNvPicPr>
            <a:picLocks noChangeAspect="1" noChangeArrowheads="1"/>
          </p:cNvPicPr>
          <p:nvPr/>
        </p:nvPicPr>
        <p:blipFill>
          <a:blip r:embed="rId7" cstate="print"/>
          <a:srcRect l="5469" t="3210" r="3395" b="6422"/>
          <a:stretch>
            <a:fillRect/>
          </a:stretch>
        </p:blipFill>
        <p:spPr bwMode="auto">
          <a:xfrm rot="21540000">
            <a:off x="15" y="949476"/>
            <a:ext cx="5347541" cy="2259012"/>
          </a:xfrm>
          <a:prstGeom prst="rect">
            <a:avLst/>
          </a:prstGeom>
          <a:noFill/>
          <a:ln w="9525">
            <a:noFill/>
            <a:miter lim="800000"/>
            <a:headEnd/>
            <a:tailEnd/>
          </a:ln>
          <a:effectLst/>
        </p:spPr>
      </p:pic>
      <p:sp>
        <p:nvSpPr>
          <p:cNvPr id="16" name="Slide Number Placeholder 15"/>
          <p:cNvSpPr>
            <a:spLocks noGrp="1"/>
          </p:cNvSpPr>
          <p:nvPr>
            <p:ph type="sldNum" sz="quarter" idx="12"/>
          </p:nvPr>
        </p:nvSpPr>
        <p:spPr/>
        <p:txBody>
          <a:bodyPr/>
          <a:lstStyle/>
          <a:p>
            <a:fld id="{B6F15528-21DE-4FAA-801E-634DDDAF4B2B}" type="slidenum">
              <a:rPr lang="en-US" smtClean="0">
                <a:solidFill>
                  <a:prstClr val="white"/>
                </a:solidFill>
              </a:rPr>
              <a:pPr/>
              <a:t>35</a:t>
            </a:fld>
            <a:endParaRPr lang="en-US" dirty="0">
              <a:solidFill>
                <a:prstClr val="white"/>
              </a:solidFill>
            </a:endParaRPr>
          </a:p>
        </p:txBody>
      </p:sp>
      <p:sp>
        <p:nvSpPr>
          <p:cNvPr id="17" name="TextBox 16"/>
          <p:cNvSpPr txBox="1"/>
          <p:nvPr/>
        </p:nvSpPr>
        <p:spPr>
          <a:xfrm>
            <a:off x="5277326" y="1854200"/>
            <a:ext cx="3942874" cy="923330"/>
          </a:xfrm>
          <a:prstGeom prst="rect">
            <a:avLst/>
          </a:prstGeom>
          <a:noFill/>
        </p:spPr>
        <p:txBody>
          <a:bodyPr wrap="none" rtlCol="0">
            <a:spAutoFit/>
          </a:bodyPr>
          <a:lstStyle/>
          <a:p>
            <a:r>
              <a:rPr lang="en-US" dirty="0" smtClean="0"/>
              <a:t>Bigger F/A </a:t>
            </a:r>
            <a:r>
              <a:rPr lang="en-US" dirty="0" smtClean="0">
                <a:sym typeface="Symbol"/>
              </a:rPr>
              <a:t> larger viscosity</a:t>
            </a:r>
          </a:p>
          <a:p>
            <a:r>
              <a:rPr lang="en-US" dirty="0" smtClean="0">
                <a:sym typeface="Symbol"/>
              </a:rPr>
              <a:t>Larger viscosity smaller v</a:t>
            </a:r>
            <a:r>
              <a:rPr lang="en-US" baseline="-25000" dirty="0" smtClean="0">
                <a:sym typeface="Symbol"/>
              </a:rPr>
              <a:t>0</a:t>
            </a:r>
            <a:r>
              <a:rPr lang="en-US" dirty="0" smtClean="0">
                <a:sym typeface="Symbol"/>
              </a:rPr>
              <a:t> </a:t>
            </a:r>
          </a:p>
          <a:p>
            <a:r>
              <a:rPr lang="en-US" dirty="0" smtClean="0">
                <a:sym typeface="Symbol"/>
              </a:rPr>
              <a:t>Larger viscosity can act over larger d</a:t>
            </a:r>
            <a:endParaRPr lang="en-US" baseline="-25000" dirty="0" smtClean="0">
              <a:sym typeface="Symbol"/>
            </a:endParaRPr>
          </a:p>
        </p:txBody>
      </p:sp>
      <p:cxnSp>
        <p:nvCxnSpPr>
          <p:cNvPr id="19" name="Straight Arrow Connector 18"/>
          <p:cNvCxnSpPr/>
          <p:nvPr/>
        </p:nvCxnSpPr>
        <p:spPr>
          <a:xfrm>
            <a:off x="508000" y="3060700"/>
            <a:ext cx="1003300"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387350" y="2152650"/>
            <a:ext cx="1663700" cy="2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4800" y="1016000"/>
            <a:ext cx="300082" cy="369332"/>
          </a:xfrm>
          <a:prstGeom prst="rect">
            <a:avLst/>
          </a:prstGeom>
          <a:noFill/>
        </p:spPr>
        <p:txBody>
          <a:bodyPr wrap="none" rtlCol="0">
            <a:spAutoFit/>
          </a:bodyPr>
          <a:lstStyle/>
          <a:p>
            <a:r>
              <a:rPr lang="en-US" dirty="0" smtClean="0">
                <a:solidFill>
                  <a:schemeClr val="bg1"/>
                </a:solidFill>
              </a:rPr>
              <a:t>y</a:t>
            </a:r>
            <a:endParaRPr lang="en-US" dirty="0">
              <a:solidFill>
                <a:schemeClr val="bg1"/>
              </a:solidFill>
            </a:endParaRPr>
          </a:p>
        </p:txBody>
      </p:sp>
      <p:sp>
        <p:nvSpPr>
          <p:cNvPr id="23" name="TextBox 22"/>
          <p:cNvSpPr txBox="1"/>
          <p:nvPr/>
        </p:nvSpPr>
        <p:spPr>
          <a:xfrm>
            <a:off x="1574800" y="2819400"/>
            <a:ext cx="298480" cy="369332"/>
          </a:xfrm>
          <a:prstGeom prst="rect">
            <a:avLst/>
          </a:prstGeom>
          <a:noFill/>
        </p:spPr>
        <p:txBody>
          <a:bodyPr wrap="none" rtlCol="0">
            <a:spAutoFit/>
          </a:bodyPr>
          <a:lstStyle/>
          <a:p>
            <a:r>
              <a:rPr lang="en-US" dirty="0" smtClean="0">
                <a:solidFill>
                  <a:schemeClr val="bg1"/>
                </a:solidFill>
              </a:rPr>
              <a:t>x</a:t>
            </a:r>
            <a:endParaRPr lang="en-US" dirty="0">
              <a:solidFill>
                <a:schemeClr val="bg1"/>
              </a:solidFill>
            </a:endParaRPr>
          </a:p>
        </p:txBody>
      </p:sp>
      <p:cxnSp>
        <p:nvCxnSpPr>
          <p:cNvPr id="25" name="Straight Arrow Connector 24"/>
          <p:cNvCxnSpPr/>
          <p:nvPr/>
        </p:nvCxnSpPr>
        <p:spPr>
          <a:xfrm rot="10800000" flipV="1">
            <a:off x="2387600" y="3835400"/>
            <a:ext cx="1320800" cy="152400"/>
          </a:xfrm>
          <a:prstGeom prst="straightConnector1">
            <a:avLst/>
          </a:prstGeom>
          <a:ln w="2222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073900" y="1104900"/>
            <a:ext cx="2286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24400" y="4724400"/>
            <a:ext cx="2286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51400" y="3771900"/>
            <a:ext cx="2286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530600" y="5803900"/>
            <a:ext cx="2286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06500" y="2476500"/>
            <a:ext cx="6985000" cy="2062103"/>
          </a:xfrm>
          <a:prstGeom prst="rect">
            <a:avLst/>
          </a:prstGeom>
          <a:solidFill>
            <a:srgbClr val="FFFF00"/>
          </a:solidFill>
        </p:spPr>
        <p:txBody>
          <a:bodyPr wrap="square" rtlCol="0">
            <a:spAutoFit/>
          </a:bodyPr>
          <a:lstStyle/>
          <a:p>
            <a:r>
              <a:rPr lang="en-US" sz="3200" dirty="0" smtClean="0">
                <a:solidFill>
                  <a:schemeClr val="bg1"/>
                </a:solidFill>
              </a:rPr>
              <a:t>Can we calculate the viscosity (</a:t>
            </a:r>
            <a:r>
              <a:rPr lang="en-US" sz="3200" dirty="0" smtClean="0">
                <a:solidFill>
                  <a:schemeClr val="bg1"/>
                </a:solidFill>
                <a:sym typeface="Symbol"/>
              </a:rPr>
              <a:t>)</a:t>
            </a:r>
            <a:r>
              <a:rPr lang="en-US" sz="3200" dirty="0" smtClean="0">
                <a:solidFill>
                  <a:schemeClr val="bg1"/>
                </a:solidFill>
              </a:rPr>
              <a:t>?</a:t>
            </a:r>
          </a:p>
          <a:p>
            <a:r>
              <a:rPr lang="en-US" sz="3200" dirty="0" smtClean="0">
                <a:solidFill>
                  <a:schemeClr val="bg1"/>
                </a:solidFill>
              </a:rPr>
              <a:t>BIG problem, QCD in our regime</a:t>
            </a:r>
          </a:p>
          <a:p>
            <a:r>
              <a:rPr lang="en-US" sz="3200" dirty="0" smtClean="0">
                <a:solidFill>
                  <a:schemeClr val="bg1"/>
                </a:solidFill>
              </a:rPr>
              <a:t>   is a strongly coupled theory</a:t>
            </a:r>
          </a:p>
          <a:p>
            <a:r>
              <a:rPr lang="en-US" sz="3200" dirty="0" err="1" smtClean="0">
                <a:solidFill>
                  <a:schemeClr val="bg1"/>
                </a:solidFill>
              </a:rPr>
              <a:t>Perturbative</a:t>
            </a:r>
            <a:r>
              <a:rPr lang="en-US" sz="3200" dirty="0" smtClean="0">
                <a:solidFill>
                  <a:schemeClr val="bg1"/>
                </a:solidFill>
              </a:rPr>
              <a:t> techniques do NOT work    </a:t>
            </a:r>
            <a:endParaRPr lang="en-US" sz="3200" dirty="0">
              <a:solidFill>
                <a:schemeClr val="bg1"/>
              </a:solidFill>
            </a:endParaRPr>
          </a:p>
        </p:txBody>
      </p:sp>
      <p:pic>
        <p:nvPicPr>
          <p:cNvPr id="611329" name="Picture 1"/>
          <p:cNvPicPr>
            <a:picLocks noChangeAspect="1" noChangeArrowheads="1"/>
          </p:cNvPicPr>
          <p:nvPr/>
        </p:nvPicPr>
        <p:blipFill>
          <a:blip r:embed="rId8" cstate="print"/>
          <a:srcRect/>
          <a:stretch>
            <a:fillRect/>
          </a:stretch>
        </p:blipFill>
        <p:spPr bwMode="auto">
          <a:xfrm>
            <a:off x="211138" y="6142038"/>
            <a:ext cx="2295525" cy="542925"/>
          </a:xfrm>
          <a:prstGeom prst="rect">
            <a:avLst/>
          </a:prstGeom>
          <a:noFill/>
          <a:ln w="9525">
            <a:noFill/>
            <a:miter lim="800000"/>
            <a:headEnd/>
            <a:tailEnd/>
          </a:ln>
        </p:spPr>
      </p:pic>
      <p:sp>
        <p:nvSpPr>
          <p:cNvPr id="30" name="TextBox 29"/>
          <p:cNvSpPr txBox="1"/>
          <p:nvPr/>
        </p:nvSpPr>
        <p:spPr>
          <a:xfrm>
            <a:off x="355600" y="5803900"/>
            <a:ext cx="1930337" cy="369332"/>
          </a:xfrm>
          <a:prstGeom prst="rect">
            <a:avLst/>
          </a:prstGeom>
          <a:noFill/>
        </p:spPr>
        <p:txBody>
          <a:bodyPr wrap="none" rtlCol="0">
            <a:spAutoFit/>
          </a:bodyPr>
          <a:lstStyle/>
          <a:p>
            <a:r>
              <a:rPr lang="en-US" dirty="0" smtClean="0"/>
              <a:t>Einstein field </a:t>
            </a:r>
            <a:r>
              <a:rPr lang="en-US" dirty="0" err="1" smtClean="0"/>
              <a:t>eqn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0" name="Picture 25"/>
          <p:cNvPicPr>
            <a:picLocks noChangeAspect="1" noChangeArrowheads="1"/>
          </p:cNvPicPr>
          <p:nvPr/>
        </p:nvPicPr>
        <p:blipFill>
          <a:blip r:embed="rId2" cstate="print"/>
          <a:srcRect l="24004" t="26096" r="14348" b="28722"/>
          <a:stretch>
            <a:fillRect/>
          </a:stretch>
        </p:blipFill>
        <p:spPr bwMode="auto">
          <a:xfrm>
            <a:off x="1561729" y="1943100"/>
            <a:ext cx="5753471" cy="3084513"/>
          </a:xfrm>
          <a:prstGeom prst="rect">
            <a:avLst/>
          </a:prstGeom>
          <a:noFill/>
          <a:ln w="50800">
            <a:noFill/>
            <a:miter lim="800000"/>
            <a:headEnd/>
            <a:tailEnd/>
          </a:ln>
        </p:spPr>
      </p:pic>
      <p:sp>
        <p:nvSpPr>
          <p:cNvPr id="46082" name="Rectangle 2"/>
          <p:cNvSpPr>
            <a:spLocks noGrp="1" noChangeArrowheads="1"/>
          </p:cNvSpPr>
          <p:nvPr>
            <p:ph type="title"/>
          </p:nvPr>
        </p:nvSpPr>
        <p:spPr>
          <a:xfrm>
            <a:off x="1231900" y="165100"/>
            <a:ext cx="7912100" cy="1193800"/>
          </a:xfrm>
          <a:solidFill>
            <a:srgbClr val="000080"/>
          </a:solidFill>
        </p:spPr>
        <p:txBody>
          <a:bodyPr>
            <a:normAutofit fontScale="90000"/>
          </a:bodyPr>
          <a:lstStyle/>
          <a:p>
            <a:pPr eaLnBrk="1" hangingPunct="1"/>
            <a:r>
              <a:rPr lang="en-US" dirty="0" smtClean="0">
                <a:solidFill>
                  <a:schemeClr val="tx1"/>
                </a:solidFill>
              </a:rPr>
              <a:t>             To the rescue!</a:t>
            </a:r>
            <a:br>
              <a:rPr lang="en-US" dirty="0" smtClean="0">
                <a:solidFill>
                  <a:schemeClr val="tx1"/>
                </a:solidFill>
              </a:rPr>
            </a:br>
            <a:r>
              <a:rPr lang="en-US" dirty="0" smtClean="0">
                <a:solidFill>
                  <a:schemeClr val="tx1"/>
                </a:solidFill>
              </a:rPr>
              <a:t>String theory: Extra Dimensions </a:t>
            </a:r>
          </a:p>
        </p:txBody>
      </p:sp>
      <p:sp>
        <p:nvSpPr>
          <p:cNvPr id="46085" name="Text Box 9"/>
          <p:cNvSpPr txBox="1">
            <a:spLocks noChangeArrowheads="1"/>
          </p:cNvSpPr>
          <p:nvPr/>
        </p:nvSpPr>
        <p:spPr bwMode="auto">
          <a:xfrm>
            <a:off x="7375525" y="3927475"/>
            <a:ext cx="348172" cy="523220"/>
          </a:xfrm>
          <a:prstGeom prst="rect">
            <a:avLst/>
          </a:prstGeom>
          <a:noFill/>
          <a:ln w="9525" algn="ctr">
            <a:noFill/>
            <a:miter lim="800000"/>
            <a:headEnd/>
            <a:tailEnd/>
          </a:ln>
        </p:spPr>
        <p:txBody>
          <a:bodyPr wrap="none">
            <a:spAutoFit/>
          </a:bodyPr>
          <a:lstStyle/>
          <a:p>
            <a:pPr eaLnBrk="1" hangingPunct="1"/>
            <a:r>
              <a:rPr lang="en-US" sz="2800" dirty="0" smtClean="0">
                <a:solidFill>
                  <a:srgbClr val="FFFF00"/>
                </a:solidFill>
                <a:latin typeface="Arial Narrow" pitchFamily="34" charset="0"/>
                <a:cs typeface="Arial" charset="0"/>
              </a:rPr>
              <a:t>  </a:t>
            </a:r>
            <a:endParaRPr lang="en-US" sz="2800" dirty="0">
              <a:solidFill>
                <a:srgbClr val="FFFF00"/>
              </a:solidFill>
              <a:latin typeface="Arial Narrow" pitchFamily="34" charset="0"/>
              <a:cs typeface="Arial" charset="0"/>
            </a:endParaRPr>
          </a:p>
        </p:txBody>
      </p:sp>
      <p:sp>
        <p:nvSpPr>
          <p:cNvPr id="200714" name="Text Box 10"/>
          <p:cNvSpPr txBox="1">
            <a:spLocks noChangeArrowheads="1"/>
          </p:cNvSpPr>
          <p:nvPr/>
        </p:nvSpPr>
        <p:spPr bwMode="auto">
          <a:xfrm>
            <a:off x="4447381" y="1220788"/>
            <a:ext cx="2961067" cy="830997"/>
          </a:xfrm>
          <a:prstGeom prst="rect">
            <a:avLst/>
          </a:prstGeom>
          <a:noFill/>
          <a:ln w="9525" algn="ctr">
            <a:noFill/>
            <a:miter lim="800000"/>
            <a:headEnd/>
            <a:tailEnd/>
          </a:ln>
          <a:effectLst/>
        </p:spPr>
        <p:txBody>
          <a:bodyPr wrap="none">
            <a:spAutoFit/>
          </a:bodyPr>
          <a:lstStyle/>
          <a:p>
            <a:pPr eaLnBrk="1" hangingPunct="1">
              <a:defRPr/>
            </a:pPr>
            <a:r>
              <a:rPr lang="en-US" sz="2400" dirty="0">
                <a:solidFill>
                  <a:srgbClr val="FFFF00"/>
                </a:solidFill>
                <a:latin typeface="Arial Narrow" pitchFamily="34" charset="0"/>
                <a:cs typeface="Arial" charset="0"/>
              </a:rPr>
              <a:t>“</a:t>
            </a:r>
            <a:r>
              <a:rPr lang="en-US" sz="2400" dirty="0" smtClean="0">
                <a:solidFill>
                  <a:srgbClr val="FFFF00"/>
                </a:solidFill>
                <a:latin typeface="Arial Narrow" pitchFamily="34" charset="0"/>
                <a:cs typeface="Arial" charset="0"/>
              </a:rPr>
              <a:t>QCD” </a:t>
            </a:r>
            <a:r>
              <a:rPr lang="en-US" sz="2400" b="1" dirty="0" smtClean="0">
                <a:solidFill>
                  <a:srgbClr val="FFFF00"/>
                </a:solidFill>
                <a:effectLst>
                  <a:outerShdw blurRad="38100" dist="38100" dir="2700000" algn="tl">
                    <a:srgbClr val="000000"/>
                  </a:outerShdw>
                </a:effectLst>
                <a:latin typeface="Arial Narrow" pitchFamily="34" charset="0"/>
                <a:cs typeface="Arial" charset="0"/>
              </a:rPr>
              <a:t>strong  coupling</a:t>
            </a:r>
          </a:p>
          <a:p>
            <a:pPr eaLnBrk="1" hangingPunct="1">
              <a:defRPr/>
            </a:pPr>
            <a:r>
              <a:rPr lang="en-US" sz="2400" b="1" dirty="0" smtClean="0">
                <a:solidFill>
                  <a:srgbClr val="FFFF00"/>
                </a:solidFill>
                <a:effectLst>
                  <a:outerShdw blurRad="38100" dist="38100" dir="2700000" algn="tl">
                    <a:srgbClr val="000000"/>
                  </a:outerShdw>
                </a:effectLst>
                <a:latin typeface="Arial Narrow" pitchFamily="34" charset="0"/>
                <a:cs typeface="Arial" charset="0"/>
              </a:rPr>
              <a:t>Complicated   </a:t>
            </a:r>
            <a:endParaRPr lang="en-US" sz="2400" b="1" dirty="0">
              <a:solidFill>
                <a:srgbClr val="FFFF00"/>
              </a:solidFill>
              <a:effectLst>
                <a:outerShdw blurRad="38100" dist="38100" dir="2700000" algn="tl">
                  <a:srgbClr val="000000"/>
                </a:outerShdw>
              </a:effectLst>
              <a:latin typeface="Arial Narrow" pitchFamily="34" charset="0"/>
              <a:cs typeface="Arial" charset="0"/>
            </a:endParaRPr>
          </a:p>
        </p:txBody>
      </p:sp>
      <p:grpSp>
        <p:nvGrpSpPr>
          <p:cNvPr id="2" name="Group 11"/>
          <p:cNvGrpSpPr>
            <a:grpSpLocks/>
          </p:cNvGrpSpPr>
          <p:nvPr/>
        </p:nvGrpSpPr>
        <p:grpSpPr bwMode="auto">
          <a:xfrm>
            <a:off x="3360738" y="2273299"/>
            <a:ext cx="1147762" cy="1069975"/>
            <a:chOff x="4671" y="1770"/>
            <a:chExt cx="1267" cy="1464"/>
          </a:xfrm>
        </p:grpSpPr>
        <p:sp>
          <p:nvSpPr>
            <p:cNvPr id="46098" name="Oval 13"/>
            <p:cNvSpPr>
              <a:spLocks noChangeArrowheads="1"/>
            </p:cNvSpPr>
            <p:nvPr/>
          </p:nvSpPr>
          <p:spPr bwMode="auto">
            <a:xfrm rot="-120000">
              <a:off x="5243" y="2040"/>
              <a:ext cx="141" cy="157"/>
            </a:xfrm>
            <a:prstGeom prst="ellipse">
              <a:avLst/>
            </a:prstGeom>
            <a:solidFill>
              <a:srgbClr val="FF0000"/>
            </a:solidFill>
            <a:ln w="9525" algn="ctr">
              <a:noFill/>
              <a:round/>
              <a:headEnd/>
              <a:tailEnd/>
            </a:ln>
          </p:spPr>
          <p:txBody>
            <a:bodyPr wrap="none" anchor="ctr"/>
            <a:lstStyle/>
            <a:p>
              <a:endParaRPr lang="en-US"/>
            </a:p>
          </p:txBody>
        </p:sp>
        <p:sp>
          <p:nvSpPr>
            <p:cNvPr id="46099" name="Oval 14"/>
            <p:cNvSpPr>
              <a:spLocks noChangeArrowheads="1"/>
            </p:cNvSpPr>
            <p:nvPr/>
          </p:nvSpPr>
          <p:spPr bwMode="auto">
            <a:xfrm rot="-120000">
              <a:off x="5259" y="2784"/>
              <a:ext cx="141" cy="157"/>
            </a:xfrm>
            <a:prstGeom prst="ellipse">
              <a:avLst/>
            </a:prstGeom>
            <a:solidFill>
              <a:srgbClr val="FF0000"/>
            </a:solidFill>
            <a:ln w="9525" algn="ctr">
              <a:noFill/>
              <a:round/>
              <a:headEnd/>
              <a:tailEnd/>
            </a:ln>
          </p:spPr>
          <p:txBody>
            <a:bodyPr wrap="none" anchor="ctr"/>
            <a:lstStyle/>
            <a:p>
              <a:endParaRPr lang="en-US"/>
            </a:p>
          </p:txBody>
        </p:sp>
        <p:pic>
          <p:nvPicPr>
            <p:cNvPr id="46097" name="Picture 12" descr="qcd"/>
            <p:cNvPicPr>
              <a:picLocks noChangeAspect="1" noChangeArrowheads="1"/>
            </p:cNvPicPr>
            <p:nvPr/>
          </p:nvPicPr>
          <p:blipFill>
            <a:blip r:embed="rId3" cstate="print"/>
            <a:srcRect l="2927" t="3569" r="2927" b="7138"/>
            <a:stretch>
              <a:fillRect/>
            </a:stretch>
          </p:blipFill>
          <p:spPr bwMode="auto">
            <a:xfrm rot="-5400000">
              <a:off x="4573" y="1868"/>
              <a:ext cx="1464" cy="1267"/>
            </a:xfrm>
            <a:prstGeom prst="rect">
              <a:avLst/>
            </a:prstGeom>
            <a:noFill/>
            <a:ln w="9525">
              <a:noFill/>
              <a:miter lim="800000"/>
              <a:headEnd/>
              <a:tailEnd/>
            </a:ln>
          </p:spPr>
        </p:pic>
      </p:grpSp>
      <p:sp>
        <p:nvSpPr>
          <p:cNvPr id="46089" name="Text Box 24"/>
          <p:cNvSpPr txBox="1">
            <a:spLocks noChangeArrowheads="1"/>
          </p:cNvSpPr>
          <p:nvPr/>
        </p:nvSpPr>
        <p:spPr bwMode="auto">
          <a:xfrm>
            <a:off x="885825" y="6407150"/>
            <a:ext cx="7588250" cy="396875"/>
          </a:xfrm>
          <a:prstGeom prst="rect">
            <a:avLst/>
          </a:prstGeom>
          <a:noFill/>
          <a:ln w="9525">
            <a:noFill/>
            <a:miter lim="800000"/>
            <a:headEnd/>
            <a:tailEnd/>
          </a:ln>
        </p:spPr>
        <p:txBody>
          <a:bodyPr wrap="none">
            <a:spAutoFit/>
          </a:bodyPr>
          <a:lstStyle/>
          <a:p>
            <a:r>
              <a:rPr lang="en-US" sz="2000" dirty="0"/>
              <a:t>Possibility to solve a strongly coupled theory! (for the first time??)</a:t>
            </a:r>
          </a:p>
        </p:txBody>
      </p:sp>
      <p:sp>
        <p:nvSpPr>
          <p:cNvPr id="46093" name="Text Box 20"/>
          <p:cNvSpPr txBox="1">
            <a:spLocks noChangeArrowheads="1"/>
          </p:cNvSpPr>
          <p:nvPr/>
        </p:nvSpPr>
        <p:spPr bwMode="auto">
          <a:xfrm>
            <a:off x="1504950" y="1976438"/>
            <a:ext cx="2064604" cy="1200329"/>
          </a:xfrm>
          <a:prstGeom prst="rect">
            <a:avLst/>
          </a:prstGeom>
          <a:noFill/>
          <a:ln w="9525">
            <a:noFill/>
            <a:miter lim="800000"/>
            <a:headEnd/>
            <a:tailEnd/>
          </a:ln>
        </p:spPr>
        <p:txBody>
          <a:bodyPr wrap="none">
            <a:spAutoFit/>
          </a:bodyPr>
          <a:lstStyle/>
          <a:p>
            <a:r>
              <a:rPr lang="en-US" sz="2400" dirty="0">
                <a:solidFill>
                  <a:schemeClr val="hlink"/>
                </a:solidFill>
              </a:rPr>
              <a:t>   </a:t>
            </a:r>
            <a:r>
              <a:rPr lang="en-US" sz="2400" dirty="0">
                <a:solidFill>
                  <a:srgbClr val="FF0000"/>
                </a:solidFill>
              </a:rPr>
              <a:t>4d </a:t>
            </a:r>
          </a:p>
          <a:p>
            <a:r>
              <a:rPr lang="en-US" sz="2400" dirty="0" smtClean="0">
                <a:solidFill>
                  <a:srgbClr val="FF0000"/>
                </a:solidFill>
              </a:rPr>
              <a:t>Boundary</a:t>
            </a:r>
          </a:p>
          <a:p>
            <a:r>
              <a:rPr lang="en-US" sz="2400" dirty="0" smtClean="0">
                <a:solidFill>
                  <a:srgbClr val="FF0000"/>
                </a:solidFill>
              </a:rPr>
              <a:t>(we live here)</a:t>
            </a:r>
            <a:endParaRPr lang="en-US" sz="2400" dirty="0">
              <a:solidFill>
                <a:srgbClr val="FF0000"/>
              </a:solidFill>
            </a:endParaRPr>
          </a:p>
        </p:txBody>
      </p:sp>
      <p:sp>
        <p:nvSpPr>
          <p:cNvPr id="46094" name="Text Box 19"/>
          <p:cNvSpPr txBox="1">
            <a:spLocks noChangeArrowheads="1"/>
          </p:cNvSpPr>
          <p:nvPr/>
        </p:nvSpPr>
        <p:spPr bwMode="auto">
          <a:xfrm>
            <a:off x="1574800" y="4173538"/>
            <a:ext cx="2800350" cy="701675"/>
          </a:xfrm>
          <a:prstGeom prst="rect">
            <a:avLst/>
          </a:prstGeom>
          <a:noFill/>
          <a:ln w="9525" algn="ctr">
            <a:noFill/>
            <a:miter lim="800000"/>
            <a:headEnd/>
            <a:tailEnd/>
          </a:ln>
        </p:spPr>
        <p:txBody>
          <a:bodyPr wrap="none">
            <a:spAutoFit/>
          </a:bodyPr>
          <a:lstStyle/>
          <a:p>
            <a:pPr algn="ctr" eaLnBrk="1" hangingPunct="1"/>
            <a:r>
              <a:rPr lang="en-US" sz="4000" dirty="0">
                <a:solidFill>
                  <a:srgbClr val="FF0000"/>
                </a:solidFill>
                <a:latin typeface="Arial Narrow" pitchFamily="34" charset="0"/>
                <a:cs typeface="Arial" charset="0"/>
              </a:rPr>
              <a:t>5d bulk theory</a:t>
            </a:r>
          </a:p>
        </p:txBody>
      </p:sp>
      <p:sp>
        <p:nvSpPr>
          <p:cNvPr id="46096" name="Text Box 29"/>
          <p:cNvSpPr txBox="1">
            <a:spLocks noChangeArrowheads="1"/>
          </p:cNvSpPr>
          <p:nvPr/>
        </p:nvSpPr>
        <p:spPr bwMode="auto">
          <a:xfrm>
            <a:off x="6511925" y="4324350"/>
            <a:ext cx="285750" cy="366713"/>
          </a:xfrm>
          <a:prstGeom prst="rect">
            <a:avLst/>
          </a:prstGeom>
          <a:noFill/>
          <a:ln w="9525">
            <a:noFill/>
            <a:miter lim="800000"/>
            <a:headEnd/>
            <a:tailEnd/>
          </a:ln>
        </p:spPr>
        <p:txBody>
          <a:bodyPr wrap="none">
            <a:spAutoFit/>
          </a:bodyPr>
          <a:lstStyle/>
          <a:p>
            <a:r>
              <a:rPr lang="en-US"/>
              <a:t>z</a:t>
            </a:r>
          </a:p>
        </p:txBody>
      </p:sp>
      <p:pic>
        <p:nvPicPr>
          <p:cNvPr id="46083" name="Picture 6" descr="big black hole"/>
          <p:cNvPicPr>
            <a:picLocks noChangeAspect="1" noChangeArrowheads="1"/>
          </p:cNvPicPr>
          <p:nvPr/>
        </p:nvPicPr>
        <p:blipFill>
          <a:blip r:embed="rId4" cstate="print"/>
          <a:srcRect t="7500"/>
          <a:stretch>
            <a:fillRect/>
          </a:stretch>
        </p:blipFill>
        <p:spPr bwMode="auto">
          <a:xfrm>
            <a:off x="5892800" y="4791290"/>
            <a:ext cx="2400300" cy="1507910"/>
          </a:xfrm>
          <a:prstGeom prst="rect">
            <a:avLst/>
          </a:prstGeom>
          <a:noFill/>
          <a:ln w="9525">
            <a:noFill/>
            <a:miter lim="800000"/>
            <a:headEnd/>
            <a:tailEnd/>
          </a:ln>
        </p:spPr>
      </p:pic>
      <p:sp>
        <p:nvSpPr>
          <p:cNvPr id="20" name="Down Arrow 19"/>
          <p:cNvSpPr/>
          <p:nvPr/>
        </p:nvSpPr>
        <p:spPr>
          <a:xfrm rot="1800000">
            <a:off x="4241800" y="1701800"/>
            <a:ext cx="203200" cy="533400"/>
          </a:xfrm>
          <a:prstGeom prst="downArrow">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7200000">
            <a:off x="5651501" y="4444999"/>
            <a:ext cx="203200" cy="533400"/>
          </a:xfrm>
          <a:prstGeom prst="downArrow">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utoShape 8"/>
          <p:cNvSpPr>
            <a:spLocks noChangeArrowheads="1"/>
          </p:cNvSpPr>
          <p:nvPr/>
        </p:nvSpPr>
        <p:spPr bwMode="auto">
          <a:xfrm rot="5400000">
            <a:off x="7150100" y="2616202"/>
            <a:ext cx="1684338" cy="714375"/>
          </a:xfrm>
          <a:prstGeom prst="leftRightArrow">
            <a:avLst>
              <a:gd name="adj1" fmla="val 50000"/>
              <a:gd name="adj2" fmla="val 47156"/>
            </a:avLst>
          </a:prstGeom>
          <a:solidFill>
            <a:srgbClr val="FFFF00"/>
          </a:solidFill>
          <a:ln w="9525" algn="ctr">
            <a:noFill/>
            <a:miter lim="800000"/>
            <a:headEnd/>
            <a:tailEnd/>
          </a:ln>
          <a:effectLst/>
          <a:scene3d>
            <a:camera prst="orthographicFront">
              <a:rot lat="0" lon="0" rev="0"/>
            </a:camera>
            <a:lightRig rig="threePt" dir="t"/>
          </a:scene3d>
        </p:spPr>
        <p:txBody>
          <a:bodyPr wrap="none" anchor="ctr"/>
          <a:lstStyle/>
          <a:p>
            <a:pPr algn="ctr" eaLnBrk="1" fontAlgn="auto" hangingPunct="1">
              <a:spcBef>
                <a:spcPts val="0"/>
              </a:spcBef>
              <a:spcAft>
                <a:spcPts val="0"/>
              </a:spcAft>
            </a:pPr>
            <a:r>
              <a:rPr lang="en-US" sz="3200" dirty="0">
                <a:solidFill>
                  <a:srgbClr val="FF0000"/>
                </a:solidFill>
                <a:latin typeface="Arial Narrow" pitchFamily="34" charset="0"/>
                <a:cs typeface="Arial" charset="0"/>
              </a:rPr>
              <a:t>dual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37</a:t>
            </a:fld>
            <a:endParaRPr lang="en-US">
              <a:solidFill>
                <a:prstClr val="white"/>
              </a:solidFill>
            </a:endParaRPr>
          </a:p>
        </p:txBody>
      </p:sp>
      <p:sp>
        <p:nvSpPr>
          <p:cNvPr id="3" name="Title 2"/>
          <p:cNvSpPr>
            <a:spLocks noGrp="1"/>
          </p:cNvSpPr>
          <p:nvPr>
            <p:ph type="title"/>
          </p:nvPr>
        </p:nvSpPr>
        <p:spPr/>
        <p:txBody>
          <a:bodyPr/>
          <a:lstStyle/>
          <a:p>
            <a:r>
              <a:rPr lang="en-US" dirty="0" smtClean="0"/>
              <a:t>     An Analogy</a:t>
            </a:r>
            <a:endParaRPr lang="en-US" dirty="0"/>
          </a:p>
        </p:txBody>
      </p:sp>
      <p:pic>
        <p:nvPicPr>
          <p:cNvPr id="4" name="Picture 2"/>
          <p:cNvPicPr>
            <a:picLocks noChangeAspect="1" noChangeArrowheads="1"/>
          </p:cNvPicPr>
          <p:nvPr/>
        </p:nvPicPr>
        <p:blipFill>
          <a:blip r:embed="rId2" cstate="print"/>
          <a:srcRect l="50687" t="60049"/>
          <a:stretch>
            <a:fillRect/>
          </a:stretch>
        </p:blipFill>
        <p:spPr bwMode="auto">
          <a:xfrm>
            <a:off x="4521200" y="3766922"/>
            <a:ext cx="4343400" cy="3091078"/>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t="13496" r="44845" b="40342"/>
          <a:stretch>
            <a:fillRect/>
          </a:stretch>
        </p:blipFill>
        <p:spPr bwMode="auto">
          <a:xfrm>
            <a:off x="228600" y="1447800"/>
            <a:ext cx="3898900" cy="2866481"/>
          </a:xfrm>
          <a:prstGeom prst="rect">
            <a:avLst/>
          </a:prstGeom>
          <a:noFill/>
          <a:ln w="9525">
            <a:noFill/>
            <a:miter lim="800000"/>
            <a:headEnd/>
            <a:tailEnd/>
          </a:ln>
        </p:spPr>
      </p:pic>
      <p:sp>
        <p:nvSpPr>
          <p:cNvPr id="6" name="TextBox 5"/>
          <p:cNvSpPr txBox="1"/>
          <p:nvPr/>
        </p:nvSpPr>
        <p:spPr>
          <a:xfrm>
            <a:off x="5003800" y="1701800"/>
            <a:ext cx="1670650" cy="369332"/>
          </a:xfrm>
          <a:prstGeom prst="rect">
            <a:avLst/>
          </a:prstGeom>
          <a:noFill/>
        </p:spPr>
        <p:txBody>
          <a:bodyPr wrap="none" rtlCol="0">
            <a:spAutoFit/>
          </a:bodyPr>
          <a:lstStyle/>
          <a:p>
            <a:r>
              <a:rPr lang="en-US" dirty="0" smtClean="0"/>
              <a:t> What is this??</a:t>
            </a:r>
          </a:p>
        </p:txBody>
      </p:sp>
      <p:sp>
        <p:nvSpPr>
          <p:cNvPr id="7" name="TextBox 6"/>
          <p:cNvSpPr txBox="1"/>
          <p:nvPr/>
        </p:nvSpPr>
        <p:spPr>
          <a:xfrm>
            <a:off x="1219200" y="4737100"/>
            <a:ext cx="2517484" cy="1200329"/>
          </a:xfrm>
          <a:prstGeom prst="rect">
            <a:avLst/>
          </a:prstGeom>
          <a:noFill/>
        </p:spPr>
        <p:txBody>
          <a:bodyPr wrap="none" rtlCol="0">
            <a:spAutoFit/>
          </a:bodyPr>
          <a:lstStyle/>
          <a:p>
            <a:r>
              <a:rPr lang="en-US" dirty="0" smtClean="0"/>
              <a:t>In 3D – Its easy to see</a:t>
            </a:r>
          </a:p>
          <a:p>
            <a:endParaRPr lang="en-US" dirty="0" smtClean="0"/>
          </a:p>
          <a:p>
            <a:r>
              <a:rPr lang="en-US" dirty="0" smtClean="0"/>
              <a:t>Its a Hologram</a:t>
            </a:r>
          </a:p>
          <a:p>
            <a:endParaRPr lang="en-US" dirty="0" smtClean="0"/>
          </a:p>
        </p:txBody>
      </p:sp>
      <p:sp>
        <p:nvSpPr>
          <p:cNvPr id="8" name="TextBox 7"/>
          <p:cNvSpPr txBox="1"/>
          <p:nvPr/>
        </p:nvSpPr>
        <p:spPr>
          <a:xfrm>
            <a:off x="4965700" y="2222500"/>
            <a:ext cx="3688767" cy="369332"/>
          </a:xfrm>
          <a:prstGeom prst="rect">
            <a:avLst/>
          </a:prstGeom>
          <a:noFill/>
        </p:spPr>
        <p:txBody>
          <a:bodyPr wrap="none" rtlCol="0">
            <a:spAutoFit/>
          </a:bodyPr>
          <a:lstStyle/>
          <a:p>
            <a:r>
              <a:rPr lang="en-US" dirty="0" smtClean="0"/>
              <a:t>Chessmen – a knight, bishop, king</a:t>
            </a:r>
          </a:p>
        </p:txBody>
      </p:sp>
      <p:sp>
        <p:nvSpPr>
          <p:cNvPr id="9" name="TextBox 8"/>
          <p:cNvSpPr txBox="1"/>
          <p:nvPr/>
        </p:nvSpPr>
        <p:spPr>
          <a:xfrm>
            <a:off x="5181600" y="3187700"/>
            <a:ext cx="3029997" cy="369332"/>
          </a:xfrm>
          <a:prstGeom prst="rect">
            <a:avLst/>
          </a:prstGeom>
          <a:noFill/>
        </p:spPr>
        <p:txBody>
          <a:bodyPr wrap="none" rtlCol="0">
            <a:spAutoFit/>
          </a:bodyPr>
          <a:lstStyle/>
          <a:p>
            <a:r>
              <a:rPr lang="en-US" dirty="0" smtClean="0"/>
              <a:t> Hmm... lets think. Its in 2D</a:t>
            </a:r>
          </a:p>
        </p:txBody>
      </p:sp>
      <p:sp>
        <p:nvSpPr>
          <p:cNvPr id="10" name="TextBox 9"/>
          <p:cNvSpPr txBox="1"/>
          <p:nvPr/>
        </p:nvSpPr>
        <p:spPr>
          <a:xfrm>
            <a:off x="5727700" y="2730500"/>
            <a:ext cx="1764650" cy="369332"/>
          </a:xfrm>
          <a:prstGeom prst="rect">
            <a:avLst/>
          </a:prstGeom>
          <a:noFill/>
        </p:spPr>
        <p:txBody>
          <a:bodyPr wrap="none" rtlCol="0">
            <a:spAutoFit/>
          </a:bodyPr>
          <a:lstStyle/>
          <a:p>
            <a:r>
              <a:rPr lang="en-US" dirty="0" smtClean="0"/>
              <a:t> You’re kidding!</a:t>
            </a:r>
          </a:p>
        </p:txBody>
      </p:sp>
      <p:sp>
        <p:nvSpPr>
          <p:cNvPr id="11" name="AutoShape 8"/>
          <p:cNvSpPr>
            <a:spLocks noChangeArrowheads="1"/>
          </p:cNvSpPr>
          <p:nvPr/>
        </p:nvSpPr>
        <p:spPr bwMode="auto">
          <a:xfrm rot="1200000">
            <a:off x="3479800" y="3683000"/>
            <a:ext cx="1684338" cy="714375"/>
          </a:xfrm>
          <a:prstGeom prst="leftRightArrow">
            <a:avLst>
              <a:gd name="adj1" fmla="val 50000"/>
              <a:gd name="adj2" fmla="val 47156"/>
            </a:avLst>
          </a:prstGeom>
          <a:solidFill>
            <a:srgbClr val="FFFF00"/>
          </a:solidFill>
          <a:ln w="9525" algn="ctr">
            <a:noFill/>
            <a:miter lim="800000"/>
            <a:headEnd/>
            <a:tailEnd/>
          </a:ln>
          <a:effectLst/>
        </p:spPr>
        <p:txBody>
          <a:bodyPr wrap="none" anchor="ctr"/>
          <a:lstStyle/>
          <a:p>
            <a:pPr algn="ctr" eaLnBrk="1" fontAlgn="auto" hangingPunct="1">
              <a:spcBef>
                <a:spcPts val="0"/>
              </a:spcBef>
              <a:spcAft>
                <a:spcPts val="0"/>
              </a:spcAft>
            </a:pPr>
            <a:r>
              <a:rPr lang="en-US" sz="3200" dirty="0">
                <a:solidFill>
                  <a:srgbClr val="FF0000"/>
                </a:solidFill>
                <a:latin typeface="Arial Narrow" pitchFamily="34" charset="0"/>
                <a:cs typeface="Arial" charset="0"/>
              </a:rPr>
              <a:t>dual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P spid="9" grpId="0"/>
      <p:bldP spid="10"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0" y="-12700"/>
            <a:ext cx="9144000" cy="1193800"/>
          </a:xfrm>
          <a:solidFill>
            <a:srgbClr val="000080"/>
          </a:solidFill>
        </p:spPr>
        <p:txBody>
          <a:bodyPr>
            <a:normAutofit/>
          </a:bodyPr>
          <a:lstStyle/>
          <a:p>
            <a:r>
              <a:rPr lang="en-US" dirty="0" smtClean="0">
                <a:effectLst>
                  <a:outerShdw blurRad="38100" dist="38100" dir="2700000" algn="tl">
                    <a:srgbClr val="000000"/>
                  </a:outerShdw>
                </a:effectLst>
              </a:rPr>
              <a:t> using gauge-string </a:t>
            </a:r>
            <a:r>
              <a:rPr lang="en-US" dirty="0">
                <a:effectLst>
                  <a:outerShdw blurRad="38100" dist="38100" dir="2700000" algn="tl">
                    <a:srgbClr val="000000"/>
                  </a:outerShdw>
                </a:effectLst>
              </a:rPr>
              <a:t>duality</a:t>
            </a:r>
          </a:p>
        </p:txBody>
      </p:sp>
      <p:sp>
        <p:nvSpPr>
          <p:cNvPr id="394243" name="Text Box 3"/>
          <p:cNvSpPr txBox="1">
            <a:spLocks noChangeArrowheads="1"/>
          </p:cNvSpPr>
          <p:nvPr/>
        </p:nvSpPr>
        <p:spPr bwMode="auto">
          <a:xfrm>
            <a:off x="7056438" y="5969000"/>
            <a:ext cx="2087562" cy="646331"/>
          </a:xfrm>
          <a:prstGeom prst="rect">
            <a:avLst/>
          </a:prstGeom>
          <a:solidFill>
            <a:schemeClr val="bg1"/>
          </a:solidFill>
          <a:ln w="9525">
            <a:noFill/>
            <a:miter lim="800000"/>
            <a:headEnd/>
            <a:tailEnd/>
          </a:ln>
          <a:effectLst/>
        </p:spPr>
        <p:txBody>
          <a:bodyPr>
            <a:spAutoFit/>
          </a:bodyPr>
          <a:lstStyle/>
          <a:p>
            <a:pPr eaLnBrk="1" fontAlgn="auto" hangingPunct="1">
              <a:spcBef>
                <a:spcPts val="0"/>
              </a:spcBef>
              <a:spcAft>
                <a:spcPts val="0"/>
              </a:spcAft>
            </a:pPr>
            <a:r>
              <a:rPr lang="el-GR" dirty="0">
                <a:solidFill>
                  <a:prstClr val="white"/>
                </a:solidFill>
                <a:latin typeface="Times New Roman" pitchFamily="18" charset="0"/>
                <a:cs typeface="Times New Roman" pitchFamily="18" charset="0"/>
              </a:rPr>
              <a:t>σ</a:t>
            </a:r>
            <a:r>
              <a:rPr lang="en-US" dirty="0">
                <a:solidFill>
                  <a:prstClr val="white"/>
                </a:solidFill>
                <a:latin typeface="Times New Roman" pitchFamily="18" charset="0"/>
                <a:cs typeface="Times New Roman" pitchFamily="18" charset="0"/>
              </a:rPr>
              <a:t>(0)=area of </a:t>
            </a:r>
            <a:r>
              <a:rPr lang="en-US" dirty="0" smtClean="0">
                <a:solidFill>
                  <a:prstClr val="white"/>
                </a:solidFill>
                <a:latin typeface="Times New Roman" pitchFamily="18" charset="0"/>
                <a:cs typeface="Times New Roman" pitchFamily="18" charset="0"/>
              </a:rPr>
              <a:t>black hole horizon</a:t>
            </a:r>
            <a:endParaRPr lang="el-GR" dirty="0">
              <a:solidFill>
                <a:prstClr val="white"/>
              </a:solidFill>
              <a:latin typeface="Times New Roman" pitchFamily="18" charset="0"/>
              <a:cs typeface="Times New Roman" pitchFamily="18" charset="0"/>
            </a:endParaRPr>
          </a:p>
        </p:txBody>
      </p:sp>
      <p:pic>
        <p:nvPicPr>
          <p:cNvPr id="394244" name="Picture 4"/>
          <p:cNvPicPr>
            <a:picLocks noChangeAspect="1" noChangeArrowheads="1"/>
          </p:cNvPicPr>
          <p:nvPr/>
        </p:nvPicPr>
        <p:blipFill>
          <a:blip r:embed="rId3" cstate="print"/>
          <a:srcRect l="5830" b="22855"/>
          <a:stretch>
            <a:fillRect/>
          </a:stretch>
        </p:blipFill>
        <p:spPr bwMode="auto">
          <a:xfrm>
            <a:off x="0" y="6273800"/>
            <a:ext cx="4184650" cy="584200"/>
          </a:xfrm>
          <a:prstGeom prst="rect">
            <a:avLst/>
          </a:prstGeom>
          <a:noFill/>
          <a:ln w="9525">
            <a:noFill/>
            <a:miter lim="800000"/>
            <a:headEnd/>
            <a:tailEnd/>
          </a:ln>
          <a:effectLst/>
        </p:spPr>
      </p:pic>
      <p:sp>
        <p:nvSpPr>
          <p:cNvPr id="394245" name="Text Box 5"/>
          <p:cNvSpPr txBox="1">
            <a:spLocks noChangeArrowheads="1"/>
          </p:cNvSpPr>
          <p:nvPr/>
        </p:nvSpPr>
        <p:spPr bwMode="auto">
          <a:xfrm>
            <a:off x="415925" y="4711700"/>
            <a:ext cx="8515350" cy="1200329"/>
          </a:xfrm>
          <a:prstGeom prst="rect">
            <a:avLst/>
          </a:prstGeom>
          <a:noFill/>
          <a:ln w="9525" algn="ctr">
            <a:noFill/>
            <a:miter lim="800000"/>
            <a:headEnd/>
            <a:tailEnd/>
          </a:ln>
          <a:effectLst/>
        </p:spPr>
        <p:txBody>
          <a:bodyPr>
            <a:spAutoFit/>
          </a:bodyPr>
          <a:lstStyle/>
          <a:p>
            <a:pPr eaLnBrk="1" fontAlgn="auto" hangingPunct="1">
              <a:spcBef>
                <a:spcPts val="0"/>
              </a:spcBef>
              <a:spcAft>
                <a:spcPts val="0"/>
              </a:spcAft>
            </a:pPr>
            <a:r>
              <a:rPr lang="en-US" sz="2400" dirty="0">
                <a:solidFill>
                  <a:srgbClr val="FFFF00"/>
                </a:solidFill>
                <a:latin typeface="Arial Narrow" pitchFamily="34" charset="0"/>
                <a:cs typeface="Arial" charset="0"/>
              </a:rPr>
              <a:t>“The key observation… is that the right hand side of the Kubo formula is known to be proportional to the classical absorption cross section of gravitons by black </a:t>
            </a:r>
            <a:r>
              <a:rPr lang="en-US" sz="2400" dirty="0" smtClean="0">
                <a:solidFill>
                  <a:srgbClr val="FFFF00"/>
                </a:solidFill>
                <a:latin typeface="Arial Narrow" pitchFamily="34" charset="0"/>
                <a:cs typeface="Arial" charset="0"/>
              </a:rPr>
              <a:t>holes.”</a:t>
            </a:r>
            <a:endParaRPr lang="en-US" sz="2400" dirty="0">
              <a:solidFill>
                <a:srgbClr val="FFFF00"/>
              </a:solidFill>
              <a:latin typeface="Arial Narrow" pitchFamily="34" charset="0"/>
              <a:cs typeface="Arial" charset="0"/>
            </a:endParaRPr>
          </a:p>
        </p:txBody>
      </p:sp>
      <p:pic>
        <p:nvPicPr>
          <p:cNvPr id="394246" name="Picture 6" descr="big black hole"/>
          <p:cNvPicPr>
            <a:picLocks noChangeAspect="1" noChangeArrowheads="1"/>
          </p:cNvPicPr>
          <p:nvPr/>
        </p:nvPicPr>
        <p:blipFill>
          <a:blip r:embed="rId4" cstate="print"/>
          <a:srcRect t="7500"/>
          <a:stretch>
            <a:fillRect/>
          </a:stretch>
        </p:blipFill>
        <p:spPr bwMode="auto">
          <a:xfrm>
            <a:off x="0" y="1079500"/>
            <a:ext cx="2438400" cy="2160587"/>
          </a:xfrm>
          <a:prstGeom prst="rect">
            <a:avLst/>
          </a:prstGeom>
          <a:noFill/>
        </p:spPr>
      </p:pic>
      <p:graphicFrame>
        <p:nvGraphicFramePr>
          <p:cNvPr id="394247" name="Object 7"/>
          <p:cNvGraphicFramePr>
            <a:graphicFrameLocks noChangeAspect="1"/>
          </p:cNvGraphicFramePr>
          <p:nvPr/>
        </p:nvGraphicFramePr>
        <p:xfrm>
          <a:off x="6819900" y="3619500"/>
          <a:ext cx="1333500" cy="444500"/>
        </p:xfrm>
        <a:graphic>
          <a:graphicData uri="http://schemas.openxmlformats.org/presentationml/2006/ole">
            <mc:AlternateContent xmlns:mc="http://schemas.openxmlformats.org/markup-compatibility/2006">
              <mc:Choice xmlns:v="urn:schemas-microsoft-com:vml" Requires="v">
                <p:oleObj spid="_x0000_s473096" name="Equation" r:id="rId5" imgW="685800" imgH="228600" progId="Equation.DSMT4">
                  <p:embed/>
                </p:oleObj>
              </mc:Choice>
              <mc:Fallback>
                <p:oleObj name="Equation" r:id="rId5" imgW="685800" imgH="228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9900" y="3619500"/>
                        <a:ext cx="1333500" cy="444500"/>
                      </a:xfrm>
                      <a:prstGeom prst="rect">
                        <a:avLst/>
                      </a:prstGeom>
                      <a:solidFill>
                        <a:schemeClr val="bg1"/>
                      </a:solidFill>
                    </p:spPr>
                  </p:pic>
                </p:oleObj>
              </mc:Fallback>
            </mc:AlternateContent>
          </a:graphicData>
        </a:graphic>
      </p:graphicFrame>
      <p:sp>
        <p:nvSpPr>
          <p:cNvPr id="394248" name="AutoShape 8"/>
          <p:cNvSpPr>
            <a:spLocks noChangeArrowheads="1"/>
          </p:cNvSpPr>
          <p:nvPr/>
        </p:nvSpPr>
        <p:spPr bwMode="auto">
          <a:xfrm>
            <a:off x="3975100" y="1816100"/>
            <a:ext cx="1684338" cy="714375"/>
          </a:xfrm>
          <a:prstGeom prst="leftRightArrow">
            <a:avLst>
              <a:gd name="adj1" fmla="val 50000"/>
              <a:gd name="adj2" fmla="val 47156"/>
            </a:avLst>
          </a:prstGeom>
          <a:solidFill>
            <a:srgbClr val="FFFF00"/>
          </a:solidFill>
          <a:ln w="9525" algn="ctr">
            <a:noFill/>
            <a:miter lim="800000"/>
            <a:headEnd/>
            <a:tailEnd/>
          </a:ln>
          <a:effectLst/>
        </p:spPr>
        <p:txBody>
          <a:bodyPr wrap="none" anchor="ctr"/>
          <a:lstStyle/>
          <a:p>
            <a:pPr algn="ctr" eaLnBrk="1" fontAlgn="auto" hangingPunct="1">
              <a:spcBef>
                <a:spcPts val="0"/>
              </a:spcBef>
              <a:spcAft>
                <a:spcPts val="0"/>
              </a:spcAft>
            </a:pPr>
            <a:r>
              <a:rPr lang="en-US" sz="3200" dirty="0">
                <a:solidFill>
                  <a:srgbClr val="FF0000"/>
                </a:solidFill>
                <a:latin typeface="Arial Narrow" pitchFamily="34" charset="0"/>
                <a:cs typeface="Arial" charset="0"/>
              </a:rPr>
              <a:t>dual</a:t>
            </a:r>
          </a:p>
        </p:txBody>
      </p:sp>
      <p:sp>
        <p:nvSpPr>
          <p:cNvPr id="394249" name="Text Box 9"/>
          <p:cNvSpPr txBox="1">
            <a:spLocks noChangeArrowheads="1"/>
          </p:cNvSpPr>
          <p:nvPr/>
        </p:nvSpPr>
        <p:spPr bwMode="auto">
          <a:xfrm>
            <a:off x="2473325" y="1831975"/>
            <a:ext cx="1501775" cy="701675"/>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4000" dirty="0">
                <a:solidFill>
                  <a:srgbClr val="FFFF00"/>
                </a:solidFill>
                <a:latin typeface="Arial Narrow" pitchFamily="34" charset="0"/>
                <a:cs typeface="Arial" charset="0"/>
              </a:rPr>
              <a:t>Gravity</a:t>
            </a:r>
          </a:p>
        </p:txBody>
      </p:sp>
      <p:sp>
        <p:nvSpPr>
          <p:cNvPr id="394250" name="Text Box 10"/>
          <p:cNvSpPr txBox="1">
            <a:spLocks noChangeArrowheads="1"/>
          </p:cNvSpPr>
          <p:nvPr/>
        </p:nvSpPr>
        <p:spPr bwMode="auto">
          <a:xfrm>
            <a:off x="5473700" y="1206500"/>
            <a:ext cx="1834156" cy="2000548"/>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2800" dirty="0" smtClean="0">
                <a:solidFill>
                  <a:prstClr val="white"/>
                </a:solidFill>
                <a:latin typeface="Lucida Sans Unicode"/>
                <a:sym typeface="Euclid Math One"/>
              </a:rPr>
              <a:t>=4 SYM</a:t>
            </a:r>
            <a:endParaRPr lang="en-US" sz="2800" dirty="0" smtClean="0">
              <a:solidFill>
                <a:srgbClr val="FFFF00"/>
              </a:solidFill>
              <a:latin typeface="Arial Narrow" pitchFamily="34" charset="0"/>
              <a:cs typeface="Arial" charset="0"/>
            </a:endParaRPr>
          </a:p>
          <a:p>
            <a:pPr eaLnBrk="1" fontAlgn="auto" hangingPunct="1">
              <a:spcBef>
                <a:spcPts val="0"/>
              </a:spcBef>
              <a:spcAft>
                <a:spcPts val="0"/>
              </a:spcAft>
            </a:pPr>
            <a:r>
              <a:rPr lang="en-US" sz="3200" dirty="0" smtClean="0">
                <a:solidFill>
                  <a:srgbClr val="FFFF00"/>
                </a:solidFill>
                <a:latin typeface="Arial Narrow" pitchFamily="34" charset="0"/>
                <a:cs typeface="Arial" charset="0"/>
              </a:rPr>
              <a:t>“QCD</a:t>
            </a:r>
            <a:r>
              <a:rPr lang="en-US" sz="3200" dirty="0">
                <a:solidFill>
                  <a:srgbClr val="FFFF00"/>
                </a:solidFill>
                <a:latin typeface="Arial Narrow" pitchFamily="34" charset="0"/>
                <a:cs typeface="Arial" charset="0"/>
              </a:rPr>
              <a:t>”</a:t>
            </a:r>
          </a:p>
          <a:p>
            <a:pPr eaLnBrk="1" fontAlgn="auto" hangingPunct="1">
              <a:spcBef>
                <a:spcPts val="0"/>
              </a:spcBef>
              <a:spcAft>
                <a:spcPts val="0"/>
              </a:spcAft>
            </a:pPr>
            <a:r>
              <a:rPr lang="en-US" sz="3200" b="1" dirty="0">
                <a:solidFill>
                  <a:srgbClr val="FFFF00"/>
                </a:solidFill>
                <a:effectLst>
                  <a:outerShdw blurRad="38100" dist="38100" dir="2700000" algn="tl">
                    <a:srgbClr val="FFFFFF"/>
                  </a:outerShdw>
                </a:effectLst>
                <a:latin typeface="Arial Narrow" pitchFamily="34" charset="0"/>
                <a:cs typeface="Arial" charset="0"/>
              </a:rPr>
              <a:t>strong </a:t>
            </a:r>
          </a:p>
          <a:p>
            <a:pPr eaLnBrk="1" fontAlgn="auto" hangingPunct="1">
              <a:spcBef>
                <a:spcPts val="0"/>
              </a:spcBef>
              <a:spcAft>
                <a:spcPts val="0"/>
              </a:spcAft>
            </a:pPr>
            <a:r>
              <a:rPr lang="en-US" sz="3200" b="1" dirty="0">
                <a:solidFill>
                  <a:srgbClr val="FFFF00"/>
                </a:solidFill>
                <a:effectLst>
                  <a:outerShdw blurRad="38100" dist="38100" dir="2700000" algn="tl">
                    <a:srgbClr val="FFFFFF"/>
                  </a:outerShdw>
                </a:effectLst>
                <a:latin typeface="Arial Narrow" pitchFamily="34" charset="0"/>
                <a:cs typeface="Arial" charset="0"/>
              </a:rPr>
              <a:t>coupling</a:t>
            </a:r>
          </a:p>
        </p:txBody>
      </p:sp>
      <p:grpSp>
        <p:nvGrpSpPr>
          <p:cNvPr id="2" name="Group 11"/>
          <p:cNvGrpSpPr>
            <a:grpSpLocks/>
          </p:cNvGrpSpPr>
          <p:nvPr/>
        </p:nvGrpSpPr>
        <p:grpSpPr bwMode="auto">
          <a:xfrm>
            <a:off x="7340600" y="1171575"/>
            <a:ext cx="1803400" cy="2095500"/>
            <a:chOff x="4671" y="1770"/>
            <a:chExt cx="1267" cy="1464"/>
          </a:xfrm>
        </p:grpSpPr>
        <p:pic>
          <p:nvPicPr>
            <p:cNvPr id="394252" name="Picture 12" descr="qcd"/>
            <p:cNvPicPr>
              <a:picLocks noChangeAspect="1" noChangeArrowheads="1"/>
            </p:cNvPicPr>
            <p:nvPr/>
          </p:nvPicPr>
          <p:blipFill>
            <a:blip r:embed="rId7" cstate="print"/>
            <a:srcRect l="2927" t="3569" r="2927" b="7138"/>
            <a:stretch>
              <a:fillRect/>
            </a:stretch>
          </p:blipFill>
          <p:spPr bwMode="auto">
            <a:xfrm rot="16200000">
              <a:off x="4573" y="1868"/>
              <a:ext cx="1464" cy="1267"/>
            </a:xfrm>
            <a:prstGeom prst="rect">
              <a:avLst/>
            </a:prstGeom>
            <a:noFill/>
          </p:spPr>
        </p:pic>
        <p:sp>
          <p:nvSpPr>
            <p:cNvPr id="394253" name="Oval 13"/>
            <p:cNvSpPr>
              <a:spLocks noChangeArrowheads="1"/>
            </p:cNvSpPr>
            <p:nvPr/>
          </p:nvSpPr>
          <p:spPr bwMode="auto">
            <a:xfrm rot="21480000">
              <a:off x="5243" y="2040"/>
              <a:ext cx="141" cy="157"/>
            </a:xfrm>
            <a:prstGeom prst="ellipse">
              <a:avLst/>
            </a:prstGeom>
            <a:solidFill>
              <a:srgbClr val="FF0000"/>
            </a:solidFill>
            <a:ln w="9525" algn="ctr">
              <a:noFill/>
              <a:round/>
              <a:headEnd/>
              <a:tailEnd/>
            </a:ln>
            <a:effectLst/>
          </p:spPr>
          <p:txBody>
            <a:bodyPr wrap="none" anchor="ctr"/>
            <a:lstStyle/>
            <a:p>
              <a:pPr eaLnBrk="1" fontAlgn="auto" hangingPunct="1">
                <a:spcBef>
                  <a:spcPts val="0"/>
                </a:spcBef>
                <a:spcAft>
                  <a:spcPts val="0"/>
                </a:spcAft>
              </a:pPr>
              <a:endParaRPr lang="en-US" dirty="0">
                <a:solidFill>
                  <a:prstClr val="white"/>
                </a:solidFill>
                <a:latin typeface="Lucida Sans Unicode"/>
              </a:endParaRPr>
            </a:p>
          </p:txBody>
        </p:sp>
        <p:sp>
          <p:nvSpPr>
            <p:cNvPr id="394254" name="Oval 14"/>
            <p:cNvSpPr>
              <a:spLocks noChangeArrowheads="1"/>
            </p:cNvSpPr>
            <p:nvPr/>
          </p:nvSpPr>
          <p:spPr bwMode="auto">
            <a:xfrm rot="21480000">
              <a:off x="5259" y="2784"/>
              <a:ext cx="141" cy="157"/>
            </a:xfrm>
            <a:prstGeom prst="ellipse">
              <a:avLst/>
            </a:prstGeom>
            <a:solidFill>
              <a:srgbClr val="FF0000"/>
            </a:solidFill>
            <a:ln w="9525" algn="ctr">
              <a:noFill/>
              <a:round/>
              <a:headEnd/>
              <a:tailEnd/>
            </a:ln>
            <a:effectLst/>
          </p:spPr>
          <p:txBody>
            <a:bodyPr wrap="none" anchor="ctr"/>
            <a:lstStyle/>
            <a:p>
              <a:pPr eaLnBrk="1" fontAlgn="auto" hangingPunct="1">
                <a:spcBef>
                  <a:spcPts val="0"/>
                </a:spcBef>
                <a:spcAft>
                  <a:spcPts val="0"/>
                </a:spcAft>
              </a:pPr>
              <a:endParaRPr lang="en-US" dirty="0">
                <a:solidFill>
                  <a:prstClr val="white"/>
                </a:solidFill>
                <a:latin typeface="Lucida Sans Unicode"/>
              </a:endParaRPr>
            </a:p>
          </p:txBody>
        </p:sp>
      </p:grpSp>
      <p:grpSp>
        <p:nvGrpSpPr>
          <p:cNvPr id="3" name="Group 15"/>
          <p:cNvGrpSpPr>
            <a:grpSpLocks/>
          </p:cNvGrpSpPr>
          <p:nvPr/>
        </p:nvGrpSpPr>
        <p:grpSpPr bwMode="auto">
          <a:xfrm>
            <a:off x="4406900" y="5726113"/>
            <a:ext cx="2603500" cy="890587"/>
            <a:chOff x="2696" y="3663"/>
            <a:chExt cx="1640" cy="561"/>
          </a:xfrm>
        </p:grpSpPr>
        <p:pic>
          <p:nvPicPr>
            <p:cNvPr id="394256" name="Picture 16"/>
            <p:cNvPicPr>
              <a:picLocks noChangeAspect="1" noChangeArrowheads="1"/>
            </p:cNvPicPr>
            <p:nvPr/>
          </p:nvPicPr>
          <p:blipFill>
            <a:blip r:embed="rId8" cstate="print"/>
            <a:srcRect t="29094" b="9698"/>
            <a:stretch>
              <a:fillRect/>
            </a:stretch>
          </p:blipFill>
          <p:spPr bwMode="auto">
            <a:xfrm>
              <a:off x="2696" y="3663"/>
              <a:ext cx="1640" cy="561"/>
            </a:xfrm>
            <a:prstGeom prst="rect">
              <a:avLst/>
            </a:prstGeom>
            <a:noFill/>
            <a:ln w="9525">
              <a:noFill/>
              <a:miter lim="800000"/>
              <a:headEnd/>
              <a:tailEnd/>
            </a:ln>
            <a:effectLst/>
          </p:spPr>
        </p:pic>
        <p:sp>
          <p:nvSpPr>
            <p:cNvPr id="394257" name="Rectangle 17"/>
            <p:cNvSpPr>
              <a:spLocks noChangeArrowheads="1"/>
            </p:cNvSpPr>
            <p:nvPr/>
          </p:nvSpPr>
          <p:spPr bwMode="auto">
            <a:xfrm>
              <a:off x="4048" y="3896"/>
              <a:ext cx="112" cy="160"/>
            </a:xfrm>
            <a:prstGeom prst="rect">
              <a:avLst/>
            </a:prstGeom>
            <a:solidFill>
              <a:schemeClr val="tx1"/>
            </a:solidFill>
            <a:ln w="9525" algn="ctr">
              <a:noFill/>
              <a:miter lim="800000"/>
              <a:headEnd/>
              <a:tailEnd/>
            </a:ln>
            <a:effectLst/>
          </p:spPr>
          <p:txBody>
            <a:bodyPr wrap="none" anchor="ctr"/>
            <a:lstStyle/>
            <a:p>
              <a:pPr eaLnBrk="1" fontAlgn="auto" hangingPunct="1">
                <a:spcBef>
                  <a:spcPts val="0"/>
                </a:spcBef>
                <a:spcAft>
                  <a:spcPts val="0"/>
                </a:spcAft>
              </a:pPr>
              <a:endParaRPr lang="en-US" dirty="0">
                <a:solidFill>
                  <a:prstClr val="white"/>
                </a:solidFill>
                <a:latin typeface="Lucida Sans Unicode"/>
              </a:endParaRPr>
            </a:p>
          </p:txBody>
        </p:sp>
      </p:grpSp>
      <p:sp>
        <p:nvSpPr>
          <p:cNvPr id="394258" name="Text Box 18"/>
          <p:cNvSpPr txBox="1">
            <a:spLocks noChangeArrowheads="1"/>
          </p:cNvSpPr>
          <p:nvPr/>
        </p:nvSpPr>
        <p:spPr bwMode="auto">
          <a:xfrm>
            <a:off x="6788150" y="4164013"/>
            <a:ext cx="2193229" cy="523220"/>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pPr>
            <a:r>
              <a:rPr lang="en-US" sz="1400" dirty="0">
                <a:solidFill>
                  <a:srgbClr val="FFFF00"/>
                </a:solidFill>
                <a:latin typeface="Arial" charset="0"/>
                <a:cs typeface="Arial" charset="0"/>
              </a:rPr>
              <a:t>Policastro, Son, </a:t>
            </a:r>
          </a:p>
          <a:p>
            <a:pPr eaLnBrk="1" fontAlgn="auto" hangingPunct="1">
              <a:spcBef>
                <a:spcPts val="0"/>
              </a:spcBef>
              <a:spcAft>
                <a:spcPts val="0"/>
              </a:spcAft>
            </a:pPr>
            <a:r>
              <a:rPr lang="en-US" sz="1400" dirty="0">
                <a:solidFill>
                  <a:srgbClr val="FFFF00"/>
                </a:solidFill>
                <a:latin typeface="Arial" charset="0"/>
                <a:cs typeface="Arial" charset="0"/>
              </a:rPr>
              <a:t>Starinets hep-th 0104066</a:t>
            </a:r>
          </a:p>
        </p:txBody>
      </p:sp>
      <p:grpSp>
        <p:nvGrpSpPr>
          <p:cNvPr id="4" name="Group 20"/>
          <p:cNvGrpSpPr>
            <a:grpSpLocks/>
          </p:cNvGrpSpPr>
          <p:nvPr/>
        </p:nvGrpSpPr>
        <p:grpSpPr bwMode="auto">
          <a:xfrm>
            <a:off x="2057400" y="3589338"/>
            <a:ext cx="4637088" cy="1038225"/>
            <a:chOff x="1296" y="2261"/>
            <a:chExt cx="2921" cy="654"/>
          </a:xfrm>
        </p:grpSpPr>
        <p:pic>
          <p:nvPicPr>
            <p:cNvPr id="394261" name="Picture 21"/>
            <p:cNvPicPr>
              <a:picLocks noChangeAspect="1" noChangeArrowheads="1"/>
            </p:cNvPicPr>
            <p:nvPr/>
          </p:nvPicPr>
          <p:blipFill>
            <a:blip r:embed="rId9" cstate="print"/>
            <a:srcRect l="22355" r="16258" b="42990"/>
            <a:stretch>
              <a:fillRect/>
            </a:stretch>
          </p:blipFill>
          <p:spPr bwMode="auto">
            <a:xfrm>
              <a:off x="1296" y="2261"/>
              <a:ext cx="2921" cy="647"/>
            </a:xfrm>
            <a:prstGeom prst="rect">
              <a:avLst/>
            </a:prstGeom>
            <a:noFill/>
            <a:ln w="9525">
              <a:noFill/>
              <a:miter lim="800000"/>
              <a:headEnd/>
              <a:tailEnd/>
            </a:ln>
            <a:effectLst/>
          </p:spPr>
        </p:pic>
        <p:sp>
          <p:nvSpPr>
            <p:cNvPr id="394262" name="Text Box 22"/>
            <p:cNvSpPr txBox="1">
              <a:spLocks noChangeArrowheads="1"/>
            </p:cNvSpPr>
            <p:nvPr/>
          </p:nvSpPr>
          <p:spPr bwMode="auto">
            <a:xfrm>
              <a:off x="2007" y="2663"/>
              <a:ext cx="1885" cy="252"/>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2000" dirty="0" smtClean="0">
                  <a:solidFill>
                    <a:srgbClr val="FF0000"/>
                  </a:solidFill>
                  <a:latin typeface="Lucida Sans Unicode"/>
                  <a:sym typeface="Euclid Math One"/>
                </a:rPr>
                <a:t>“QCD” strong coupling</a:t>
              </a:r>
              <a:endParaRPr lang="en-US" sz="2000" dirty="0" smtClean="0">
                <a:solidFill>
                  <a:srgbClr val="FF0000"/>
                </a:solidFill>
                <a:latin typeface="Arial Narrow" pitchFamily="34" charset="0"/>
                <a:cs typeface="Arial" charset="0"/>
              </a:endParaRPr>
            </a:p>
          </p:txBody>
        </p:sp>
      </p:grpSp>
      <p:sp>
        <p:nvSpPr>
          <p:cNvPr id="23" name="Slide Number Placeholder 22"/>
          <p:cNvSpPr>
            <a:spLocks noGrp="1"/>
          </p:cNvSpPr>
          <p:nvPr>
            <p:ph type="sldNum" sz="quarter" idx="12"/>
          </p:nvPr>
        </p:nvSpPr>
        <p:spPr/>
        <p:txBody>
          <a:bodyPr/>
          <a:lstStyle/>
          <a:p>
            <a:fld id="{B6F15528-21DE-4FAA-801E-634DDDAF4B2B}" type="slidenum">
              <a:rPr lang="en-US" smtClean="0">
                <a:solidFill>
                  <a:prstClr val="white"/>
                </a:solidFill>
              </a:rPr>
              <a:pPr/>
              <a:t>38</a:t>
            </a:fld>
            <a:endParaRPr lang="en-US" dirty="0">
              <a:solidFill>
                <a:prstClr val="white"/>
              </a:solidFill>
            </a:endParaRPr>
          </a:p>
        </p:txBody>
      </p:sp>
      <p:grpSp>
        <p:nvGrpSpPr>
          <p:cNvPr id="24" name="Group 20"/>
          <p:cNvGrpSpPr>
            <a:grpSpLocks/>
          </p:cNvGrpSpPr>
          <p:nvPr/>
        </p:nvGrpSpPr>
        <p:grpSpPr bwMode="auto">
          <a:xfrm>
            <a:off x="822325" y="3576637"/>
            <a:ext cx="1222375" cy="1027113"/>
            <a:chOff x="22" y="1989"/>
            <a:chExt cx="770" cy="647"/>
          </a:xfrm>
        </p:grpSpPr>
        <p:pic>
          <p:nvPicPr>
            <p:cNvPr id="25" name="Picture 21"/>
            <p:cNvPicPr>
              <a:picLocks noChangeAspect="1" noChangeArrowheads="1"/>
            </p:cNvPicPr>
            <p:nvPr/>
          </p:nvPicPr>
          <p:blipFill>
            <a:blip r:embed="rId9" cstate="print"/>
            <a:srcRect l="6845" r="76973" b="42990"/>
            <a:stretch>
              <a:fillRect/>
            </a:stretch>
          </p:blipFill>
          <p:spPr bwMode="auto">
            <a:xfrm>
              <a:off x="22" y="1989"/>
              <a:ext cx="770" cy="647"/>
            </a:xfrm>
            <a:prstGeom prst="rect">
              <a:avLst/>
            </a:prstGeom>
            <a:noFill/>
            <a:ln w="9525">
              <a:noFill/>
              <a:miter lim="800000"/>
              <a:headEnd/>
              <a:tailEnd/>
            </a:ln>
            <a:effectLst/>
          </p:spPr>
        </p:pic>
        <p:sp>
          <p:nvSpPr>
            <p:cNvPr id="27" name="Text Box 23"/>
            <p:cNvSpPr txBox="1">
              <a:spLocks noChangeArrowheads="1"/>
            </p:cNvSpPr>
            <p:nvPr/>
          </p:nvSpPr>
          <p:spPr bwMode="auto">
            <a:xfrm>
              <a:off x="138" y="2375"/>
              <a:ext cx="532" cy="250"/>
            </a:xfrm>
            <a:prstGeom prst="rect">
              <a:avLst/>
            </a:prstGeom>
            <a:noFill/>
            <a:ln w="9525" algn="ctr">
              <a:noFill/>
              <a:miter lim="800000"/>
              <a:headEnd/>
              <a:tailEnd/>
            </a:ln>
            <a:effectLst/>
          </p:spPr>
          <p:txBody>
            <a:bodyPr wrap="none">
              <a:spAutoFit/>
            </a:bodyPr>
            <a:lstStyle/>
            <a:p>
              <a:pPr algn="ctr" eaLnBrk="1" fontAlgn="auto" hangingPunct="1">
                <a:spcBef>
                  <a:spcPts val="0"/>
                </a:spcBef>
                <a:spcAft>
                  <a:spcPts val="0"/>
                </a:spcAft>
              </a:pPr>
              <a:r>
                <a:rPr lang="en-US" sz="2000" dirty="0">
                  <a:solidFill>
                    <a:srgbClr val="FF0000"/>
                  </a:solidFill>
                  <a:latin typeface="Arial Narrow" pitchFamily="34" charset="0"/>
                  <a:cs typeface="Arial" charset="0"/>
                </a:rPr>
                <a:t>Gravity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94250"/>
                                        </p:tgtEl>
                                        <p:attrNameLst>
                                          <p:attrName>style.visibility</p:attrName>
                                        </p:attrNameLst>
                                      </p:cBhvr>
                                      <p:to>
                                        <p:strVal val="visible"/>
                                      </p:to>
                                    </p:set>
                                    <p:animEffect transition="in" filter="wedge">
                                      <p:cBhvr>
                                        <p:cTn id="7" dur="2000"/>
                                        <p:tgtEl>
                                          <p:spTgt spid="394250"/>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394248"/>
                                        </p:tgtEl>
                                        <p:attrNameLst>
                                          <p:attrName>style.visibility</p:attrName>
                                        </p:attrNameLst>
                                      </p:cBhvr>
                                      <p:to>
                                        <p:strVal val="visible"/>
                                      </p:to>
                                    </p:set>
                                    <p:animEffect transition="in" filter="barn(outVertical)">
                                      <p:cBhvr>
                                        <p:cTn id="18" dur="500"/>
                                        <p:tgtEl>
                                          <p:spTgt spid="394248"/>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394246"/>
                                        </p:tgtEl>
                                        <p:attrNameLst>
                                          <p:attrName>style.visibility</p:attrName>
                                        </p:attrNameLst>
                                      </p:cBhvr>
                                      <p:to>
                                        <p:strVal val="visible"/>
                                      </p:to>
                                    </p:set>
                                    <p:animEffect transition="in" filter="wedge">
                                      <p:cBhvr>
                                        <p:cTn id="23" dur="2000"/>
                                        <p:tgtEl>
                                          <p:spTgt spid="394246"/>
                                        </p:tgtEl>
                                      </p:cBhvr>
                                    </p:animEffect>
                                  </p:childTnLst>
                                </p:cTn>
                              </p:par>
                              <p:par>
                                <p:cTn id="24" presetID="22" presetClass="entr" presetSubtype="8"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394249"/>
                                        </p:tgtEl>
                                        <p:attrNameLst>
                                          <p:attrName>style.visibility</p:attrName>
                                        </p:attrNameLst>
                                      </p:cBhvr>
                                      <p:to>
                                        <p:strVal val="visible"/>
                                      </p:to>
                                    </p:set>
                                    <p:animEffect transition="in" filter="wedge">
                                      <p:cBhvr>
                                        <p:cTn id="29" dur="2000"/>
                                        <p:tgtEl>
                                          <p:spTgt spid="394249"/>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94245"/>
                                        </p:tgtEl>
                                        <p:attrNameLst>
                                          <p:attrName>style.visibility</p:attrName>
                                        </p:attrNameLst>
                                      </p:cBhvr>
                                      <p:to>
                                        <p:strVal val="visible"/>
                                      </p:to>
                                    </p:set>
                                    <p:animEffect transition="in" filter="wipe(left)">
                                      <p:cBhvr>
                                        <p:cTn id="33" dur="500"/>
                                        <p:tgtEl>
                                          <p:spTgt spid="394245"/>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394247"/>
                                        </p:tgtEl>
                                        <p:attrNameLst>
                                          <p:attrName>style.visibility</p:attrName>
                                        </p:attrNameLst>
                                      </p:cBhvr>
                                      <p:to>
                                        <p:strVal val="visible"/>
                                      </p:to>
                                    </p:set>
                                    <p:animEffect transition="in" filter="wipe(left)">
                                      <p:cBhvr>
                                        <p:cTn id="37" dur="500"/>
                                        <p:tgtEl>
                                          <p:spTgt spid="39424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94258"/>
                                        </p:tgtEl>
                                        <p:attrNameLst>
                                          <p:attrName>style.visibility</p:attrName>
                                        </p:attrNameLst>
                                      </p:cBhvr>
                                      <p:to>
                                        <p:strVal val="visible"/>
                                      </p:to>
                                    </p:set>
                                    <p:animEffect transition="in" filter="wipe(left)">
                                      <p:cBhvr>
                                        <p:cTn id="40" dur="500"/>
                                        <p:tgtEl>
                                          <p:spTgt spid="39425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4244"/>
                                        </p:tgtEl>
                                        <p:attrNameLst>
                                          <p:attrName>style.visibility</p:attrName>
                                        </p:attrNameLst>
                                      </p:cBhvr>
                                      <p:to>
                                        <p:strVal val="visible"/>
                                      </p:to>
                                    </p:set>
                                    <p:animEffect transition="in" filter="wipe(left)">
                                      <p:cBhvr>
                                        <p:cTn id="45" dur="500"/>
                                        <p:tgtEl>
                                          <p:spTgt spid="3942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394243"/>
                                        </p:tgtEl>
                                        <p:attrNameLst>
                                          <p:attrName>style.visibility</p:attrName>
                                        </p:attrNameLst>
                                      </p:cBhvr>
                                      <p:to>
                                        <p:strVal val="visible"/>
                                      </p:to>
                                    </p:set>
                                    <p:animEffect transition="in" filter="wipe(left)">
                                      <p:cBhvr>
                                        <p:cTn id="54" dur="500"/>
                                        <p:tgtEl>
                                          <p:spTgt spid="3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animBg="1"/>
      <p:bldP spid="394245" grpId="0"/>
      <p:bldP spid="394248" grpId="0" animBg="1"/>
      <p:bldP spid="394249" grpId="0"/>
      <p:bldP spid="394250" grpId="0"/>
      <p:bldP spid="39425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normAutofit fontScale="90000"/>
          </a:bodyPr>
          <a:lstStyle/>
          <a:p>
            <a:r>
              <a:rPr lang="en-US" sz="3600" dirty="0">
                <a:solidFill>
                  <a:schemeClr val="tx1"/>
                </a:solidFill>
              </a:rPr>
              <a:t>finishing it </a:t>
            </a:r>
            <a:r>
              <a:rPr lang="en-US" sz="3600" dirty="0" smtClean="0">
                <a:solidFill>
                  <a:schemeClr val="tx1"/>
                </a:solidFill>
              </a:rPr>
              <a:t>up: we want </a:t>
            </a:r>
            <a:r>
              <a:rPr lang="en-US" sz="3600" dirty="0" smtClean="0">
                <a:solidFill>
                  <a:schemeClr val="tx1"/>
                </a:solidFill>
                <a:sym typeface="Symbol"/>
              </a:rPr>
              <a:t>/s  (s=entropy)</a:t>
            </a:r>
            <a:endParaRPr lang="en-US" sz="3600" dirty="0">
              <a:solidFill>
                <a:schemeClr val="tx1"/>
              </a:solidFill>
            </a:endParaRPr>
          </a:p>
        </p:txBody>
      </p:sp>
      <p:grpSp>
        <p:nvGrpSpPr>
          <p:cNvPr id="2" name="Group 3"/>
          <p:cNvGrpSpPr>
            <a:grpSpLocks/>
          </p:cNvGrpSpPr>
          <p:nvPr/>
        </p:nvGrpSpPr>
        <p:grpSpPr bwMode="auto">
          <a:xfrm>
            <a:off x="1444625" y="1144588"/>
            <a:ext cx="6773540" cy="1512474"/>
            <a:chOff x="630" y="593"/>
            <a:chExt cx="3357" cy="737"/>
          </a:xfrm>
        </p:grpSpPr>
        <p:sp>
          <p:nvSpPr>
            <p:cNvPr id="395268" name="Text Box 4"/>
            <p:cNvSpPr txBox="1">
              <a:spLocks noChangeArrowheads="1"/>
            </p:cNvSpPr>
            <p:nvPr/>
          </p:nvSpPr>
          <p:spPr bwMode="auto">
            <a:xfrm>
              <a:off x="630" y="593"/>
              <a:ext cx="1747" cy="550"/>
            </a:xfrm>
            <a:prstGeom prst="rect">
              <a:avLst/>
            </a:prstGeom>
            <a:noFill/>
            <a:ln w="9525" algn="ctr">
              <a:noFill/>
              <a:miter lim="800000"/>
              <a:headEnd/>
              <a:tailEnd/>
            </a:ln>
            <a:effectLst/>
          </p:spPr>
          <p:txBody>
            <a:bodyPr>
              <a:spAutoFit/>
            </a:bodyPr>
            <a:lstStyle/>
            <a:p>
              <a:pPr eaLnBrk="1" fontAlgn="auto" hangingPunct="1">
                <a:spcBef>
                  <a:spcPts val="0"/>
                </a:spcBef>
                <a:spcAft>
                  <a:spcPts val="0"/>
                </a:spcAft>
              </a:pPr>
              <a:r>
                <a:rPr lang="en-US" sz="4000" b="1" dirty="0">
                  <a:solidFill>
                    <a:prstClr val="white"/>
                  </a:solidFill>
                  <a:latin typeface="Arial Narrow" pitchFamily="34" charset="0"/>
                  <a:cs typeface="Arial" charset="0"/>
                </a:rPr>
                <a:t>       </a:t>
              </a:r>
              <a:r>
                <a:rPr lang="en-US" sz="2800" b="1" dirty="0">
                  <a:solidFill>
                    <a:prstClr val="black"/>
                  </a:solidFill>
                  <a:latin typeface="Arial Narrow" pitchFamily="34" charset="0"/>
                  <a:cs typeface="Arial" charset="0"/>
                </a:rPr>
                <a:t>Entropy </a:t>
              </a:r>
            </a:p>
            <a:p>
              <a:pPr eaLnBrk="1" fontAlgn="auto" hangingPunct="1">
                <a:spcBef>
                  <a:spcPts val="0"/>
                </a:spcBef>
                <a:spcAft>
                  <a:spcPts val="0"/>
                </a:spcAft>
              </a:pPr>
              <a:r>
                <a:rPr lang="en-US" sz="2800" b="1" dirty="0">
                  <a:solidFill>
                    <a:prstClr val="black"/>
                  </a:solidFill>
                  <a:latin typeface="Arial Narrow" pitchFamily="34" charset="0"/>
                  <a:cs typeface="Arial" charset="0"/>
                </a:rPr>
                <a:t>black hole “</a:t>
              </a:r>
              <a:r>
                <a:rPr lang="en-US" sz="2800" b="1" dirty="0" err="1" smtClean="0">
                  <a:solidFill>
                    <a:prstClr val="black"/>
                  </a:solidFill>
                  <a:latin typeface="Arial Narrow" pitchFamily="34" charset="0"/>
                  <a:cs typeface="Arial" charset="0"/>
                </a:rPr>
                <a:t>branes</a:t>
              </a:r>
              <a:r>
                <a:rPr lang="en-US" sz="2800" b="1" dirty="0" smtClean="0">
                  <a:solidFill>
                    <a:prstClr val="black"/>
                  </a:solidFill>
                  <a:latin typeface="Arial Narrow" pitchFamily="34" charset="0"/>
                  <a:cs typeface="Arial" charset="0"/>
                </a:rPr>
                <a:t>”</a:t>
              </a:r>
              <a:r>
                <a:rPr lang="en-US" sz="2800" b="1" dirty="0" smtClean="0">
                  <a:solidFill>
                    <a:prstClr val="white"/>
                  </a:solidFill>
                  <a:latin typeface="Arial Narrow" pitchFamily="34" charset="0"/>
                  <a:cs typeface="Arial" charset="0"/>
                </a:rPr>
                <a:t>”</a:t>
              </a:r>
              <a:endParaRPr lang="en-US" sz="2800" b="1" dirty="0">
                <a:solidFill>
                  <a:prstClr val="white"/>
                </a:solidFill>
                <a:latin typeface="Arial Narrow" pitchFamily="34" charset="0"/>
                <a:cs typeface="Arial" charset="0"/>
              </a:endParaRPr>
            </a:p>
          </p:txBody>
        </p:sp>
        <p:sp>
          <p:nvSpPr>
            <p:cNvPr id="395269" name="Text Box 5"/>
            <p:cNvSpPr txBox="1">
              <a:spLocks noChangeArrowheads="1"/>
            </p:cNvSpPr>
            <p:nvPr/>
          </p:nvSpPr>
          <p:spPr bwMode="auto">
            <a:xfrm>
              <a:off x="2398" y="697"/>
              <a:ext cx="472" cy="402"/>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4800" b="1" dirty="0">
                  <a:solidFill>
                    <a:prstClr val="black"/>
                  </a:solidFill>
                  <a:latin typeface="Arial Narrow" pitchFamily="34" charset="0"/>
                  <a:cs typeface="Arial" charset="0"/>
                  <a:sym typeface="Wingdings" pitchFamily="2" charset="2"/>
                </a:rPr>
                <a:t></a:t>
              </a:r>
            </a:p>
          </p:txBody>
        </p:sp>
        <p:sp>
          <p:nvSpPr>
            <p:cNvPr id="395270" name="Text Box 6"/>
            <p:cNvSpPr txBox="1">
              <a:spLocks noChangeArrowheads="1"/>
            </p:cNvSpPr>
            <p:nvPr/>
          </p:nvSpPr>
          <p:spPr bwMode="auto">
            <a:xfrm>
              <a:off x="3078" y="655"/>
              <a:ext cx="909" cy="675"/>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2800" b="1" dirty="0">
                  <a:solidFill>
                    <a:prstClr val="black"/>
                  </a:solidFill>
                  <a:latin typeface="Arial Narrow" pitchFamily="34" charset="0"/>
                  <a:cs typeface="Arial" charset="0"/>
                  <a:sym typeface="Wingdings" pitchFamily="2" charset="2"/>
                </a:rPr>
                <a:t>Entropy </a:t>
              </a:r>
            </a:p>
            <a:p>
              <a:pPr eaLnBrk="1" fontAlgn="auto" hangingPunct="1">
                <a:spcBef>
                  <a:spcPts val="0"/>
                </a:spcBef>
                <a:spcAft>
                  <a:spcPts val="0"/>
                </a:spcAft>
              </a:pPr>
              <a:r>
                <a:rPr lang="en-US" sz="2800" dirty="0">
                  <a:solidFill>
                    <a:prstClr val="black"/>
                  </a:solidFill>
                  <a:latin typeface="Lucida Sans Unicode"/>
                  <a:sym typeface="Euclid Math One"/>
                </a:rPr>
                <a:t>=4 SYM</a:t>
              </a:r>
              <a:endParaRPr lang="en-US" sz="2800" dirty="0">
                <a:solidFill>
                  <a:srgbClr val="FFFF00"/>
                </a:solidFill>
                <a:latin typeface="Arial Narrow" pitchFamily="34" charset="0"/>
                <a:cs typeface="Arial" charset="0"/>
              </a:endParaRPr>
            </a:p>
            <a:p>
              <a:pPr eaLnBrk="1" fontAlgn="auto" hangingPunct="1">
                <a:spcBef>
                  <a:spcPts val="0"/>
                </a:spcBef>
                <a:spcAft>
                  <a:spcPts val="0"/>
                </a:spcAft>
              </a:pPr>
              <a:r>
                <a:rPr lang="en-US" sz="2800" b="1" dirty="0">
                  <a:solidFill>
                    <a:prstClr val="black"/>
                  </a:solidFill>
                  <a:latin typeface="Arial Narrow" pitchFamily="34" charset="0"/>
                  <a:cs typeface="Arial" charset="0"/>
                  <a:sym typeface="Wingdings" pitchFamily="2" charset="2"/>
                </a:rPr>
                <a:t>“QCD”</a:t>
              </a:r>
            </a:p>
          </p:txBody>
        </p:sp>
      </p:grpSp>
      <p:sp>
        <p:nvSpPr>
          <p:cNvPr id="395271" name="Text Box 7"/>
          <p:cNvSpPr txBox="1">
            <a:spLocks noChangeArrowheads="1"/>
          </p:cNvSpPr>
          <p:nvPr/>
        </p:nvSpPr>
        <p:spPr bwMode="auto">
          <a:xfrm>
            <a:off x="1978025" y="2328863"/>
            <a:ext cx="1561646" cy="1015663"/>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2400" b="1" dirty="0">
                <a:solidFill>
                  <a:prstClr val="black"/>
                </a:solidFill>
                <a:latin typeface="Arial Narrow" pitchFamily="34" charset="0"/>
                <a:cs typeface="Arial" charset="0"/>
                <a:sym typeface="Wingdings" pitchFamily="2" charset="2"/>
              </a:rPr>
              <a:t>Entropy</a:t>
            </a:r>
          </a:p>
          <a:p>
            <a:pPr eaLnBrk="1" fontAlgn="auto" hangingPunct="1">
              <a:spcBef>
                <a:spcPts val="0"/>
              </a:spcBef>
              <a:spcAft>
                <a:spcPts val="0"/>
              </a:spcAft>
            </a:pPr>
            <a:r>
              <a:rPr lang="en-US" sz="2400" b="1" dirty="0">
                <a:solidFill>
                  <a:prstClr val="black"/>
                </a:solidFill>
                <a:latin typeface="Arial Narrow" pitchFamily="34" charset="0"/>
                <a:cs typeface="Arial" charset="0"/>
                <a:sym typeface="Wingdings" pitchFamily="2" charset="2"/>
              </a:rPr>
              <a:t>black hole </a:t>
            </a:r>
          </a:p>
          <a:p>
            <a:pPr eaLnBrk="1" fontAlgn="auto" hangingPunct="1">
              <a:spcBef>
                <a:spcPts val="0"/>
              </a:spcBef>
              <a:spcAft>
                <a:spcPts val="0"/>
              </a:spcAft>
            </a:pPr>
            <a:r>
              <a:rPr lang="en-US" sz="1200" b="1" dirty="0">
                <a:solidFill>
                  <a:prstClr val="black"/>
                </a:solidFill>
                <a:latin typeface="Arial Narrow" pitchFamily="34" charset="0"/>
                <a:cs typeface="Arial" charset="0"/>
                <a:sym typeface="Wingdings" pitchFamily="2" charset="2"/>
              </a:rPr>
              <a:t>Bekenstetein, Hawking</a:t>
            </a:r>
          </a:p>
        </p:txBody>
      </p:sp>
      <p:sp>
        <p:nvSpPr>
          <p:cNvPr id="395272" name="Text Box 8"/>
          <p:cNvSpPr txBox="1">
            <a:spLocks noChangeArrowheads="1"/>
          </p:cNvSpPr>
          <p:nvPr/>
        </p:nvSpPr>
        <p:spPr bwMode="auto">
          <a:xfrm>
            <a:off x="3821113" y="2516188"/>
            <a:ext cx="512762" cy="707886"/>
          </a:xfrm>
          <a:prstGeom prst="rect">
            <a:avLst/>
          </a:prstGeom>
          <a:noFill/>
          <a:ln w="9525" algn="ctr">
            <a:noFill/>
            <a:miter lim="800000"/>
            <a:headEnd/>
            <a:tailEnd/>
          </a:ln>
          <a:effectLst/>
        </p:spPr>
        <p:txBody>
          <a:bodyPr>
            <a:spAutoFit/>
          </a:bodyPr>
          <a:lstStyle/>
          <a:p>
            <a:pPr eaLnBrk="1" fontAlgn="auto" hangingPunct="1">
              <a:spcBef>
                <a:spcPts val="0"/>
              </a:spcBef>
              <a:spcAft>
                <a:spcPts val="0"/>
              </a:spcAft>
            </a:pPr>
            <a:r>
              <a:rPr lang="en-US" sz="4000" b="1" dirty="0">
                <a:solidFill>
                  <a:prstClr val="black"/>
                </a:solidFill>
                <a:latin typeface="Arial Narrow" pitchFamily="34" charset="0"/>
                <a:cs typeface="Arial" charset="0"/>
                <a:sym typeface="Wingdings" pitchFamily="2" charset="2"/>
              </a:rPr>
              <a:t>=</a:t>
            </a:r>
          </a:p>
        </p:txBody>
      </p:sp>
      <p:sp>
        <p:nvSpPr>
          <p:cNvPr id="395273" name="Text Box 9"/>
          <p:cNvSpPr txBox="1">
            <a:spLocks noChangeArrowheads="1"/>
          </p:cNvSpPr>
          <p:nvPr/>
        </p:nvSpPr>
        <p:spPr bwMode="auto">
          <a:xfrm>
            <a:off x="4605338" y="2389188"/>
            <a:ext cx="2012950" cy="1066800"/>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4000" b="1" dirty="0">
                <a:solidFill>
                  <a:prstClr val="white"/>
                </a:solidFill>
                <a:latin typeface="Arial Narrow" pitchFamily="34" charset="0"/>
                <a:cs typeface="Arial" charset="0"/>
              </a:rPr>
              <a:t> </a:t>
            </a:r>
            <a:r>
              <a:rPr lang="en-US" sz="2400" b="1" dirty="0">
                <a:solidFill>
                  <a:prstClr val="black"/>
                </a:solidFill>
                <a:latin typeface="Arial Narrow" pitchFamily="34" charset="0"/>
                <a:cs typeface="Arial" charset="0"/>
              </a:rPr>
              <a:t>Area of  black </a:t>
            </a:r>
          </a:p>
          <a:p>
            <a:pPr eaLnBrk="1" fontAlgn="auto" hangingPunct="1">
              <a:spcBef>
                <a:spcPts val="0"/>
              </a:spcBef>
              <a:spcAft>
                <a:spcPts val="0"/>
              </a:spcAft>
            </a:pPr>
            <a:r>
              <a:rPr lang="en-US" sz="2400" b="1" dirty="0">
                <a:solidFill>
                  <a:prstClr val="black"/>
                </a:solidFill>
                <a:latin typeface="Arial Narrow" pitchFamily="34" charset="0"/>
                <a:cs typeface="Arial" charset="0"/>
              </a:rPr>
              <a:t>   hole horizon </a:t>
            </a:r>
          </a:p>
        </p:txBody>
      </p:sp>
      <p:graphicFrame>
        <p:nvGraphicFramePr>
          <p:cNvPr id="395274" name="Object 10"/>
          <p:cNvGraphicFramePr>
            <a:graphicFrameLocks noChangeAspect="1"/>
          </p:cNvGraphicFramePr>
          <p:nvPr/>
        </p:nvGraphicFramePr>
        <p:xfrm>
          <a:off x="769938" y="3575050"/>
          <a:ext cx="2511425" cy="927100"/>
        </p:xfrm>
        <a:graphic>
          <a:graphicData uri="http://schemas.openxmlformats.org/presentationml/2006/ole">
            <mc:AlternateContent xmlns:mc="http://schemas.openxmlformats.org/markup-compatibility/2006">
              <mc:Choice xmlns:v="urn:schemas-microsoft-com:vml" Requires="v">
                <p:oleObj spid="_x0000_s137236" name="Equation" r:id="rId3" imgW="1066680" imgH="393480" progId="Equation.DSMT4">
                  <p:embed/>
                </p:oleObj>
              </mc:Choice>
              <mc:Fallback>
                <p:oleObj name="Equation" r:id="rId3" imgW="1066680" imgH="393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3575050"/>
                        <a:ext cx="2511425"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5275" name="Object 11"/>
          <p:cNvGraphicFramePr>
            <a:graphicFrameLocks noChangeAspect="1"/>
          </p:cNvGraphicFramePr>
          <p:nvPr/>
        </p:nvGraphicFramePr>
        <p:xfrm>
          <a:off x="4641850" y="3454400"/>
          <a:ext cx="3797300" cy="1427163"/>
        </p:xfrm>
        <a:graphic>
          <a:graphicData uri="http://schemas.openxmlformats.org/presentationml/2006/ole">
            <mc:AlternateContent xmlns:mc="http://schemas.openxmlformats.org/markup-compatibility/2006">
              <mc:Choice xmlns:v="urn:schemas-microsoft-com:vml" Requires="v">
                <p:oleObj spid="_x0000_s137237" name="Equation" r:id="rId5" imgW="1282680" imgH="482400" progId="Equation.DSMT4">
                  <p:embed/>
                </p:oleObj>
              </mc:Choice>
              <mc:Fallback>
                <p:oleObj name="Equation" r:id="rId5" imgW="1282680" imgH="482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1850" y="3454400"/>
                        <a:ext cx="3797300" cy="1427163"/>
                      </a:xfrm>
                      <a:prstGeom prst="rect">
                        <a:avLst/>
                      </a:prstGeom>
                      <a:solidFill>
                        <a:srgbClr val="FFFF00"/>
                      </a:solidFill>
                    </p:spPr>
                  </p:pic>
                </p:oleObj>
              </mc:Fallback>
            </mc:AlternateContent>
          </a:graphicData>
        </a:graphic>
      </p:graphicFrame>
      <p:sp>
        <p:nvSpPr>
          <p:cNvPr id="395276" name="Text Box 12"/>
          <p:cNvSpPr txBox="1">
            <a:spLocks noChangeArrowheads="1"/>
          </p:cNvSpPr>
          <p:nvPr/>
        </p:nvSpPr>
        <p:spPr bwMode="auto">
          <a:xfrm>
            <a:off x="2774950" y="6491287"/>
            <a:ext cx="4121150" cy="366713"/>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pPr>
            <a:r>
              <a:rPr lang="en-US" dirty="0">
                <a:solidFill>
                  <a:prstClr val="black"/>
                </a:solidFill>
                <a:latin typeface="Arial" charset="0"/>
                <a:cs typeface="Arial" charset="0"/>
              </a:rPr>
              <a:t>Kovtun, Son, Starinets hep-th 0405231</a:t>
            </a:r>
          </a:p>
        </p:txBody>
      </p:sp>
      <p:sp>
        <p:nvSpPr>
          <p:cNvPr id="395278" name="Text Box 14"/>
          <p:cNvSpPr txBox="1">
            <a:spLocks noChangeArrowheads="1"/>
          </p:cNvSpPr>
          <p:nvPr/>
        </p:nvSpPr>
        <p:spPr bwMode="auto">
          <a:xfrm>
            <a:off x="7235825" y="2667000"/>
            <a:ext cx="2087563" cy="457200"/>
          </a:xfrm>
          <a:prstGeom prst="rect">
            <a:avLst/>
          </a:prstGeom>
          <a:noFill/>
          <a:ln w="9525">
            <a:noFill/>
            <a:miter lim="800000"/>
            <a:headEnd/>
            <a:tailEnd/>
          </a:ln>
          <a:effectLst/>
        </p:spPr>
        <p:txBody>
          <a:bodyPr>
            <a:spAutoFit/>
          </a:bodyPr>
          <a:lstStyle/>
          <a:p>
            <a:pPr eaLnBrk="1" fontAlgn="auto" hangingPunct="1">
              <a:spcBef>
                <a:spcPts val="0"/>
              </a:spcBef>
              <a:spcAft>
                <a:spcPts val="0"/>
              </a:spcAft>
            </a:pPr>
            <a:r>
              <a:rPr lang="en-US" sz="2400" dirty="0">
                <a:solidFill>
                  <a:prstClr val="black"/>
                </a:solidFill>
                <a:latin typeface="Times New Roman" pitchFamily="18" charset="0"/>
                <a:cs typeface="Times New Roman" pitchFamily="18" charset="0"/>
              </a:rPr>
              <a:t>=</a:t>
            </a:r>
            <a:r>
              <a:rPr lang="el-GR" sz="2400" dirty="0">
                <a:solidFill>
                  <a:prstClr val="black"/>
                </a:solidFill>
                <a:latin typeface="Times New Roman" pitchFamily="18" charset="0"/>
                <a:cs typeface="Times New Roman" pitchFamily="18" charset="0"/>
              </a:rPr>
              <a:t>σ</a:t>
            </a:r>
            <a:r>
              <a:rPr lang="en-US" sz="2400" dirty="0">
                <a:solidFill>
                  <a:prstClr val="black"/>
                </a:solidFill>
                <a:latin typeface="Times New Roman" pitchFamily="18" charset="0"/>
                <a:cs typeface="Times New Roman" pitchFamily="18" charset="0"/>
              </a:rPr>
              <a:t>(0)</a:t>
            </a:r>
            <a:endParaRPr lang="el-GR" sz="2400" dirty="0">
              <a:solidFill>
                <a:prstClr val="black"/>
              </a:solidFill>
              <a:latin typeface="Times New Roman" pitchFamily="18" charset="0"/>
              <a:cs typeface="Times New Roman" pitchFamily="18" charset="0"/>
            </a:endParaRPr>
          </a:p>
        </p:txBody>
      </p:sp>
      <p:sp>
        <p:nvSpPr>
          <p:cNvPr id="395279" name="Text Box 15"/>
          <p:cNvSpPr txBox="1">
            <a:spLocks noChangeArrowheads="1"/>
          </p:cNvSpPr>
          <p:nvPr/>
        </p:nvSpPr>
        <p:spPr bwMode="auto">
          <a:xfrm>
            <a:off x="0" y="6537325"/>
            <a:ext cx="2044149" cy="646331"/>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pPr>
            <a:r>
              <a:rPr lang="en-US" dirty="0">
                <a:solidFill>
                  <a:prstClr val="white"/>
                </a:solidFill>
                <a:latin typeface="Lucida Sans Unicode"/>
              </a:rPr>
              <a:t>k=8</a:t>
            </a:r>
            <a:r>
              <a:rPr lang="en-US" i="1" dirty="0">
                <a:solidFill>
                  <a:prstClr val="white"/>
                </a:solidFill>
                <a:latin typeface="Lucida Sans Unicode"/>
              </a:rPr>
              <a:t>.6</a:t>
            </a:r>
            <a:r>
              <a:rPr lang="en-US" dirty="0">
                <a:solidFill>
                  <a:prstClr val="white"/>
                </a:solidFill>
                <a:latin typeface="Lucida Sans Unicode"/>
              </a:rPr>
              <a:t> </a:t>
            </a:r>
            <a:r>
              <a:rPr lang="en-US" i="1" dirty="0">
                <a:solidFill>
                  <a:prstClr val="white"/>
                </a:solidFill>
                <a:latin typeface="Lucida Sans Unicode"/>
              </a:rPr>
              <a:t>E </a:t>
            </a:r>
            <a:r>
              <a:rPr lang="en-US" dirty="0">
                <a:solidFill>
                  <a:prstClr val="white"/>
                </a:solidFill>
                <a:latin typeface="Lucida Sans Unicode"/>
              </a:rPr>
              <a:t>-5 eV/K</a:t>
            </a:r>
          </a:p>
          <a:p>
            <a:pPr eaLnBrk="1" fontAlgn="auto" hangingPunct="1">
              <a:spcBef>
                <a:spcPts val="0"/>
              </a:spcBef>
              <a:spcAft>
                <a:spcPts val="0"/>
              </a:spcAft>
            </a:pPr>
            <a:endParaRPr lang="en-US" dirty="0">
              <a:solidFill>
                <a:prstClr val="white"/>
              </a:solidFill>
              <a:latin typeface="Lucida Sans Unicode"/>
            </a:endParaRPr>
          </a:p>
        </p:txBody>
      </p:sp>
      <p:sp>
        <p:nvSpPr>
          <p:cNvPr id="15" name="TextBox 14"/>
          <p:cNvSpPr txBox="1"/>
          <p:nvPr/>
        </p:nvSpPr>
        <p:spPr>
          <a:xfrm>
            <a:off x="1155700" y="5257800"/>
            <a:ext cx="7439857" cy="646331"/>
          </a:xfrm>
          <a:prstGeom prst="rect">
            <a:avLst/>
          </a:prstGeom>
          <a:noFill/>
        </p:spPr>
        <p:txBody>
          <a:bodyPr wrap="none" rtlCol="0">
            <a:spAutoFit/>
          </a:bodyPr>
          <a:lstStyle/>
          <a:p>
            <a:pPr eaLnBrk="1" fontAlgn="auto" hangingPunct="1">
              <a:spcBef>
                <a:spcPts val="0"/>
              </a:spcBef>
              <a:spcAft>
                <a:spcPts val="0"/>
              </a:spcAft>
            </a:pPr>
            <a:r>
              <a:rPr lang="en-US" dirty="0">
                <a:solidFill>
                  <a:prstClr val="black"/>
                </a:solidFill>
                <a:latin typeface="Lucida Sans Unicode"/>
              </a:rPr>
              <a:t>This is believed to be a universal lower bound for a wide class of</a:t>
            </a:r>
          </a:p>
          <a:p>
            <a:pPr eaLnBrk="1" fontAlgn="auto" hangingPunct="1">
              <a:spcBef>
                <a:spcPts val="0"/>
              </a:spcBef>
              <a:spcAft>
                <a:spcPts val="0"/>
              </a:spcAft>
            </a:pPr>
            <a:r>
              <a:rPr lang="en-US" dirty="0">
                <a:solidFill>
                  <a:prstClr val="black"/>
                </a:solidFill>
                <a:latin typeface="Lucida Sans Unicode"/>
              </a:rPr>
              <a:t>Gauge theories with a gravity dual</a:t>
            </a:r>
          </a:p>
        </p:txBody>
      </p:sp>
      <p:sp>
        <p:nvSpPr>
          <p:cNvPr id="16" name="Slide Number Placeholder 15"/>
          <p:cNvSpPr>
            <a:spLocks noGrp="1"/>
          </p:cNvSpPr>
          <p:nvPr>
            <p:ph type="sldNum" sz="quarter" idx="12"/>
          </p:nvPr>
        </p:nvSpPr>
        <p:spPr/>
        <p:txBody>
          <a:bodyPr/>
          <a:lstStyle/>
          <a:p>
            <a:fld id="{B6F15528-21DE-4FAA-801E-634DDDAF4B2B}" type="slidenum">
              <a:rPr lang="en-US" smtClean="0">
                <a:solidFill>
                  <a:prstClr val="black"/>
                </a:solidFill>
              </a:rPr>
              <a:pPr/>
              <a:t>39</a:t>
            </a:fld>
            <a:endParaRPr lang="en-US" dirty="0">
              <a:solidFill>
                <a:prstClr val="black"/>
              </a:solidFill>
            </a:endParaRPr>
          </a:p>
        </p:txBody>
      </p:sp>
      <p:sp>
        <p:nvSpPr>
          <p:cNvPr id="17" name="TextBox 16"/>
          <p:cNvSpPr txBox="1"/>
          <p:nvPr/>
        </p:nvSpPr>
        <p:spPr>
          <a:xfrm>
            <a:off x="8336920" y="3835400"/>
            <a:ext cx="807080" cy="646331"/>
          </a:xfrm>
          <a:prstGeom prst="rect">
            <a:avLst/>
          </a:prstGeom>
          <a:noFill/>
        </p:spPr>
        <p:txBody>
          <a:bodyPr wrap="none" rtlCol="0">
            <a:spAutoFit/>
          </a:bodyPr>
          <a:lstStyle/>
          <a:p>
            <a:r>
              <a:rPr lang="en-US" dirty="0" smtClean="0"/>
              <a:t>In our</a:t>
            </a:r>
          </a:p>
          <a:p>
            <a:r>
              <a:rPr lang="en-US" dirty="0" smtClean="0"/>
              <a:t>Units </a:t>
            </a:r>
            <a:endParaRPr lang="en-US" dirty="0"/>
          </a:p>
        </p:txBody>
      </p:sp>
      <p:pic>
        <p:nvPicPr>
          <p:cNvPr id="19" name="Picture 16"/>
          <p:cNvPicPr>
            <a:picLocks noChangeAspect="1" noChangeArrowheads="1"/>
          </p:cNvPicPr>
          <p:nvPr/>
        </p:nvPicPr>
        <p:blipFill>
          <a:blip r:embed="rId7" cstate="print"/>
          <a:srcRect t="29094" b="9698"/>
          <a:stretch>
            <a:fillRect/>
          </a:stretch>
        </p:blipFill>
        <p:spPr bwMode="auto">
          <a:xfrm>
            <a:off x="1409700" y="4633216"/>
            <a:ext cx="1714500" cy="586484"/>
          </a:xfrm>
          <a:prstGeom prst="rect">
            <a:avLst/>
          </a:prstGeom>
          <a:noFill/>
          <a:ln w="9525">
            <a:noFill/>
            <a:miter lim="800000"/>
            <a:headEnd/>
            <a:tailEnd/>
          </a:ln>
          <a:effectLst/>
        </p:spPr>
      </p:pic>
      <p:sp>
        <p:nvSpPr>
          <p:cNvPr id="21" name="TextBox 20"/>
          <p:cNvSpPr txBox="1"/>
          <p:nvPr/>
        </p:nvSpPr>
        <p:spPr>
          <a:xfrm>
            <a:off x="368300" y="4648200"/>
            <a:ext cx="956737" cy="369332"/>
          </a:xfrm>
          <a:prstGeom prst="rect">
            <a:avLst/>
          </a:prstGeom>
          <a:noFill/>
        </p:spPr>
        <p:txBody>
          <a:bodyPr wrap="none" rtlCol="0">
            <a:spAutoFit/>
          </a:bodyPr>
          <a:lstStyle/>
          <a:p>
            <a:r>
              <a:rPr lang="en-US" dirty="0" smtClean="0"/>
              <a:t>We had</a:t>
            </a:r>
            <a:endParaRPr lang="en-US" dirty="0"/>
          </a:p>
        </p:txBody>
      </p:sp>
      <p:graphicFrame>
        <p:nvGraphicFramePr>
          <p:cNvPr id="137220" name="Object 2"/>
          <p:cNvGraphicFramePr>
            <a:graphicFrameLocks noChangeAspect="1"/>
          </p:cNvGraphicFramePr>
          <p:nvPr/>
        </p:nvGraphicFramePr>
        <p:xfrm>
          <a:off x="3238500" y="4787900"/>
          <a:ext cx="990600" cy="330200"/>
        </p:xfrm>
        <a:graphic>
          <a:graphicData uri="http://schemas.openxmlformats.org/presentationml/2006/ole">
            <mc:AlternateContent xmlns:mc="http://schemas.openxmlformats.org/markup-compatibility/2006">
              <mc:Choice xmlns:v="urn:schemas-microsoft-com:vml" Requires="v">
                <p:oleObj spid="_x0000_s137238" name="Equation" r:id="rId8" imgW="685800" imgH="228600" progId="Equation.DSMT4">
                  <p:embed/>
                </p:oleObj>
              </mc:Choice>
              <mc:Fallback>
                <p:oleObj name="Equation" r:id="rId8" imgW="6858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0" y="4787900"/>
                        <a:ext cx="990600" cy="330200"/>
                      </a:xfrm>
                      <a:prstGeom prst="rect">
                        <a:avLst/>
                      </a:prstGeom>
                      <a:solidFill>
                        <a:schemeClr val="bg1"/>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27013"/>
            <a:ext cx="8639175" cy="776287"/>
          </a:xfrm>
        </p:spPr>
        <p:txBody>
          <a:bodyPr/>
          <a:lstStyle/>
          <a:p>
            <a:r>
              <a:rPr lang="en-US" dirty="0" smtClean="0"/>
              <a:t>      What are we made of? </a:t>
            </a:r>
            <a:endParaRPr lang="en-US" dirty="0"/>
          </a:p>
        </p:txBody>
      </p:sp>
      <p:pic>
        <p:nvPicPr>
          <p:cNvPr id="476162" name="Picture 2" descr="C:\Users\seto\Desktop\heart2quarks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1181100"/>
            <a:ext cx="6324600" cy="54644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98950" y="1542534"/>
            <a:ext cx="1686680" cy="646331"/>
          </a:xfrm>
          <a:prstGeom prst="rect">
            <a:avLst/>
          </a:prstGeom>
        </p:spPr>
        <p:txBody>
          <a:bodyPr wrap="none">
            <a:spAutoFit/>
          </a:bodyPr>
          <a:lstStyle/>
          <a:p>
            <a:r>
              <a:rPr lang="en-US" dirty="0"/>
              <a:t> </a:t>
            </a:r>
            <a:r>
              <a:rPr lang="en-US" sz="3600" dirty="0" smtClean="0"/>
              <a:t>Quarks</a:t>
            </a:r>
            <a:endParaRPr lang="en-US" sz="3600" dirty="0"/>
          </a:p>
        </p:txBody>
      </p:sp>
      <p:grpSp>
        <p:nvGrpSpPr>
          <p:cNvPr id="6" name="Group 5"/>
          <p:cNvGrpSpPr/>
          <p:nvPr/>
        </p:nvGrpSpPr>
        <p:grpSpPr>
          <a:xfrm>
            <a:off x="2850801" y="2480390"/>
            <a:ext cx="5696299" cy="4165164"/>
            <a:chOff x="2850801" y="2480390"/>
            <a:chExt cx="5696299" cy="4165164"/>
          </a:xfrm>
        </p:grpSpPr>
        <p:pic>
          <p:nvPicPr>
            <p:cNvPr id="476163" name="Picture 3" descr="C:\Users\seto\Desktop\proton-with-gluouns-3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801" y="2487256"/>
              <a:ext cx="5696299" cy="41582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983" y="2480390"/>
              <a:ext cx="1989647" cy="523220"/>
            </a:xfrm>
            <a:prstGeom prst="rect">
              <a:avLst/>
            </a:prstGeom>
          </p:spPr>
          <p:txBody>
            <a:bodyPr wrap="none">
              <a:spAutoFit/>
            </a:bodyPr>
            <a:lstStyle/>
            <a:p>
              <a:r>
                <a:rPr lang="en-US" sz="2800" dirty="0" smtClean="0"/>
                <a:t>And Gluons</a:t>
              </a:r>
              <a:endParaRPr lang="en-US" sz="2800" dirty="0"/>
            </a:p>
          </p:txBody>
        </p:sp>
      </p:grpSp>
    </p:spTree>
    <p:extLst>
      <p:ext uri="{BB962C8B-B14F-4D97-AF65-F5344CB8AC3E}">
        <p14:creationId xmlns:p14="http://schemas.microsoft.com/office/powerpoint/2010/main" val="104323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eto\Desktop\strings-rhic\presentation\pictures\romatschke_flow.GIF"/>
          <p:cNvPicPr>
            <a:picLocks noChangeAspect="1" noChangeArrowheads="1"/>
          </p:cNvPicPr>
          <p:nvPr/>
        </p:nvPicPr>
        <p:blipFill>
          <a:blip r:embed="rId2" cstate="print"/>
          <a:srcRect l="45590" b="60123"/>
          <a:stretch>
            <a:fillRect/>
          </a:stretch>
        </p:blipFill>
        <p:spPr bwMode="auto">
          <a:xfrm>
            <a:off x="-215900" y="1257299"/>
            <a:ext cx="6083300" cy="4682287"/>
          </a:xfrm>
          <a:prstGeom prst="rect">
            <a:avLst/>
          </a:prstGeom>
          <a:noFill/>
        </p:spPr>
      </p:pic>
      <p:sp>
        <p:nvSpPr>
          <p:cNvPr id="13" name="Rectangle 12"/>
          <p:cNvSpPr/>
          <p:nvPr/>
        </p:nvSpPr>
        <p:spPr>
          <a:xfrm>
            <a:off x="5778500" y="4686300"/>
            <a:ext cx="3136900" cy="723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12" idx="1"/>
          </p:cNvCxnSpPr>
          <p:nvPr/>
        </p:nvCxnSpPr>
        <p:spPr>
          <a:xfrm rot="10800000" flipV="1">
            <a:off x="4927601" y="2965684"/>
            <a:ext cx="836949" cy="27281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1367274" y="406400"/>
            <a:ext cx="6189226" cy="1143000"/>
          </a:xfrm>
        </p:spPr>
        <p:txBody>
          <a:bodyPr>
            <a:normAutofit fontScale="90000"/>
          </a:bodyPr>
          <a:lstStyle/>
          <a:p>
            <a:r>
              <a:rPr lang="en-US" dirty="0" smtClean="0"/>
              <a:t>Extracting </a:t>
            </a:r>
            <a:r>
              <a:rPr lang="en-US" dirty="0" smtClean="0">
                <a:sym typeface="Symbol"/>
              </a:rPr>
              <a:t>/s from Data</a:t>
            </a:r>
            <a:endParaRPr lang="en-US" dirty="0"/>
          </a:p>
        </p:txBody>
      </p:sp>
      <p:sp>
        <p:nvSpPr>
          <p:cNvPr id="9" name="Content Placeholder 8"/>
          <p:cNvSpPr>
            <a:spLocks noGrp="1"/>
          </p:cNvSpPr>
          <p:nvPr>
            <p:ph idx="1"/>
          </p:nvPr>
        </p:nvSpPr>
        <p:spPr>
          <a:xfrm>
            <a:off x="5387730" y="3807618"/>
            <a:ext cx="3845170" cy="4525963"/>
          </a:xfrm>
        </p:spPr>
        <p:txBody>
          <a:bodyPr>
            <a:normAutofit/>
          </a:bodyPr>
          <a:lstStyle/>
          <a:p>
            <a:r>
              <a:rPr lang="en-US" dirty="0" smtClean="0"/>
              <a:t>Lo and behold</a:t>
            </a:r>
          </a:p>
          <a:p>
            <a:pPr>
              <a:buNone/>
            </a:pPr>
            <a:r>
              <a:rPr lang="en-US" dirty="0" smtClean="0"/>
              <a:t>  best fit </a:t>
            </a:r>
          </a:p>
          <a:p>
            <a:pPr>
              <a:buNone/>
            </a:pPr>
            <a:r>
              <a:rPr lang="en-US" dirty="0" smtClean="0"/>
              <a:t>   </a:t>
            </a:r>
            <a:r>
              <a:rPr lang="en-US" dirty="0" smtClean="0">
                <a:sym typeface="Symbol"/>
              </a:rPr>
              <a:t>/s ~0.08 = 1/4</a:t>
            </a:r>
          </a:p>
          <a:p>
            <a:pPr>
              <a:buNone/>
            </a:pPr>
            <a:endParaRPr lang="en-US" dirty="0" smtClean="0">
              <a:sym typeface="Symbol"/>
            </a:endParaRPr>
          </a:p>
          <a:p>
            <a:endParaRPr lang="en-US" dirty="0"/>
          </a:p>
        </p:txBody>
      </p:sp>
      <p:sp>
        <p:nvSpPr>
          <p:cNvPr id="12" name="TextBox 11"/>
          <p:cNvSpPr txBox="1"/>
          <p:nvPr/>
        </p:nvSpPr>
        <p:spPr>
          <a:xfrm>
            <a:off x="5764549" y="2781019"/>
            <a:ext cx="3379451" cy="369332"/>
          </a:xfrm>
          <a:prstGeom prst="rect">
            <a:avLst/>
          </a:prstGeom>
          <a:noFill/>
        </p:spPr>
        <p:txBody>
          <a:bodyPr wrap="none" rtlCol="0">
            <a:spAutoFit/>
          </a:bodyPr>
          <a:lstStyle/>
          <a:p>
            <a:pPr eaLnBrk="1" fontAlgn="auto" hangingPunct="1">
              <a:spcBef>
                <a:spcPts val="0"/>
              </a:spcBef>
              <a:spcAft>
                <a:spcPts val="0"/>
              </a:spcAft>
            </a:pPr>
            <a:r>
              <a:rPr lang="en-US" dirty="0">
                <a:solidFill>
                  <a:prstClr val="black"/>
                </a:solidFill>
                <a:latin typeface="Lucida Sans Unicode"/>
              </a:rPr>
              <a:t>STAR “non-flow” subtracted </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40</a:t>
            </a:fld>
            <a:endParaRPr lang="en-US" dirty="0">
              <a:solidFill>
                <a:prstClr val="black"/>
              </a:solidFill>
            </a:endParaRPr>
          </a:p>
        </p:txBody>
      </p:sp>
      <p:sp>
        <p:nvSpPr>
          <p:cNvPr id="10" name="TextBox 9"/>
          <p:cNvSpPr txBox="1"/>
          <p:nvPr/>
        </p:nvSpPr>
        <p:spPr>
          <a:xfrm>
            <a:off x="1587500" y="5519280"/>
            <a:ext cx="2231701" cy="261610"/>
          </a:xfrm>
          <a:prstGeom prst="rect">
            <a:avLst/>
          </a:prstGeom>
          <a:noFill/>
        </p:spPr>
        <p:txBody>
          <a:bodyPr wrap="none" rtlCol="0">
            <a:spAutoFit/>
          </a:bodyPr>
          <a:lstStyle/>
          <a:p>
            <a:pPr eaLnBrk="1" fontAlgn="auto" hangingPunct="1">
              <a:spcBef>
                <a:spcPts val="0"/>
              </a:spcBef>
              <a:spcAft>
                <a:spcPts val="0"/>
              </a:spcAft>
            </a:pPr>
            <a:r>
              <a:rPr lang="en-US" sz="1100" dirty="0">
                <a:solidFill>
                  <a:prstClr val="black"/>
                </a:solidFill>
                <a:latin typeface="Lucida Sans Unicode"/>
              </a:rPr>
              <a:t>Phys.Rev.C78:034915 (2008) </a:t>
            </a:r>
          </a:p>
        </p:txBody>
      </p:sp>
      <p:sp>
        <p:nvSpPr>
          <p:cNvPr id="18" name="TextBox 17"/>
          <p:cNvSpPr txBox="1"/>
          <p:nvPr/>
        </p:nvSpPr>
        <p:spPr>
          <a:xfrm rot="-5400000">
            <a:off x="-177799" y="3289301"/>
            <a:ext cx="1212127" cy="369332"/>
          </a:xfrm>
          <a:prstGeom prst="rect">
            <a:avLst/>
          </a:prstGeom>
          <a:solidFill>
            <a:schemeClr val="bg1"/>
          </a:solidFill>
        </p:spPr>
        <p:txBody>
          <a:bodyPr wrap="none" rtlCol="0">
            <a:spAutoFit/>
          </a:bodyPr>
          <a:lstStyle/>
          <a:p>
            <a:r>
              <a:rPr lang="en-US" dirty="0" smtClean="0"/>
              <a:t>V</a:t>
            </a:r>
            <a:r>
              <a:rPr lang="en-US" baseline="-25000" dirty="0" smtClean="0"/>
              <a:t>2 </a:t>
            </a:r>
            <a:r>
              <a:rPr lang="en-US" dirty="0" smtClean="0"/>
              <a:t>Percent</a:t>
            </a:r>
            <a:endParaRPr lang="en-US" dirty="0"/>
          </a:p>
        </p:txBody>
      </p:sp>
      <p:sp>
        <p:nvSpPr>
          <p:cNvPr id="11" name="TextBox 10"/>
          <p:cNvSpPr txBox="1"/>
          <p:nvPr/>
        </p:nvSpPr>
        <p:spPr>
          <a:xfrm>
            <a:off x="7137400" y="19050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1000"/>
                                        <p:tgtEl>
                                          <p:spTgt spid="9">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1000"/>
                                        <p:tgtEl>
                                          <p:spTgt spid="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6292" name="Object 4"/>
          <p:cNvGraphicFramePr>
            <a:graphicFrameLocks noGrp="1" noChangeAspect="1"/>
          </p:cNvGraphicFramePr>
          <p:nvPr>
            <p:ph idx="1"/>
          </p:nvPr>
        </p:nvGraphicFramePr>
        <p:xfrm>
          <a:off x="2239963" y="1550988"/>
          <a:ext cx="4627562" cy="1112837"/>
        </p:xfrm>
        <a:graphic>
          <a:graphicData uri="http://schemas.openxmlformats.org/presentationml/2006/ole">
            <mc:AlternateContent xmlns:mc="http://schemas.openxmlformats.org/markup-compatibility/2006">
              <mc:Choice xmlns:v="urn:schemas-microsoft-com:vml" Requires="v">
                <p:oleObj spid="_x0000_s138254" name="Equation" r:id="rId3" imgW="2006280" imgH="482400" progId="Equation.DSMT4">
                  <p:embed/>
                </p:oleObj>
              </mc:Choice>
              <mc:Fallback>
                <p:oleObj name="Equation" r:id="rId3" imgW="2006280" imgH="482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963" y="1550988"/>
                        <a:ext cx="4627562" cy="1112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6290" name="Rectangle 2"/>
          <p:cNvSpPr>
            <a:spLocks noGrp="1" noChangeArrowheads="1"/>
          </p:cNvSpPr>
          <p:nvPr>
            <p:ph type="title"/>
          </p:nvPr>
        </p:nvSpPr>
        <p:spPr/>
        <p:txBody>
          <a:bodyPr/>
          <a:lstStyle/>
          <a:p>
            <a:r>
              <a:rPr lang="en-US" dirty="0" smtClean="0"/>
              <a:t>sQGP – the most perfect fluid?</a:t>
            </a:r>
            <a:endParaRPr lang="en-US" dirty="0"/>
          </a:p>
        </p:txBody>
      </p:sp>
      <p:sp>
        <p:nvSpPr>
          <p:cNvPr id="396293" name="Text Box 5"/>
          <p:cNvSpPr txBox="1">
            <a:spLocks noChangeArrowheads="1"/>
          </p:cNvSpPr>
          <p:nvPr/>
        </p:nvSpPr>
        <p:spPr bwMode="auto">
          <a:xfrm>
            <a:off x="3235325" y="3051175"/>
            <a:ext cx="2763838" cy="1250950"/>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3600" dirty="0">
                <a:solidFill>
                  <a:srgbClr val="464646"/>
                </a:solidFill>
                <a:latin typeface="Arial Narrow" pitchFamily="34" charset="0"/>
                <a:cs typeface="Arial" charset="0"/>
              </a:rPr>
              <a:t>lowest viscosity</a:t>
            </a:r>
          </a:p>
          <a:p>
            <a:pPr eaLnBrk="1" fontAlgn="auto" hangingPunct="1">
              <a:spcBef>
                <a:spcPts val="0"/>
              </a:spcBef>
              <a:spcAft>
                <a:spcPts val="0"/>
              </a:spcAft>
            </a:pPr>
            <a:r>
              <a:rPr lang="en-US" sz="4000" dirty="0">
                <a:solidFill>
                  <a:srgbClr val="464646"/>
                </a:solidFill>
                <a:latin typeface="Arial Narrow" pitchFamily="34" charset="0"/>
                <a:cs typeface="Arial" charset="0"/>
              </a:rPr>
              <a:t>possible?</a:t>
            </a:r>
          </a:p>
        </p:txBody>
      </p:sp>
      <p:sp>
        <p:nvSpPr>
          <p:cNvPr id="396294" name="Rectangle 6"/>
          <p:cNvSpPr>
            <a:spLocks noChangeArrowheads="1"/>
          </p:cNvSpPr>
          <p:nvPr/>
        </p:nvSpPr>
        <p:spPr bwMode="auto">
          <a:xfrm>
            <a:off x="4051300" y="5168900"/>
            <a:ext cx="1524000" cy="431800"/>
          </a:xfrm>
          <a:prstGeom prst="rect">
            <a:avLst/>
          </a:prstGeom>
          <a:noFill/>
          <a:ln w="9525" algn="ctr">
            <a:no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nvGrpSpPr>
          <p:cNvPr id="2" name="Group 7"/>
          <p:cNvGrpSpPr>
            <a:grpSpLocks/>
          </p:cNvGrpSpPr>
          <p:nvPr/>
        </p:nvGrpSpPr>
        <p:grpSpPr bwMode="auto">
          <a:xfrm>
            <a:off x="266700" y="1023938"/>
            <a:ext cx="8686800" cy="5453063"/>
            <a:chOff x="536" y="485"/>
            <a:chExt cx="5472" cy="3435"/>
          </a:xfrm>
        </p:grpSpPr>
        <p:grpSp>
          <p:nvGrpSpPr>
            <p:cNvPr id="3" name="Group 8"/>
            <p:cNvGrpSpPr>
              <a:grpSpLocks/>
            </p:cNvGrpSpPr>
            <p:nvPr/>
          </p:nvGrpSpPr>
          <p:grpSpPr bwMode="auto">
            <a:xfrm>
              <a:off x="536" y="485"/>
              <a:ext cx="5472" cy="3435"/>
              <a:chOff x="184" y="612"/>
              <a:chExt cx="5472" cy="3435"/>
            </a:xfrm>
          </p:grpSpPr>
          <p:pic>
            <p:nvPicPr>
              <p:cNvPr id="396297" name="Picture 9"/>
              <p:cNvPicPr>
                <a:picLocks noChangeAspect="1" noChangeArrowheads="1"/>
              </p:cNvPicPr>
              <p:nvPr/>
            </p:nvPicPr>
            <p:blipFill>
              <a:blip r:embed="rId5" cstate="print"/>
              <a:srcRect/>
              <a:stretch>
                <a:fillRect/>
              </a:stretch>
            </p:blipFill>
            <p:spPr bwMode="auto">
              <a:xfrm>
                <a:off x="184" y="687"/>
                <a:ext cx="5472" cy="3360"/>
              </a:xfrm>
              <a:prstGeom prst="rect">
                <a:avLst/>
              </a:prstGeom>
              <a:noFill/>
              <a:ln w="9525">
                <a:noFill/>
                <a:miter lim="800000"/>
                <a:headEnd/>
                <a:tailEnd/>
              </a:ln>
              <a:effectLst/>
            </p:spPr>
          </p:pic>
          <p:graphicFrame>
            <p:nvGraphicFramePr>
              <p:cNvPr id="396298" name="Object 10"/>
              <p:cNvGraphicFramePr>
                <a:graphicFrameLocks noChangeAspect="1"/>
              </p:cNvGraphicFramePr>
              <p:nvPr/>
            </p:nvGraphicFramePr>
            <p:xfrm>
              <a:off x="216" y="612"/>
              <a:ext cx="504" cy="601"/>
            </p:xfrm>
            <a:graphic>
              <a:graphicData uri="http://schemas.openxmlformats.org/presentationml/2006/ole">
                <mc:AlternateContent xmlns:mc="http://schemas.openxmlformats.org/markup-compatibility/2006">
                  <mc:Choice xmlns:v="urn:schemas-microsoft-com:vml" Requires="v">
                    <p:oleObj spid="_x0000_s138255" name="Equation" r:id="rId6" imgW="330120" imgH="393480" progId="Equation.DSMT4">
                      <p:embed/>
                    </p:oleObj>
                  </mc:Choice>
                  <mc:Fallback>
                    <p:oleObj name="Equation" r:id="rId6" imgW="330120" imgH="39348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 y="612"/>
                            <a:ext cx="504" cy="601"/>
                          </a:xfrm>
                          <a:prstGeom prst="rect">
                            <a:avLst/>
                          </a:prstGeom>
                          <a:solidFill>
                            <a:schemeClr val="bg1"/>
                          </a:solidFill>
                        </p:spPr>
                      </p:pic>
                    </p:oleObj>
                  </mc:Fallback>
                </mc:AlternateContent>
              </a:graphicData>
            </a:graphic>
          </p:graphicFrame>
          <p:sp>
            <p:nvSpPr>
              <p:cNvPr id="396299" name="Text Box 11"/>
              <p:cNvSpPr txBox="1">
                <a:spLocks noChangeArrowheads="1"/>
              </p:cNvSpPr>
              <p:nvPr/>
            </p:nvSpPr>
            <p:spPr bwMode="auto">
              <a:xfrm>
                <a:off x="1398" y="2714"/>
                <a:ext cx="889" cy="442"/>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4000" dirty="0">
                    <a:solidFill>
                      <a:srgbClr val="0000CC"/>
                    </a:solidFill>
                    <a:latin typeface="Arial Narrow" pitchFamily="34" charset="0"/>
                    <a:cs typeface="Arial" charset="0"/>
                  </a:rPr>
                  <a:t>helium</a:t>
                </a:r>
              </a:p>
            </p:txBody>
          </p:sp>
          <p:sp>
            <p:nvSpPr>
              <p:cNvPr id="396300" name="Text Box 12"/>
              <p:cNvSpPr txBox="1">
                <a:spLocks noChangeArrowheads="1"/>
              </p:cNvSpPr>
              <p:nvPr/>
            </p:nvSpPr>
            <p:spPr bwMode="auto">
              <a:xfrm>
                <a:off x="4742" y="2906"/>
                <a:ext cx="757" cy="442"/>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4000" dirty="0">
                    <a:solidFill>
                      <a:srgbClr val="0000CC"/>
                    </a:solidFill>
                    <a:latin typeface="Arial Narrow" pitchFamily="34" charset="0"/>
                    <a:cs typeface="Arial" charset="0"/>
                  </a:rPr>
                  <a:t>water</a:t>
                </a:r>
              </a:p>
            </p:txBody>
          </p:sp>
          <p:sp>
            <p:nvSpPr>
              <p:cNvPr id="396301" name="Text Box 13"/>
              <p:cNvSpPr txBox="1">
                <a:spLocks noChangeArrowheads="1"/>
              </p:cNvSpPr>
              <p:nvPr/>
            </p:nvSpPr>
            <p:spPr bwMode="auto">
              <a:xfrm>
                <a:off x="3670" y="2666"/>
                <a:ext cx="1064" cy="442"/>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4000" dirty="0">
                    <a:solidFill>
                      <a:srgbClr val="0000CC"/>
                    </a:solidFill>
                    <a:latin typeface="Arial Narrow" pitchFamily="34" charset="0"/>
                    <a:cs typeface="Arial" charset="0"/>
                  </a:rPr>
                  <a:t>nitrogen</a:t>
                </a:r>
              </a:p>
            </p:txBody>
          </p:sp>
        </p:grpSp>
        <p:sp>
          <p:nvSpPr>
            <p:cNvPr id="396302" name="Text Box 14"/>
            <p:cNvSpPr txBox="1">
              <a:spLocks noChangeArrowheads="1"/>
            </p:cNvSpPr>
            <p:nvPr/>
          </p:nvSpPr>
          <p:spPr bwMode="auto">
            <a:xfrm>
              <a:off x="2984" y="2153"/>
              <a:ext cx="1264" cy="826"/>
            </a:xfrm>
            <a:prstGeom prst="rect">
              <a:avLst/>
            </a:prstGeom>
            <a:noFill/>
            <a:ln w="9525" algn="ctr">
              <a:noFill/>
              <a:miter lim="800000"/>
              <a:headEnd/>
              <a:tailEnd/>
            </a:ln>
            <a:effectLst/>
          </p:spPr>
          <p:txBody>
            <a:bodyPr>
              <a:spAutoFit/>
            </a:bodyPr>
            <a:lstStyle/>
            <a:p>
              <a:pPr eaLnBrk="1" fontAlgn="auto" hangingPunct="1">
                <a:spcBef>
                  <a:spcPct val="50000"/>
                </a:spcBef>
                <a:spcAft>
                  <a:spcPts val="0"/>
                </a:spcAft>
              </a:pPr>
              <a:r>
                <a:rPr lang="en-US" sz="4000" dirty="0">
                  <a:solidFill>
                    <a:srgbClr val="464646"/>
                  </a:solidFill>
                  <a:latin typeface="Arial Narrow" pitchFamily="34" charset="0"/>
                  <a:cs typeface="Arial" charset="0"/>
                </a:rPr>
                <a:t>viscosity bound?</a:t>
              </a:r>
            </a:p>
          </p:txBody>
        </p:sp>
        <p:sp>
          <p:nvSpPr>
            <p:cNvPr id="396303" name="Rectangle 15"/>
            <p:cNvSpPr>
              <a:spLocks noChangeArrowheads="1"/>
            </p:cNvSpPr>
            <p:nvPr/>
          </p:nvSpPr>
          <p:spPr bwMode="auto">
            <a:xfrm>
              <a:off x="3048" y="2968"/>
              <a:ext cx="1024" cy="288"/>
            </a:xfrm>
            <a:prstGeom prst="rect">
              <a:avLst/>
            </a:prstGeom>
            <a:solidFill>
              <a:schemeClr val="bg1"/>
            </a:solidFill>
            <a:ln w="9525" algn="ctr">
              <a:no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396304" name="AutoShape 16"/>
            <p:cNvSpPr>
              <a:spLocks noChangeArrowheads="1"/>
            </p:cNvSpPr>
            <p:nvPr/>
          </p:nvSpPr>
          <p:spPr bwMode="auto">
            <a:xfrm>
              <a:off x="3416" y="2937"/>
              <a:ext cx="306" cy="615"/>
            </a:xfrm>
            <a:prstGeom prst="downArrow">
              <a:avLst>
                <a:gd name="adj1" fmla="val 50000"/>
                <a:gd name="adj2" fmla="val 50245"/>
              </a:avLst>
            </a:prstGeom>
            <a:solidFill>
              <a:srgbClr val="FF0000"/>
            </a:solidFill>
            <a:ln w="9525" algn="ctr">
              <a:no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grpSp>
      <p:sp>
        <p:nvSpPr>
          <p:cNvPr id="16" name="Slide Number Placeholder 15"/>
          <p:cNvSpPr>
            <a:spLocks noGrp="1"/>
          </p:cNvSpPr>
          <p:nvPr>
            <p:ph type="sldNum" sz="quarter" idx="12"/>
          </p:nvPr>
        </p:nvSpPr>
        <p:spPr/>
        <p:txBody>
          <a:bodyPr/>
          <a:lstStyle/>
          <a:p>
            <a:fld id="{B6F15528-21DE-4FAA-801E-634DDDAF4B2B}" type="slidenum">
              <a:rPr lang="en-US" smtClean="0">
                <a:solidFill>
                  <a:prstClr val="black"/>
                </a:solidFill>
              </a:rPr>
              <a:pPr/>
              <a:t>41</a:t>
            </a:fld>
            <a:endParaRPr lang="en-US" dirty="0">
              <a:solidFill>
                <a:prstClr val="black"/>
              </a:solidFill>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6292" name="Object 4"/>
          <p:cNvGraphicFramePr>
            <a:graphicFrameLocks noGrp="1" noChangeAspect="1"/>
          </p:cNvGraphicFramePr>
          <p:nvPr>
            <p:ph idx="1"/>
          </p:nvPr>
        </p:nvGraphicFramePr>
        <p:xfrm>
          <a:off x="2239963" y="1550988"/>
          <a:ext cx="4627562" cy="1112837"/>
        </p:xfrm>
        <a:graphic>
          <a:graphicData uri="http://schemas.openxmlformats.org/presentationml/2006/ole">
            <mc:AlternateContent xmlns:mc="http://schemas.openxmlformats.org/markup-compatibility/2006">
              <mc:Choice xmlns:v="urn:schemas-microsoft-com:vml" Requires="v">
                <p:oleObj spid="_x0000_s139284" name="Equation" r:id="rId3" imgW="2006280" imgH="482400" progId="Equation.DSMT4">
                  <p:embed/>
                </p:oleObj>
              </mc:Choice>
              <mc:Fallback>
                <p:oleObj name="Equation" r:id="rId3" imgW="2006280" imgH="482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963" y="1550988"/>
                        <a:ext cx="4627562" cy="1112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6290" name="Rectangle 2"/>
          <p:cNvSpPr>
            <a:spLocks noGrp="1" noChangeArrowheads="1"/>
          </p:cNvSpPr>
          <p:nvPr>
            <p:ph type="title"/>
          </p:nvPr>
        </p:nvSpPr>
        <p:spPr/>
        <p:txBody>
          <a:bodyPr/>
          <a:lstStyle/>
          <a:p>
            <a:r>
              <a:rPr lang="en-US" dirty="0"/>
              <a:t>viscocity~0, i.e. A Perfect Fluid?</a:t>
            </a:r>
          </a:p>
        </p:txBody>
      </p:sp>
      <p:sp>
        <p:nvSpPr>
          <p:cNvPr id="396291" name="Rectangle 3"/>
          <p:cNvSpPr>
            <a:spLocks noGrp="1" noChangeArrowheads="1"/>
          </p:cNvSpPr>
          <p:nvPr>
            <p:ph type="body" idx="4294967295"/>
          </p:nvPr>
        </p:nvSpPr>
        <p:spPr>
          <a:xfrm>
            <a:off x="76200" y="609600"/>
            <a:ext cx="9067800" cy="6248400"/>
          </a:xfrm>
        </p:spPr>
        <p:txBody>
          <a:bodyPr>
            <a:normAutofit lnSpcReduction="10000"/>
          </a:bodyPr>
          <a:lstStyle/>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r>
              <a:rPr lang="en-US" dirty="0"/>
              <a:t>See “</a:t>
            </a:r>
            <a:r>
              <a:rPr lang="en-US" i="1" dirty="0"/>
              <a:t>A Viscosity Bound Conjecture</a:t>
            </a:r>
            <a:r>
              <a:rPr lang="en-US" dirty="0"/>
              <a:t>”, </a:t>
            </a:r>
            <a:br>
              <a:rPr lang="en-US" dirty="0"/>
            </a:br>
            <a:r>
              <a:rPr lang="en-US" dirty="0"/>
              <a:t>          </a:t>
            </a:r>
            <a:r>
              <a:rPr lang="en-US" dirty="0">
                <a:hlinkClick r:id="rId5"/>
              </a:rPr>
              <a:t>P. Kovtun</a:t>
            </a:r>
            <a:r>
              <a:rPr lang="en-US" dirty="0"/>
              <a:t>, </a:t>
            </a:r>
            <a:r>
              <a:rPr lang="en-US" dirty="0">
                <a:hlinkClick r:id="rId6"/>
              </a:rPr>
              <a:t>D.T. Son</a:t>
            </a:r>
            <a:r>
              <a:rPr lang="en-US" dirty="0"/>
              <a:t>, </a:t>
            </a:r>
            <a:r>
              <a:rPr lang="en-US" dirty="0">
                <a:hlinkClick r:id="rId7"/>
              </a:rPr>
              <a:t>A.O. Starinets</a:t>
            </a:r>
            <a:r>
              <a:rPr lang="en-US" dirty="0"/>
              <a:t>, </a:t>
            </a:r>
            <a:r>
              <a:rPr lang="en-US" dirty="0">
                <a:hlinkClick r:id="rId8"/>
              </a:rPr>
              <a:t>hep-th/0405231</a:t>
            </a:r>
            <a:r>
              <a:rPr lang="en-US" sz="2000" dirty="0"/>
              <a:t> </a:t>
            </a:r>
          </a:p>
          <a:p>
            <a:pPr>
              <a:lnSpc>
                <a:spcPct val="90000"/>
              </a:lnSpc>
            </a:pPr>
            <a:endParaRPr lang="en-US" sz="2000" dirty="0"/>
          </a:p>
          <a:p>
            <a:pPr lvl="1">
              <a:lnSpc>
                <a:spcPct val="90000"/>
              </a:lnSpc>
            </a:pPr>
            <a:r>
              <a:rPr lang="en-US" sz="1800" dirty="0">
                <a:hlinkClick r:id="rId9"/>
              </a:rPr>
              <a:t>THE SHEAR VISCOSITY OF STRONGLY COUPLED N=4 SUPERSYMMETRIC YANG-MILLS PLASMA., G. Policastro, D.T. Son , A.O. Starinets,  Phys.Rev.Lett.87:081601,2001   hep-th/0104066 </a:t>
            </a:r>
            <a:endParaRPr lang="en-US" sz="1800" dirty="0"/>
          </a:p>
          <a:p>
            <a:pPr>
              <a:lnSpc>
                <a:spcPct val="90000"/>
              </a:lnSpc>
            </a:pPr>
            <a:endParaRPr lang="en-US" sz="2000" dirty="0"/>
          </a:p>
        </p:txBody>
      </p:sp>
      <p:sp>
        <p:nvSpPr>
          <p:cNvPr id="396293" name="Text Box 5"/>
          <p:cNvSpPr txBox="1">
            <a:spLocks noChangeArrowheads="1"/>
          </p:cNvSpPr>
          <p:nvPr/>
        </p:nvSpPr>
        <p:spPr bwMode="auto">
          <a:xfrm>
            <a:off x="3235325" y="3051175"/>
            <a:ext cx="2763838" cy="1250950"/>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3600" dirty="0">
                <a:solidFill>
                  <a:srgbClr val="464646"/>
                </a:solidFill>
                <a:latin typeface="Arial Narrow" pitchFamily="34" charset="0"/>
                <a:cs typeface="Arial" charset="0"/>
              </a:rPr>
              <a:t>lowest viscosity</a:t>
            </a:r>
          </a:p>
          <a:p>
            <a:pPr eaLnBrk="1" fontAlgn="auto" hangingPunct="1">
              <a:spcBef>
                <a:spcPts val="0"/>
              </a:spcBef>
              <a:spcAft>
                <a:spcPts val="0"/>
              </a:spcAft>
            </a:pPr>
            <a:r>
              <a:rPr lang="en-US" sz="4000" dirty="0">
                <a:solidFill>
                  <a:srgbClr val="464646"/>
                </a:solidFill>
                <a:latin typeface="Arial Narrow" pitchFamily="34" charset="0"/>
                <a:cs typeface="Arial" charset="0"/>
              </a:rPr>
              <a:t>possible?</a:t>
            </a:r>
          </a:p>
        </p:txBody>
      </p:sp>
      <p:sp>
        <p:nvSpPr>
          <p:cNvPr id="396294" name="Rectangle 6"/>
          <p:cNvSpPr>
            <a:spLocks noChangeArrowheads="1"/>
          </p:cNvSpPr>
          <p:nvPr/>
        </p:nvSpPr>
        <p:spPr bwMode="auto">
          <a:xfrm>
            <a:off x="4051300" y="5168900"/>
            <a:ext cx="1524000" cy="431800"/>
          </a:xfrm>
          <a:prstGeom prst="rect">
            <a:avLst/>
          </a:prstGeom>
          <a:noFill/>
          <a:ln w="9525" algn="ctr">
            <a:no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pic>
        <p:nvPicPr>
          <p:cNvPr id="396297" name="Picture 9"/>
          <p:cNvPicPr>
            <a:picLocks noChangeArrowheads="1"/>
          </p:cNvPicPr>
          <p:nvPr/>
        </p:nvPicPr>
        <p:blipFill>
          <a:blip r:embed="rId10" cstate="print"/>
          <a:srcRect t="76175"/>
          <a:stretch>
            <a:fillRect/>
          </a:stretch>
        </p:blipFill>
        <p:spPr bwMode="auto">
          <a:xfrm>
            <a:off x="457200" y="-2209800"/>
            <a:ext cx="8686800" cy="13727740"/>
          </a:xfrm>
          <a:prstGeom prst="rect">
            <a:avLst/>
          </a:prstGeom>
          <a:noFill/>
          <a:ln w="9525">
            <a:noFill/>
            <a:miter lim="800000"/>
            <a:headEnd/>
            <a:tailEnd/>
          </a:ln>
          <a:effectLst/>
        </p:spPr>
      </p:pic>
      <p:graphicFrame>
        <p:nvGraphicFramePr>
          <p:cNvPr id="396298" name="Object 10"/>
          <p:cNvGraphicFramePr>
            <a:graphicFrameLocks noChangeAspect="1"/>
          </p:cNvGraphicFramePr>
          <p:nvPr/>
        </p:nvGraphicFramePr>
        <p:xfrm>
          <a:off x="317500" y="1023938"/>
          <a:ext cx="800100" cy="954088"/>
        </p:xfrm>
        <a:graphic>
          <a:graphicData uri="http://schemas.openxmlformats.org/presentationml/2006/ole">
            <mc:AlternateContent xmlns:mc="http://schemas.openxmlformats.org/markup-compatibility/2006">
              <mc:Choice xmlns:v="urn:schemas-microsoft-com:vml" Requires="v">
                <p:oleObj spid="_x0000_s139285" name="Equation" r:id="rId11" imgW="330120" imgH="393480" progId="Equation.DSMT4">
                  <p:embed/>
                </p:oleObj>
              </mc:Choice>
              <mc:Fallback>
                <p:oleObj name="Equation" r:id="rId11" imgW="330120" imgH="393480"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7500" y="1023938"/>
                        <a:ext cx="800100" cy="954088"/>
                      </a:xfrm>
                      <a:prstGeom prst="rect">
                        <a:avLst/>
                      </a:prstGeom>
                      <a:solidFill>
                        <a:schemeClr val="bg1"/>
                      </a:solidFill>
                    </p:spPr>
                  </p:pic>
                </p:oleObj>
              </mc:Fallback>
            </mc:AlternateContent>
          </a:graphicData>
        </a:graphic>
      </p:graphicFrame>
      <p:sp>
        <p:nvSpPr>
          <p:cNvPr id="396299" name="Text Box 11"/>
          <p:cNvSpPr txBox="1">
            <a:spLocks noChangeArrowheads="1"/>
          </p:cNvSpPr>
          <p:nvPr/>
        </p:nvSpPr>
        <p:spPr bwMode="auto">
          <a:xfrm>
            <a:off x="2206625" y="3268663"/>
            <a:ext cx="1411288" cy="701675"/>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4000" dirty="0">
                <a:solidFill>
                  <a:srgbClr val="0000CC"/>
                </a:solidFill>
                <a:latin typeface="Arial Narrow" pitchFamily="34" charset="0"/>
                <a:cs typeface="Arial" charset="0"/>
              </a:rPr>
              <a:t>helium</a:t>
            </a:r>
          </a:p>
        </p:txBody>
      </p:sp>
      <p:sp>
        <p:nvSpPr>
          <p:cNvPr id="396300" name="Text Box 12"/>
          <p:cNvSpPr txBox="1">
            <a:spLocks noChangeArrowheads="1"/>
          </p:cNvSpPr>
          <p:nvPr/>
        </p:nvSpPr>
        <p:spPr bwMode="auto">
          <a:xfrm>
            <a:off x="7566025" y="-160337"/>
            <a:ext cx="1201738" cy="701675"/>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4000" dirty="0">
                <a:solidFill>
                  <a:srgbClr val="0000CC"/>
                </a:solidFill>
                <a:latin typeface="Arial Narrow" pitchFamily="34" charset="0"/>
                <a:cs typeface="Arial" charset="0"/>
              </a:rPr>
              <a:t>water</a:t>
            </a:r>
          </a:p>
        </p:txBody>
      </p:sp>
      <p:sp>
        <p:nvSpPr>
          <p:cNvPr id="396301" name="Text Box 13"/>
          <p:cNvSpPr txBox="1">
            <a:spLocks noChangeArrowheads="1"/>
          </p:cNvSpPr>
          <p:nvPr/>
        </p:nvSpPr>
        <p:spPr bwMode="auto">
          <a:xfrm>
            <a:off x="5788025" y="284163"/>
            <a:ext cx="1689100" cy="701675"/>
          </a:xfrm>
          <a:prstGeom prst="rect">
            <a:avLst/>
          </a:prstGeom>
          <a:noFill/>
          <a:ln w="9525" algn="ctr">
            <a:noFill/>
            <a:miter lim="800000"/>
            <a:headEnd/>
            <a:tailEnd/>
          </a:ln>
          <a:effectLst/>
        </p:spPr>
        <p:txBody>
          <a:bodyPr wrap="none">
            <a:spAutoFit/>
          </a:bodyPr>
          <a:lstStyle/>
          <a:p>
            <a:pPr eaLnBrk="1" fontAlgn="auto" hangingPunct="1">
              <a:spcBef>
                <a:spcPts val="0"/>
              </a:spcBef>
              <a:spcAft>
                <a:spcPts val="0"/>
              </a:spcAft>
            </a:pPr>
            <a:r>
              <a:rPr lang="en-US" sz="4000" dirty="0">
                <a:solidFill>
                  <a:srgbClr val="0000CC"/>
                </a:solidFill>
                <a:latin typeface="Arial Narrow" pitchFamily="34" charset="0"/>
                <a:cs typeface="Arial" charset="0"/>
              </a:rPr>
              <a:t>nitrogen</a:t>
            </a:r>
          </a:p>
        </p:txBody>
      </p:sp>
      <p:sp>
        <p:nvSpPr>
          <p:cNvPr id="396302" name="Text Box 14"/>
          <p:cNvSpPr txBox="1">
            <a:spLocks noChangeArrowheads="1"/>
          </p:cNvSpPr>
          <p:nvPr/>
        </p:nvSpPr>
        <p:spPr bwMode="auto">
          <a:xfrm>
            <a:off x="4152900" y="3671888"/>
            <a:ext cx="2006600" cy="1311275"/>
          </a:xfrm>
          <a:prstGeom prst="rect">
            <a:avLst/>
          </a:prstGeom>
          <a:noFill/>
          <a:ln w="9525" algn="ctr">
            <a:noFill/>
            <a:miter lim="800000"/>
            <a:headEnd/>
            <a:tailEnd/>
          </a:ln>
          <a:effectLst/>
        </p:spPr>
        <p:txBody>
          <a:bodyPr>
            <a:spAutoFit/>
          </a:bodyPr>
          <a:lstStyle/>
          <a:p>
            <a:pPr eaLnBrk="1" fontAlgn="auto" hangingPunct="1">
              <a:spcBef>
                <a:spcPct val="50000"/>
              </a:spcBef>
              <a:spcAft>
                <a:spcPts val="0"/>
              </a:spcAft>
            </a:pPr>
            <a:r>
              <a:rPr lang="en-US" sz="4000" dirty="0">
                <a:solidFill>
                  <a:srgbClr val="464646"/>
                </a:solidFill>
                <a:latin typeface="Arial Narrow" pitchFamily="34" charset="0"/>
                <a:cs typeface="Arial" charset="0"/>
              </a:rPr>
              <a:t>viscosity bound?</a:t>
            </a:r>
          </a:p>
        </p:txBody>
      </p:sp>
      <p:sp>
        <p:nvSpPr>
          <p:cNvPr id="396303" name="Rectangle 15"/>
          <p:cNvSpPr>
            <a:spLocks noChangeArrowheads="1"/>
          </p:cNvSpPr>
          <p:nvPr/>
        </p:nvSpPr>
        <p:spPr bwMode="auto">
          <a:xfrm>
            <a:off x="4254500" y="4965701"/>
            <a:ext cx="1625600" cy="457200"/>
          </a:xfrm>
          <a:prstGeom prst="rect">
            <a:avLst/>
          </a:prstGeom>
          <a:solidFill>
            <a:schemeClr val="bg1"/>
          </a:solidFill>
          <a:ln w="9525" algn="ctr">
            <a:no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7" name="TextBox 16"/>
          <p:cNvSpPr txBox="1"/>
          <p:nvPr/>
        </p:nvSpPr>
        <p:spPr>
          <a:xfrm>
            <a:off x="609600" y="5029200"/>
            <a:ext cx="3696846" cy="369332"/>
          </a:xfrm>
          <a:prstGeom prst="rect">
            <a:avLst/>
          </a:prstGeom>
          <a:noFill/>
        </p:spPr>
        <p:txBody>
          <a:bodyPr wrap="none" rtlCol="0">
            <a:spAutoFit/>
          </a:bodyPr>
          <a:lstStyle/>
          <a:p>
            <a:pPr eaLnBrk="1" fontAlgn="auto" hangingPunct="1">
              <a:spcBef>
                <a:spcPts val="0"/>
              </a:spcBef>
              <a:spcAft>
                <a:spcPts val="0"/>
              </a:spcAft>
            </a:pPr>
            <a:r>
              <a:rPr lang="en-US" dirty="0">
                <a:solidFill>
                  <a:prstClr val="black"/>
                </a:solidFill>
                <a:latin typeface="Lucida Sans Unicode"/>
              </a:rPr>
              <a:t>Meyer Lattice: </a:t>
            </a:r>
            <a:r>
              <a:rPr lang="en-US" dirty="0">
                <a:solidFill>
                  <a:prstClr val="black"/>
                </a:solidFill>
                <a:latin typeface="Lucida Sans Unicode"/>
                <a:sym typeface="Symbol"/>
              </a:rPr>
              <a:t></a:t>
            </a:r>
            <a:r>
              <a:rPr lang="en-US" dirty="0">
                <a:solidFill>
                  <a:prstClr val="black"/>
                </a:solidFill>
                <a:latin typeface="Lucida Sans Unicode"/>
              </a:rPr>
              <a:t>/s = 0.134 (33)</a:t>
            </a:r>
          </a:p>
        </p:txBody>
      </p:sp>
      <p:cxnSp>
        <p:nvCxnSpPr>
          <p:cNvPr id="19" name="Straight Connector 18"/>
          <p:cNvCxnSpPr/>
          <p:nvPr/>
        </p:nvCxnSpPr>
        <p:spPr>
          <a:xfrm>
            <a:off x="1828800" y="5791200"/>
            <a:ext cx="7162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96304" name="AutoShape 16"/>
          <p:cNvSpPr>
            <a:spLocks noChangeArrowheads="1"/>
          </p:cNvSpPr>
          <p:nvPr/>
        </p:nvSpPr>
        <p:spPr bwMode="auto">
          <a:xfrm>
            <a:off x="4838700" y="4916488"/>
            <a:ext cx="485775" cy="976313"/>
          </a:xfrm>
          <a:prstGeom prst="downArrow">
            <a:avLst>
              <a:gd name="adj1" fmla="val 50000"/>
              <a:gd name="adj2" fmla="val 50245"/>
            </a:avLst>
          </a:prstGeom>
          <a:solidFill>
            <a:srgbClr val="FF0000"/>
          </a:solidFill>
          <a:ln w="9525" algn="ctr">
            <a:noFill/>
            <a:miter lim="800000"/>
            <a:headEnd/>
            <a:tailEnd/>
          </a:ln>
          <a:effectLst/>
        </p:spPr>
        <p:txBody>
          <a:bodyPr wrap="none" anchor="ctr"/>
          <a:lstStyle/>
          <a:p>
            <a:pPr eaLnBrk="1" fontAlgn="auto" hangingPunct="1">
              <a:spcBef>
                <a:spcPts val="0"/>
              </a:spcBef>
              <a:spcAft>
                <a:spcPts val="0"/>
              </a:spcAft>
            </a:pPr>
            <a:endParaRPr lang="en-US" dirty="0">
              <a:solidFill>
                <a:prstClr val="black"/>
              </a:solidFill>
              <a:latin typeface="Lucida Sans Unicode"/>
            </a:endParaRPr>
          </a:p>
        </p:txBody>
      </p:sp>
      <p:sp>
        <p:nvSpPr>
          <p:cNvPr id="18" name="TextBox 17"/>
          <p:cNvSpPr txBox="1"/>
          <p:nvPr/>
        </p:nvSpPr>
        <p:spPr>
          <a:xfrm>
            <a:off x="6553200" y="5518675"/>
            <a:ext cx="457200" cy="646331"/>
          </a:xfrm>
          <a:prstGeom prst="rect">
            <a:avLst/>
          </a:prstGeom>
          <a:noFill/>
        </p:spPr>
        <p:txBody>
          <a:bodyPr wrap="square" rtlCol="0">
            <a:spAutoFit/>
          </a:bodyPr>
          <a:lstStyle/>
          <a:p>
            <a:pPr eaLnBrk="1" fontAlgn="auto" hangingPunct="1">
              <a:spcBef>
                <a:spcPts val="0"/>
              </a:spcBef>
              <a:spcAft>
                <a:spcPts val="0"/>
              </a:spcAft>
            </a:pPr>
            <a:r>
              <a:rPr lang="en-US" sz="3600" b="1" dirty="0">
                <a:solidFill>
                  <a:srgbClr val="C00000"/>
                </a:solidFill>
                <a:latin typeface="Lucida Sans Unicode"/>
                <a:sym typeface="Symbol"/>
              </a:rPr>
              <a:t></a:t>
            </a:r>
            <a:endParaRPr lang="en-US" sz="3600" b="1" dirty="0">
              <a:solidFill>
                <a:srgbClr val="C00000"/>
              </a:solidFill>
              <a:latin typeface="Lucida Sans Unicode"/>
            </a:endParaRPr>
          </a:p>
        </p:txBody>
      </p:sp>
      <p:cxnSp>
        <p:nvCxnSpPr>
          <p:cNvPr id="21" name="Straight Arrow Connector 20"/>
          <p:cNvCxnSpPr/>
          <p:nvPr/>
        </p:nvCxnSpPr>
        <p:spPr>
          <a:xfrm rot="10800000" flipV="1">
            <a:off x="6781800" y="5016500"/>
            <a:ext cx="825500" cy="6985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43800" y="4724400"/>
            <a:ext cx="726481" cy="369332"/>
          </a:xfrm>
          <a:prstGeom prst="rect">
            <a:avLst/>
          </a:prstGeom>
          <a:noFill/>
        </p:spPr>
        <p:txBody>
          <a:bodyPr wrap="square" rtlCol="0">
            <a:spAutoFit/>
          </a:bodyPr>
          <a:lstStyle/>
          <a:p>
            <a:pPr eaLnBrk="1" fontAlgn="auto" hangingPunct="1">
              <a:spcBef>
                <a:spcPts val="0"/>
              </a:spcBef>
              <a:spcAft>
                <a:spcPts val="0"/>
              </a:spcAft>
            </a:pPr>
            <a:r>
              <a:rPr lang="en-US" dirty="0">
                <a:solidFill>
                  <a:prstClr val="black"/>
                </a:solidFill>
                <a:latin typeface="Lucida Sans Unicode"/>
              </a:rPr>
              <a:t>RHIC</a:t>
            </a:r>
          </a:p>
        </p:txBody>
      </p:sp>
      <p:cxnSp>
        <p:nvCxnSpPr>
          <p:cNvPr id="22" name="Straight Arrow Connector 21"/>
          <p:cNvCxnSpPr/>
          <p:nvPr/>
        </p:nvCxnSpPr>
        <p:spPr>
          <a:xfrm rot="16200000" flipH="1">
            <a:off x="1917700" y="5321300"/>
            <a:ext cx="393700" cy="3937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5384800"/>
            <a:ext cx="1431802" cy="276999"/>
          </a:xfrm>
          <a:prstGeom prst="rect">
            <a:avLst/>
          </a:prstGeom>
          <a:noFill/>
        </p:spPr>
        <p:txBody>
          <a:bodyPr wrap="none" rtlCol="0">
            <a:spAutoFit/>
          </a:bodyPr>
          <a:lstStyle/>
          <a:p>
            <a:pPr eaLnBrk="1" fontAlgn="auto" hangingPunct="1">
              <a:spcBef>
                <a:spcPts val="0"/>
              </a:spcBef>
              <a:spcAft>
                <a:spcPts val="0"/>
              </a:spcAft>
            </a:pPr>
            <a:r>
              <a:rPr lang="en-US" sz="1200" dirty="0">
                <a:solidFill>
                  <a:prstClr val="black"/>
                </a:solidFill>
                <a:latin typeface="Lucida Sans Unicode"/>
              </a:rPr>
              <a:t>arXiv:0704.180</a:t>
            </a:r>
            <a:r>
              <a:rPr lang="en-US" sz="1100" dirty="0">
                <a:solidFill>
                  <a:prstClr val="black"/>
                </a:solidFill>
                <a:latin typeface="Lucida Sans Unicode"/>
              </a:rPr>
              <a:t>1</a:t>
            </a:r>
            <a:endParaRPr lang="en-US" dirty="0">
              <a:solidFill>
                <a:prstClr val="black"/>
              </a:solidFill>
              <a:latin typeface="Lucida Sans Unicode"/>
            </a:endParaRPr>
          </a:p>
        </p:txBody>
      </p:sp>
      <p:sp>
        <p:nvSpPr>
          <p:cNvPr id="25" name="Slide Number Placeholder 24"/>
          <p:cNvSpPr>
            <a:spLocks noGrp="1"/>
          </p:cNvSpPr>
          <p:nvPr>
            <p:ph type="sldNum" sz="quarter" idx="12"/>
          </p:nvPr>
        </p:nvSpPr>
        <p:spPr/>
        <p:txBody>
          <a:bodyPr/>
          <a:lstStyle/>
          <a:p>
            <a:fld id="{B6F15528-21DE-4FAA-801E-634DDDAF4B2B}" type="slidenum">
              <a:rPr lang="en-US" smtClean="0">
                <a:solidFill>
                  <a:prstClr val="black"/>
                </a:solidFill>
              </a:rPr>
              <a:pPr/>
              <a:t>42</a:t>
            </a:fld>
            <a:endParaRPr lang="en-US" dirty="0">
              <a:solidFill>
                <a:prstClr val="black"/>
              </a:solidFill>
            </a:endParaRPr>
          </a:p>
        </p:txBody>
      </p:sp>
      <p:sp>
        <p:nvSpPr>
          <p:cNvPr id="27" name="Right Arrow 26"/>
          <p:cNvSpPr/>
          <p:nvPr/>
        </p:nvSpPr>
        <p:spPr>
          <a:xfrm>
            <a:off x="1231900" y="5930900"/>
            <a:ext cx="4323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1200" y="6134100"/>
            <a:ext cx="184731" cy="369332"/>
          </a:xfrm>
          <a:prstGeom prst="rect">
            <a:avLst/>
          </a:prstGeom>
          <a:noFill/>
        </p:spPr>
        <p:txBody>
          <a:bodyPr wrap="none" rtlCol="0">
            <a:spAutoFit/>
          </a:bodyPr>
          <a:lstStyle/>
          <a:p>
            <a:endParaRPr lang="en-US" dirty="0"/>
          </a:p>
        </p:txBody>
      </p:sp>
      <p:graphicFrame>
        <p:nvGraphicFramePr>
          <p:cNvPr id="29" name="Object 28"/>
          <p:cNvGraphicFramePr>
            <a:graphicFrameLocks noChangeAspect="1"/>
          </p:cNvGraphicFramePr>
          <p:nvPr/>
        </p:nvGraphicFramePr>
        <p:xfrm>
          <a:off x="692150" y="5615824"/>
          <a:ext cx="476250" cy="777039"/>
        </p:xfrm>
        <a:graphic>
          <a:graphicData uri="http://schemas.openxmlformats.org/presentationml/2006/ole">
            <mc:AlternateContent xmlns:mc="http://schemas.openxmlformats.org/markup-compatibility/2006">
              <mc:Choice xmlns:v="urn:schemas-microsoft-com:vml" Requires="v">
                <p:oleObj spid="_x0000_s139286" name="Equation" r:id="rId13" imgW="241200" imgH="393480" progId="Equation.DSMT4">
                  <p:embed/>
                </p:oleObj>
              </mc:Choice>
              <mc:Fallback>
                <p:oleObj name="Equation" r:id="rId13" imgW="241200" imgH="393480" progId="Equation.DSMT4">
                  <p:embed/>
                  <p:pic>
                    <p:nvPicPr>
                      <p:cNvPr id="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2150" y="5615824"/>
                        <a:ext cx="476250" cy="7770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dirty="0" smtClean="0"/>
              <a:t>Some conclusions/thoughts</a:t>
            </a:r>
          </a:p>
        </p:txBody>
      </p:sp>
      <p:sp>
        <p:nvSpPr>
          <p:cNvPr id="8196" name="Rectangle 3"/>
          <p:cNvSpPr>
            <a:spLocks noGrp="1" noChangeArrowheads="1"/>
          </p:cNvSpPr>
          <p:nvPr>
            <p:ph type="body" idx="1"/>
          </p:nvPr>
        </p:nvSpPr>
        <p:spPr>
          <a:xfrm>
            <a:off x="266700" y="1358900"/>
            <a:ext cx="8877300" cy="5141913"/>
          </a:xfrm>
        </p:spPr>
        <p:txBody>
          <a:bodyPr>
            <a:normAutofit fontScale="92500" lnSpcReduction="10000"/>
          </a:bodyPr>
          <a:lstStyle/>
          <a:p>
            <a:pPr eaLnBrk="1" hangingPunct="1"/>
            <a:r>
              <a:rPr lang="en-US" sz="3200" dirty="0" smtClean="0"/>
              <a:t>Observations</a:t>
            </a:r>
          </a:p>
          <a:p>
            <a:pPr lvl="1"/>
            <a:r>
              <a:rPr lang="en-US" sz="2800" dirty="0" smtClean="0">
                <a:latin typeface="Comic Sans MS" pitchFamily="66" charset="0"/>
              </a:rPr>
              <a:t>T</a:t>
            </a:r>
            <a:r>
              <a:rPr lang="en-US" sz="2800" baseline="-25000" dirty="0" smtClean="0">
                <a:latin typeface="Comic Sans MS" pitchFamily="66" charset="0"/>
              </a:rPr>
              <a:t>i</a:t>
            </a:r>
            <a:r>
              <a:rPr lang="en-US" sz="2800" dirty="0" smtClean="0">
                <a:latin typeface="Comic Sans MS" pitchFamily="66" charset="0"/>
              </a:rPr>
              <a:t> ~ 300 </a:t>
            </a:r>
            <a:r>
              <a:rPr lang="en-US" sz="2800" dirty="0" err="1" smtClean="0">
                <a:latin typeface="Comic Sans MS" pitchFamily="66" charset="0"/>
              </a:rPr>
              <a:t>MeV</a:t>
            </a:r>
            <a:r>
              <a:rPr lang="en-US" sz="2800" dirty="0" smtClean="0">
                <a:latin typeface="Comic Sans MS" pitchFamily="66" charset="0"/>
              </a:rPr>
              <a:t> &gt; </a:t>
            </a:r>
            <a:r>
              <a:rPr lang="en-US" sz="2800" dirty="0" err="1" smtClean="0">
                <a:latin typeface="Comic Sans MS" pitchFamily="66" charset="0"/>
              </a:rPr>
              <a:t>T</a:t>
            </a:r>
            <a:r>
              <a:rPr lang="en-US" sz="2800" baseline="-25000" dirty="0" err="1" smtClean="0">
                <a:latin typeface="Comic Sans MS" pitchFamily="66" charset="0"/>
              </a:rPr>
              <a:t>critical</a:t>
            </a:r>
            <a:endParaRPr lang="en-US" sz="2800" baseline="-25000" dirty="0" smtClean="0">
              <a:latin typeface="Comic Sans MS" pitchFamily="66" charset="0"/>
            </a:endParaRPr>
          </a:p>
          <a:p>
            <a:pPr lvl="1"/>
            <a:r>
              <a:rPr lang="en-US" sz="3200" dirty="0" smtClean="0">
                <a:latin typeface="Comic Sans MS" pitchFamily="66" charset="0"/>
                <a:cs typeface="Times New Roman" pitchFamily="18" charset="0"/>
              </a:rPr>
              <a:t>enormous stopping power</a:t>
            </a:r>
            <a:endParaRPr lang="en-US" sz="3200" dirty="0" smtClean="0">
              <a:latin typeface="Comic Sans MS" pitchFamily="66" charset="0"/>
            </a:endParaRPr>
          </a:p>
          <a:p>
            <a:pPr lvl="2"/>
            <a:r>
              <a:rPr lang="en-US" sz="2800" dirty="0" smtClean="0">
                <a:latin typeface="Comic Sans MS" pitchFamily="66" charset="0"/>
              </a:rPr>
              <a:t>energy density ~ 15 GeV/fm</a:t>
            </a:r>
            <a:r>
              <a:rPr lang="en-US" sz="2800" baseline="30000" dirty="0" smtClean="0">
                <a:latin typeface="Comic Sans MS" pitchFamily="66" charset="0"/>
              </a:rPr>
              <a:t>3 </a:t>
            </a:r>
            <a:r>
              <a:rPr lang="en-US" sz="2800" dirty="0" smtClean="0">
                <a:latin typeface="Comic Sans MS" pitchFamily="66" charset="0"/>
              </a:rPr>
              <a:t>&gt; critical energy density </a:t>
            </a:r>
          </a:p>
          <a:p>
            <a:pPr lvl="1"/>
            <a:r>
              <a:rPr lang="en-US" sz="2800" dirty="0" smtClean="0">
                <a:latin typeface="Comic Sans MS" pitchFamily="66" charset="0"/>
              </a:rPr>
              <a:t>Strong flow signal</a:t>
            </a:r>
          </a:p>
          <a:p>
            <a:pPr lvl="2"/>
            <a:r>
              <a:rPr lang="en-US" sz="2800" dirty="0" smtClean="0">
                <a:latin typeface="Comic Sans MS" pitchFamily="66" charset="0"/>
                <a:cs typeface="Times New Roman" pitchFamily="18" charset="0"/>
              </a:rPr>
              <a:t>viscosity/entropy density ~  1/4</a:t>
            </a:r>
            <a:r>
              <a:rPr lang="el-GR" sz="2800" dirty="0" smtClean="0">
                <a:latin typeface="Comic Sans MS" pitchFamily="66" charset="0"/>
                <a:cs typeface="Times New Roman" pitchFamily="18" charset="0"/>
              </a:rPr>
              <a:t>π</a:t>
            </a:r>
            <a:endParaRPr lang="en-US" sz="2800" dirty="0" smtClean="0">
              <a:latin typeface="Comic Sans MS" pitchFamily="66" charset="0"/>
              <a:cs typeface="Times New Roman" pitchFamily="18" charset="0"/>
            </a:endParaRPr>
          </a:p>
          <a:p>
            <a:pPr lvl="2"/>
            <a:r>
              <a:rPr lang="en-US" sz="2800" dirty="0" smtClean="0">
                <a:latin typeface="Comic Sans MS" pitchFamily="66" charset="0"/>
                <a:cs typeface="Times New Roman" pitchFamily="18" charset="0"/>
              </a:rPr>
              <a:t>Perfect fluid</a:t>
            </a:r>
          </a:p>
          <a:p>
            <a:r>
              <a:rPr lang="en-US" sz="3200" dirty="0" smtClean="0">
                <a:solidFill>
                  <a:srgbClr val="FF0000"/>
                </a:solidFill>
                <a:latin typeface="Comic Sans MS" pitchFamily="66" charset="0"/>
              </a:rPr>
              <a:t>the stuff we are making at RHIC – </a:t>
            </a:r>
            <a:r>
              <a:rPr lang="en-US" sz="3200" dirty="0" err="1" smtClean="0">
                <a:solidFill>
                  <a:srgbClr val="FF0000"/>
                </a:solidFill>
                <a:latin typeface="Comic Sans MS" pitchFamily="66" charset="0"/>
              </a:rPr>
              <a:t>sQGP</a:t>
            </a:r>
            <a:endParaRPr lang="en-US" sz="3200" dirty="0" smtClean="0">
              <a:solidFill>
                <a:srgbClr val="FF0000"/>
              </a:solidFill>
              <a:latin typeface="Comic Sans MS" pitchFamily="66" charset="0"/>
            </a:endParaRPr>
          </a:p>
          <a:p>
            <a:pPr lvl="1"/>
            <a:r>
              <a:rPr lang="en-US" sz="2800" dirty="0" smtClean="0">
                <a:solidFill>
                  <a:srgbClr val="FF0000"/>
                </a:solidFill>
                <a:latin typeface="Comic Sans MS" pitchFamily="66" charset="0"/>
              </a:rPr>
              <a:t>Strongly Interacting Quark-Gluon-Plasma</a:t>
            </a:r>
          </a:p>
          <a:p>
            <a:pPr lvl="1"/>
            <a:r>
              <a:rPr lang="en-US" sz="2800" dirty="0" smtClean="0">
                <a:solidFill>
                  <a:srgbClr val="0070C0"/>
                </a:solidFill>
                <a:latin typeface="Comic Sans MS" pitchFamily="66" charset="0"/>
              </a:rPr>
              <a:t>Interesting new connection</a:t>
            </a:r>
          </a:p>
          <a:p>
            <a:pPr lvl="2"/>
            <a:r>
              <a:rPr lang="en-US" sz="2600" dirty="0" smtClean="0">
                <a:solidFill>
                  <a:srgbClr val="0070C0"/>
                </a:solidFill>
                <a:latin typeface="Comic Sans MS" pitchFamily="66" charset="0"/>
              </a:rPr>
              <a:t>String Theory and extra dimensions</a:t>
            </a:r>
          </a:p>
          <a:p>
            <a:pPr eaLnBrk="1" hangingPunct="1">
              <a:lnSpc>
                <a:spcPct val="150000"/>
              </a:lnSpc>
            </a:pPr>
            <a:endParaRPr lang="en-US" sz="2800" dirty="0" smtClean="0">
              <a:solidFill>
                <a:schemeClr val="hlink"/>
              </a:solidFill>
              <a:latin typeface="Times New Roman" pitchFamily="18" charset="0"/>
              <a:cs typeface="Times New Roman" pitchFamily="18" charset="0"/>
            </a:endParaRPr>
          </a:p>
          <a:p>
            <a:pPr eaLnBrk="1" hangingPunct="1">
              <a:lnSpc>
                <a:spcPct val="80000"/>
              </a:lnSpc>
              <a:buNone/>
            </a:pPr>
            <a:endParaRPr lang="en-US" sz="2800" dirty="0" smtClean="0"/>
          </a:p>
        </p:txBody>
      </p:sp>
      <p:graphicFrame>
        <p:nvGraphicFramePr>
          <p:cNvPr id="8194" name="Object 4"/>
          <p:cNvGraphicFramePr>
            <a:graphicFrameLocks noChangeAspect="1"/>
          </p:cNvGraphicFramePr>
          <p:nvPr/>
        </p:nvGraphicFramePr>
        <p:xfrm>
          <a:off x="3416300" y="2692400"/>
          <a:ext cx="914400" cy="198438"/>
        </p:xfrm>
        <a:graphic>
          <a:graphicData uri="http://schemas.openxmlformats.org/presentationml/2006/ole">
            <mc:AlternateContent xmlns:mc="http://schemas.openxmlformats.org/markup-compatibility/2006">
              <mc:Choice xmlns:v="urn:schemas-microsoft-com:vml" Requires="v">
                <p:oleObj spid="_x0000_s475144" name="Equation" r:id="rId3" imgW="914400" imgH="198720" progId="Equation.DSMT4">
                  <p:embed/>
                </p:oleObj>
              </mc:Choice>
              <mc:Fallback>
                <p:oleObj name="Equation" r:id="rId3" imgW="914400" imgH="19872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300" y="26924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wipe(left)">
                                      <p:cBhvr>
                                        <p:cTn id="7" dur="10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Effect transition="in" filter="wipe(left)">
                                      <p:cBhvr>
                                        <p:cTn id="12" dur="1000"/>
                                        <p:tgtEl>
                                          <p:spTgt spid="8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196">
                                            <p:txEl>
                                              <p:pRg st="2" end="2"/>
                                            </p:txEl>
                                          </p:spTgt>
                                        </p:tgtEl>
                                        <p:attrNameLst>
                                          <p:attrName>style.visibility</p:attrName>
                                        </p:attrNameLst>
                                      </p:cBhvr>
                                      <p:to>
                                        <p:strVal val="visible"/>
                                      </p:to>
                                    </p:set>
                                    <p:animEffect transition="in" filter="wipe(left)">
                                      <p:cBhvr>
                                        <p:cTn id="17" dur="1000"/>
                                        <p:tgtEl>
                                          <p:spTgt spid="8196">
                                            <p:txEl>
                                              <p:pRg st="2" end="2"/>
                                            </p:txEl>
                                          </p:spTgt>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8196">
                                            <p:txEl>
                                              <p:pRg st="3" end="3"/>
                                            </p:txEl>
                                          </p:spTgt>
                                        </p:tgtEl>
                                        <p:attrNameLst>
                                          <p:attrName>style.visibility</p:attrName>
                                        </p:attrNameLst>
                                      </p:cBhvr>
                                      <p:to>
                                        <p:strVal val="visible"/>
                                      </p:to>
                                    </p:set>
                                    <p:animEffect transition="in" filter="wipe(left)">
                                      <p:cBhvr>
                                        <p:cTn id="21" dur="1000"/>
                                        <p:tgtEl>
                                          <p:spTgt spid="819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196">
                                            <p:txEl>
                                              <p:pRg st="4" end="4"/>
                                            </p:txEl>
                                          </p:spTgt>
                                        </p:tgtEl>
                                        <p:attrNameLst>
                                          <p:attrName>style.visibility</p:attrName>
                                        </p:attrNameLst>
                                      </p:cBhvr>
                                      <p:to>
                                        <p:strVal val="visible"/>
                                      </p:to>
                                    </p:set>
                                    <p:animEffect transition="in" filter="wipe(left)">
                                      <p:cBhvr>
                                        <p:cTn id="26" dur="1000"/>
                                        <p:tgtEl>
                                          <p:spTgt spid="8196">
                                            <p:txEl>
                                              <p:pRg st="4" end="4"/>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8196">
                                            <p:txEl>
                                              <p:pRg st="5" end="5"/>
                                            </p:txEl>
                                          </p:spTgt>
                                        </p:tgtEl>
                                        <p:attrNameLst>
                                          <p:attrName>style.visibility</p:attrName>
                                        </p:attrNameLst>
                                      </p:cBhvr>
                                      <p:to>
                                        <p:strVal val="visible"/>
                                      </p:to>
                                    </p:set>
                                    <p:animEffect transition="in" filter="wipe(left)">
                                      <p:cBhvr>
                                        <p:cTn id="30" dur="1000"/>
                                        <p:tgtEl>
                                          <p:spTgt spid="8196">
                                            <p:txEl>
                                              <p:pRg st="5" end="5"/>
                                            </p:txEl>
                                          </p:spTgt>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8196">
                                            <p:txEl>
                                              <p:pRg st="6" end="6"/>
                                            </p:txEl>
                                          </p:spTgt>
                                        </p:tgtEl>
                                        <p:attrNameLst>
                                          <p:attrName>style.visibility</p:attrName>
                                        </p:attrNameLst>
                                      </p:cBhvr>
                                      <p:to>
                                        <p:strVal val="visible"/>
                                      </p:to>
                                    </p:set>
                                    <p:animEffect transition="in" filter="wipe(left)">
                                      <p:cBhvr>
                                        <p:cTn id="34" dur="1000"/>
                                        <p:tgtEl>
                                          <p:spTgt spid="819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196">
                                            <p:txEl>
                                              <p:pRg st="7" end="7"/>
                                            </p:txEl>
                                          </p:spTgt>
                                        </p:tgtEl>
                                        <p:attrNameLst>
                                          <p:attrName>style.visibility</p:attrName>
                                        </p:attrNameLst>
                                      </p:cBhvr>
                                      <p:to>
                                        <p:strVal val="visible"/>
                                      </p:to>
                                    </p:set>
                                    <p:animEffect transition="in" filter="wipe(left)">
                                      <p:cBhvr>
                                        <p:cTn id="39" dur="1000"/>
                                        <p:tgtEl>
                                          <p:spTgt spid="8196">
                                            <p:txEl>
                                              <p:pRg st="7" end="7"/>
                                            </p:txEl>
                                          </p:spTgt>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8196">
                                            <p:txEl>
                                              <p:pRg st="8" end="8"/>
                                            </p:txEl>
                                          </p:spTgt>
                                        </p:tgtEl>
                                        <p:attrNameLst>
                                          <p:attrName>style.visibility</p:attrName>
                                        </p:attrNameLst>
                                      </p:cBhvr>
                                      <p:to>
                                        <p:strVal val="visible"/>
                                      </p:to>
                                    </p:set>
                                    <p:animEffect transition="in" filter="wipe(left)">
                                      <p:cBhvr>
                                        <p:cTn id="43" dur="1000"/>
                                        <p:tgtEl>
                                          <p:spTgt spid="8196">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8196">
                                            <p:txEl>
                                              <p:pRg st="9" end="9"/>
                                            </p:txEl>
                                          </p:spTgt>
                                        </p:tgtEl>
                                        <p:attrNameLst>
                                          <p:attrName>style.visibility</p:attrName>
                                        </p:attrNameLst>
                                      </p:cBhvr>
                                      <p:to>
                                        <p:strVal val="visible"/>
                                      </p:to>
                                    </p:set>
                                    <p:animEffect transition="in" filter="wipe(left)">
                                      <p:cBhvr>
                                        <p:cTn id="48" dur="1000"/>
                                        <p:tgtEl>
                                          <p:spTgt spid="8196">
                                            <p:txEl>
                                              <p:pRg st="9" end="9"/>
                                            </p:txEl>
                                          </p:spTgt>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8196">
                                            <p:txEl>
                                              <p:pRg st="10" end="10"/>
                                            </p:txEl>
                                          </p:spTgt>
                                        </p:tgtEl>
                                        <p:attrNameLst>
                                          <p:attrName>style.visibility</p:attrName>
                                        </p:attrNameLst>
                                      </p:cBhvr>
                                      <p:to>
                                        <p:strVal val="visible"/>
                                      </p:to>
                                    </p:set>
                                    <p:animEffect transition="in" filter="wipe(left)">
                                      <p:cBhvr>
                                        <p:cTn id="52" dur="1000"/>
                                        <p:tgtEl>
                                          <p:spTgt spid="819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600" dirty="0" smtClean="0"/>
              <a:t>What happens if you cook the nucleus?</a:t>
            </a:r>
          </a:p>
        </p:txBody>
      </p:sp>
      <p:sp>
        <p:nvSpPr>
          <p:cNvPr id="41987" name="Rectangle 3"/>
          <p:cNvSpPr>
            <a:spLocks noGrp="1" noChangeArrowheads="1"/>
          </p:cNvSpPr>
          <p:nvPr>
            <p:ph type="body" idx="1"/>
          </p:nvPr>
        </p:nvSpPr>
        <p:spPr>
          <a:xfrm>
            <a:off x="304800" y="1371600"/>
            <a:ext cx="9207500" cy="4760913"/>
          </a:xfrm>
        </p:spPr>
        <p:txBody>
          <a:bodyPr/>
          <a:lstStyle/>
          <a:p>
            <a:pPr eaLnBrk="1" hangingPunct="1"/>
            <a:r>
              <a:rPr lang="en-US" dirty="0" smtClean="0"/>
              <a:t>Why ask the question?</a:t>
            </a:r>
          </a:p>
          <a:p>
            <a:pPr lvl="1" eaLnBrk="1" hangingPunct="1"/>
            <a:r>
              <a:rPr lang="en-US" dirty="0" smtClean="0"/>
              <a:t>Large scale QCD system</a:t>
            </a:r>
          </a:p>
          <a:p>
            <a:pPr lvl="1" eaLnBrk="1" hangingPunct="1"/>
            <a:r>
              <a:rPr lang="en-US" dirty="0" smtClean="0"/>
              <a:t>we have NO IDEA what it is really like</a:t>
            </a:r>
          </a:p>
          <a:p>
            <a:pPr lvl="2" eaLnBrk="1" hangingPunct="1"/>
            <a:r>
              <a:rPr lang="en-US" dirty="0" smtClean="0"/>
              <a:t>Properties (dynamical – lattice can calculate static only)</a:t>
            </a:r>
          </a:p>
          <a:p>
            <a:pPr lvl="3" eaLnBrk="1" hangingPunct="1"/>
            <a:r>
              <a:rPr lang="en-US" sz="1800" dirty="0" smtClean="0"/>
              <a:t>viscosity</a:t>
            </a:r>
          </a:p>
          <a:p>
            <a:pPr lvl="3" eaLnBrk="1" hangingPunct="1"/>
            <a:r>
              <a:rPr lang="en-US" sz="1800" dirty="0" smtClean="0"/>
              <a:t>thermal conductivity</a:t>
            </a:r>
          </a:p>
          <a:p>
            <a:pPr lvl="3" eaLnBrk="1" hangingPunct="1"/>
            <a:r>
              <a:rPr lang="en-US" sz="1800" dirty="0" smtClean="0"/>
              <a:t>???</a:t>
            </a:r>
          </a:p>
          <a:p>
            <a:pPr lvl="1" eaLnBrk="1" hangingPunct="1"/>
            <a:r>
              <a:rPr lang="en-US" dirty="0" smtClean="0"/>
              <a:t>innovations in both experiments and theory</a:t>
            </a:r>
          </a:p>
          <a:p>
            <a:pPr lvl="2" eaLnBrk="1" hangingPunct="1"/>
            <a:r>
              <a:rPr lang="en-US" dirty="0" smtClean="0"/>
              <a:t>Strings</a:t>
            </a:r>
          </a:p>
          <a:p>
            <a:pPr lvl="2" eaLnBrk="1" hangingPunct="1"/>
            <a:r>
              <a:rPr lang="en-US" dirty="0" smtClean="0"/>
              <a:t>hydro models (3d viscous relativistic)</a:t>
            </a:r>
          </a:p>
          <a:p>
            <a:pPr lvl="2" eaLnBrk="1" hangingPunct="1"/>
            <a:r>
              <a:rPr lang="en-US" dirty="0" smtClean="0"/>
              <a:t>initial state – new non-</a:t>
            </a:r>
            <a:r>
              <a:rPr lang="en-US" dirty="0" err="1" smtClean="0"/>
              <a:t>perturbative</a:t>
            </a:r>
            <a:r>
              <a:rPr lang="en-US" dirty="0" smtClean="0"/>
              <a:t> QCD methods</a:t>
            </a:r>
          </a:p>
          <a:p>
            <a:pPr lvl="2" eaLnBrk="1" hangingPunct="1">
              <a:buFont typeface="Wingdings" pitchFamily="2"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10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10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10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1000"/>
                                        <p:tgtEl>
                                          <p:spTgt spid="41987">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1987">
                                            <p:txEl>
                                              <p:pRg st="4" end="4"/>
                                            </p:txEl>
                                          </p:spTgt>
                                        </p:tgtEl>
                                        <p:attrNameLst>
                                          <p:attrName>style.visibility</p:attrName>
                                        </p:attrNameLst>
                                      </p:cBhvr>
                                      <p:to>
                                        <p:strVal val="visible"/>
                                      </p:to>
                                    </p:set>
                                    <p:animEffect transition="in" filter="wipe(left)">
                                      <p:cBhvr>
                                        <p:cTn id="25" dur="1000"/>
                                        <p:tgtEl>
                                          <p:spTgt spid="41987">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1987">
                                            <p:txEl>
                                              <p:pRg st="5" end="5"/>
                                            </p:txEl>
                                          </p:spTgt>
                                        </p:tgtEl>
                                        <p:attrNameLst>
                                          <p:attrName>style.visibility</p:attrName>
                                        </p:attrNameLst>
                                      </p:cBhvr>
                                      <p:to>
                                        <p:strVal val="visible"/>
                                      </p:to>
                                    </p:set>
                                    <p:animEffect transition="in" filter="wipe(left)">
                                      <p:cBhvr>
                                        <p:cTn id="28" dur="1000"/>
                                        <p:tgtEl>
                                          <p:spTgt spid="41987">
                                            <p:txEl>
                                              <p:pRg st="5" end="5"/>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animEffect transition="in" filter="wipe(left)">
                                      <p:cBhvr>
                                        <p:cTn id="31" dur="1000"/>
                                        <p:tgtEl>
                                          <p:spTgt spid="4198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1987">
                                            <p:txEl>
                                              <p:pRg st="7" end="7"/>
                                            </p:txEl>
                                          </p:spTgt>
                                        </p:tgtEl>
                                        <p:attrNameLst>
                                          <p:attrName>style.visibility</p:attrName>
                                        </p:attrNameLst>
                                      </p:cBhvr>
                                      <p:to>
                                        <p:strVal val="visible"/>
                                      </p:to>
                                    </p:set>
                                    <p:animEffect transition="in" filter="wipe(left)">
                                      <p:cBhvr>
                                        <p:cTn id="36" dur="1000"/>
                                        <p:tgtEl>
                                          <p:spTgt spid="4198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1987">
                                            <p:txEl>
                                              <p:pRg st="8" end="8"/>
                                            </p:txEl>
                                          </p:spTgt>
                                        </p:tgtEl>
                                        <p:attrNameLst>
                                          <p:attrName>style.visibility</p:attrName>
                                        </p:attrNameLst>
                                      </p:cBhvr>
                                      <p:to>
                                        <p:strVal val="visible"/>
                                      </p:to>
                                    </p:set>
                                    <p:animEffect transition="in" filter="wipe(left)">
                                      <p:cBhvr>
                                        <p:cTn id="41" dur="1000"/>
                                        <p:tgtEl>
                                          <p:spTgt spid="41987">
                                            <p:txEl>
                                              <p:pRg st="8" end="8"/>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41987">
                                            <p:txEl>
                                              <p:pRg st="9" end="9"/>
                                            </p:txEl>
                                          </p:spTgt>
                                        </p:tgtEl>
                                        <p:attrNameLst>
                                          <p:attrName>style.visibility</p:attrName>
                                        </p:attrNameLst>
                                      </p:cBhvr>
                                      <p:to>
                                        <p:strVal val="visible"/>
                                      </p:to>
                                    </p:set>
                                    <p:animEffect transition="in" filter="wipe(left)">
                                      <p:cBhvr>
                                        <p:cTn id="44" dur="1000"/>
                                        <p:tgtEl>
                                          <p:spTgt spid="41987">
                                            <p:txEl>
                                              <p:pRg st="9" end="9"/>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41987">
                                            <p:txEl>
                                              <p:pRg st="10" end="10"/>
                                            </p:txEl>
                                          </p:spTgt>
                                        </p:tgtEl>
                                        <p:attrNameLst>
                                          <p:attrName>style.visibility</p:attrName>
                                        </p:attrNameLst>
                                      </p:cBhvr>
                                      <p:to>
                                        <p:strVal val="visible"/>
                                      </p:to>
                                    </p:set>
                                    <p:animEffect transition="in" filter="wipe(left)">
                                      <p:cBhvr>
                                        <p:cTn id="47" dur="1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dirty="0" smtClean="0"/>
              <a:t>Fermi asked the question</a:t>
            </a:r>
          </a:p>
        </p:txBody>
      </p:sp>
      <p:cxnSp>
        <p:nvCxnSpPr>
          <p:cNvPr id="28675" name="AutoShape 3"/>
          <p:cNvCxnSpPr>
            <a:cxnSpLocks noChangeShapeType="1"/>
          </p:cNvCxnSpPr>
          <p:nvPr/>
        </p:nvCxnSpPr>
        <p:spPr bwMode="auto">
          <a:xfrm flipV="1">
            <a:off x="5486400" y="1447800"/>
            <a:ext cx="1709738" cy="228600"/>
          </a:xfrm>
          <a:prstGeom prst="curvedConnector3">
            <a:avLst>
              <a:gd name="adj1" fmla="val 49954"/>
            </a:avLst>
          </a:prstGeom>
          <a:noFill/>
          <a:ln w="63500">
            <a:solidFill>
              <a:srgbClr val="3366FF"/>
            </a:solidFill>
            <a:round/>
            <a:headEnd type="none" w="sm" len="sm"/>
            <a:tailEnd type="stealth" w="med" len="med"/>
          </a:ln>
        </p:spPr>
      </p:cxnSp>
      <p:pic>
        <p:nvPicPr>
          <p:cNvPr id="28676" name="Picture 4" descr="Fermi"/>
          <p:cNvPicPr>
            <a:picLocks noChangeAspect="1" noChangeArrowheads="1"/>
          </p:cNvPicPr>
          <p:nvPr/>
        </p:nvPicPr>
        <p:blipFill>
          <a:blip r:embed="rId2" cstate="print"/>
          <a:srcRect/>
          <a:stretch>
            <a:fillRect/>
          </a:stretch>
        </p:blipFill>
        <p:spPr bwMode="auto">
          <a:xfrm>
            <a:off x="339725" y="1357313"/>
            <a:ext cx="8372475" cy="5094287"/>
          </a:xfrm>
          <a:prstGeom prst="rect">
            <a:avLst/>
          </a:prstGeom>
          <a:noFill/>
          <a:ln w="9525">
            <a:noFill/>
            <a:miter lim="800000"/>
            <a:headEnd/>
            <a:tailEnd/>
          </a:ln>
        </p:spPr>
      </p:pic>
      <p:sp>
        <p:nvSpPr>
          <p:cNvPr id="10245" name="Rectangle 5"/>
          <p:cNvSpPr>
            <a:spLocks noChangeArrowheads="1"/>
          </p:cNvSpPr>
          <p:nvPr/>
        </p:nvSpPr>
        <p:spPr bwMode="auto">
          <a:xfrm>
            <a:off x="6915150" y="2071688"/>
            <a:ext cx="542925" cy="427037"/>
          </a:xfrm>
          <a:prstGeom prst="rect">
            <a:avLst/>
          </a:prstGeom>
          <a:gradFill rotWithShape="1">
            <a:gsLst>
              <a:gs pos="0">
                <a:schemeClr val="accent1">
                  <a:alpha val="46999"/>
                </a:schemeClr>
              </a:gs>
              <a:gs pos="100000">
                <a:srgbClr val="FF0000">
                  <a:alpha val="49001"/>
                </a:srgbClr>
              </a:gs>
            </a:gsLst>
            <a:lin ang="18900000" scaled="1"/>
          </a:gradFill>
          <a:ln w="12700">
            <a:solidFill>
              <a:schemeClr val="tx2"/>
            </a:solidFill>
            <a:miter lim="800000"/>
            <a:headEnd type="none" w="sm" len="sm"/>
            <a:tailEnd type="none" w="sm" len="sm"/>
          </a:ln>
        </p:spPr>
        <p:txBody>
          <a:bodyPr wrap="none" anchor="ctr"/>
          <a:lstStyle/>
          <a:p>
            <a:pPr algn="ctr" eaLnBrk="1" hangingPunct="1">
              <a:spcBef>
                <a:spcPct val="50000"/>
              </a:spcBef>
            </a:pPr>
            <a:r>
              <a:rPr lang="en-US" sz="1200">
                <a:latin typeface="Arial Rounded MT Bold" pitchFamily="1" charset="0"/>
              </a:rPr>
              <a:t>RHIC</a:t>
            </a:r>
          </a:p>
        </p:txBody>
      </p:sp>
      <p:sp>
        <p:nvSpPr>
          <p:cNvPr id="28678" name="Text Box 6"/>
          <p:cNvSpPr txBox="1">
            <a:spLocks noChangeArrowheads="1"/>
          </p:cNvSpPr>
          <p:nvPr/>
        </p:nvSpPr>
        <p:spPr bwMode="auto">
          <a:xfrm>
            <a:off x="5989638" y="1357313"/>
            <a:ext cx="2278062" cy="468312"/>
          </a:xfrm>
          <a:prstGeom prst="rect">
            <a:avLst/>
          </a:prstGeom>
          <a:solidFill>
            <a:srgbClr val="CCFFCC"/>
          </a:solidFill>
          <a:ln w="12700">
            <a:solidFill>
              <a:srgbClr val="FF0000"/>
            </a:solidFill>
            <a:miter lim="800000"/>
            <a:headEnd type="none" w="sm" len="sm"/>
            <a:tailEnd type="none" w="sm" len="sm"/>
          </a:ln>
        </p:spPr>
        <p:txBody>
          <a:bodyPr>
            <a:spAutoFit/>
          </a:bodyPr>
          <a:lstStyle/>
          <a:p>
            <a:pPr algn="ctr" eaLnBrk="1" hangingPunct="1">
              <a:spcBef>
                <a:spcPct val="50000"/>
              </a:spcBef>
            </a:pPr>
            <a:r>
              <a:rPr lang="en-US" sz="1200" b="1">
                <a:solidFill>
                  <a:srgbClr val="FF0000"/>
                </a:solidFill>
                <a:latin typeface="Times New Roman" pitchFamily="18" charset="0"/>
              </a:rPr>
              <a:t>From Fermi notes on Thermodynamics</a:t>
            </a:r>
            <a:endParaRPr lang="en-US" sz="1400">
              <a:latin typeface="Times New Roman" pitchFamily="18" charset="0"/>
            </a:endParaRPr>
          </a:p>
        </p:txBody>
      </p:sp>
      <p:sp>
        <p:nvSpPr>
          <p:cNvPr id="10248" name="Oval 8"/>
          <p:cNvSpPr>
            <a:spLocks noChangeArrowheads="1"/>
          </p:cNvSpPr>
          <p:nvPr/>
        </p:nvSpPr>
        <p:spPr bwMode="auto">
          <a:xfrm>
            <a:off x="1001713" y="6022975"/>
            <a:ext cx="6335712" cy="720725"/>
          </a:xfrm>
          <a:prstGeom prst="ellipse">
            <a:avLst/>
          </a:prstGeom>
          <a:noFill/>
          <a:ln w="50800" algn="ctr">
            <a:solidFill>
              <a:srgbClr val="FF0000"/>
            </a:solidFill>
            <a:round/>
            <a:headEnd/>
            <a:tailEnd type="none" w="med" len="lg"/>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p:cTn id="7" dur="500" fill="hold"/>
                                        <p:tgtEl>
                                          <p:spTgt spid="10248"/>
                                        </p:tgtEl>
                                        <p:attrNameLst>
                                          <p:attrName>ppt_w</p:attrName>
                                        </p:attrNameLst>
                                      </p:cBhvr>
                                      <p:tavLst>
                                        <p:tav tm="0">
                                          <p:val>
                                            <p:fltVal val="0"/>
                                          </p:val>
                                        </p:tav>
                                        <p:tav tm="100000">
                                          <p:val>
                                            <p:strVal val="#ppt_w"/>
                                          </p:val>
                                        </p:tav>
                                      </p:tavLst>
                                    </p:anim>
                                    <p:anim calcmode="lin" valueType="num">
                                      <p:cBhvr>
                                        <p:cTn id="8" dur="500" fill="hold"/>
                                        <p:tgtEl>
                                          <p:spTgt spid="1024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iterate type="lt">
                                    <p:tmPct val="0"/>
                                  </p:iterate>
                                  <p:childTnLst>
                                    <p:set>
                                      <p:cBhvr>
                                        <p:cTn id="12" dur="1" fill="hold">
                                          <p:stCondLst>
                                            <p:cond delay="0"/>
                                          </p:stCondLst>
                                        </p:cTn>
                                        <p:tgtEl>
                                          <p:spTgt spid="10245"/>
                                        </p:tgtEl>
                                        <p:attrNameLst>
                                          <p:attrName>style.visibility</p:attrName>
                                        </p:attrNameLst>
                                      </p:cBhvr>
                                      <p:to>
                                        <p:strVal val="visible"/>
                                      </p:to>
                                    </p:set>
                                    <p:animEffect transition="in" filter="fade">
                                      <p:cBhvr>
                                        <p:cTn id="13" dur="770" decel="100000"/>
                                        <p:tgtEl>
                                          <p:spTgt spid="10245"/>
                                        </p:tgtEl>
                                      </p:cBhvr>
                                    </p:animEffect>
                                    <p:animScale>
                                      <p:cBhvr>
                                        <p:cTn id="14" dur="770" decel="100000"/>
                                        <p:tgtEl>
                                          <p:spTgt spid="10245"/>
                                        </p:tgtEl>
                                      </p:cBhvr>
                                      <p:from x="10000" y="10000"/>
                                      <p:to x="200000" y="450000"/>
                                    </p:animScale>
                                    <p:animScale>
                                      <p:cBhvr>
                                        <p:cTn id="15" dur="1230" accel="100000" fill="hold">
                                          <p:stCondLst>
                                            <p:cond delay="770"/>
                                          </p:stCondLst>
                                        </p:cTn>
                                        <p:tgtEl>
                                          <p:spTgt spid="10245"/>
                                        </p:tgtEl>
                                      </p:cBhvr>
                                      <p:from x="200000" y="450000"/>
                                      <p:to x="100000" y="100000"/>
                                    </p:animScale>
                                    <p:set>
                                      <p:cBhvr>
                                        <p:cTn id="16" dur="770" fill="hold"/>
                                        <p:tgtEl>
                                          <p:spTgt spid="10245"/>
                                        </p:tgtEl>
                                        <p:attrNameLst>
                                          <p:attrName>ppt_x</p:attrName>
                                        </p:attrNameLst>
                                      </p:cBhvr>
                                      <p:to>
                                        <p:strVal val="(0.5)"/>
                                      </p:to>
                                    </p:set>
                                    <p:anim from="(0.5)" to="(#ppt_x)" calcmode="lin" valueType="num">
                                      <p:cBhvr>
                                        <p:cTn id="17" dur="1230" accel="100000" fill="hold">
                                          <p:stCondLst>
                                            <p:cond delay="770"/>
                                          </p:stCondLst>
                                        </p:cTn>
                                        <p:tgtEl>
                                          <p:spTgt spid="10245"/>
                                        </p:tgtEl>
                                        <p:attrNameLst>
                                          <p:attrName>ppt_x</p:attrName>
                                        </p:attrNameLst>
                                      </p:cBhvr>
                                    </p:anim>
                                    <p:set>
                                      <p:cBhvr>
                                        <p:cTn id="18" dur="770" fill="hold"/>
                                        <p:tgtEl>
                                          <p:spTgt spid="10245"/>
                                        </p:tgtEl>
                                        <p:attrNameLst>
                                          <p:attrName>ppt_y</p:attrName>
                                        </p:attrNameLst>
                                      </p:cBhvr>
                                      <p:to>
                                        <p:strVal val="(#ppt_y+0.4)"/>
                                      </p:to>
                                    </p:set>
                                    <p:anim from="(#ppt_y+0.4)" to="(#ppt_y)" calcmode="lin" valueType="num">
                                      <p:cBhvr>
                                        <p:cTn id="19" dur="1230" accel="100000" fill="hold">
                                          <p:stCondLst>
                                            <p:cond delay="770"/>
                                          </p:stCondLst>
                                        </p:cTn>
                                        <p:tgtEl>
                                          <p:spTgt spid="1024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BD780C-527B-4A5F-9908-2B19CC29511E}" type="slidenum">
              <a:rPr lang="en-US" smtClean="0"/>
              <a:pPr>
                <a:defRPr/>
              </a:pPr>
              <a:t>7</a:t>
            </a:fld>
            <a:endParaRPr lang="en-US"/>
          </a:p>
        </p:txBody>
      </p:sp>
      <p:pic>
        <p:nvPicPr>
          <p:cNvPr id="477186" name="Picture 2"/>
          <p:cNvPicPr>
            <a:picLocks noChangeAspect="1" noChangeArrowheads="1"/>
          </p:cNvPicPr>
          <p:nvPr/>
        </p:nvPicPr>
        <p:blipFill>
          <a:blip r:embed="rId2" cstate="print"/>
          <a:srcRect/>
          <a:stretch>
            <a:fillRect/>
          </a:stretch>
        </p:blipFill>
        <p:spPr bwMode="auto">
          <a:xfrm>
            <a:off x="1976869" y="0"/>
            <a:ext cx="558192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Phase diagram (water)</a:t>
            </a:r>
            <a:endParaRPr lang="en-US" dirty="0"/>
          </a:p>
        </p:txBody>
      </p:sp>
      <p:pic>
        <p:nvPicPr>
          <p:cNvPr id="299010" name="Picture 2" descr="C:\Users\seto\Desktop\water-phase-diagram.jpg"/>
          <p:cNvPicPr>
            <a:picLocks noChangeAspect="1" noChangeArrowheads="1"/>
          </p:cNvPicPr>
          <p:nvPr/>
        </p:nvPicPr>
        <p:blipFill>
          <a:blip r:embed="rId2" cstate="print"/>
          <a:srcRect/>
          <a:stretch>
            <a:fillRect/>
          </a:stretch>
        </p:blipFill>
        <p:spPr bwMode="auto">
          <a:xfrm>
            <a:off x="882650" y="1499075"/>
            <a:ext cx="5734050" cy="5358925"/>
          </a:xfrm>
          <a:prstGeom prst="rect">
            <a:avLst/>
          </a:prstGeom>
          <a:noFill/>
        </p:spPr>
      </p:pic>
      <p:pic>
        <p:nvPicPr>
          <p:cNvPr id="299011" name="Picture 3"/>
          <p:cNvPicPr>
            <a:picLocks noChangeAspect="1" noChangeArrowheads="1"/>
          </p:cNvPicPr>
          <p:nvPr/>
        </p:nvPicPr>
        <p:blipFill>
          <a:blip r:embed="rId3" cstate="print"/>
          <a:srcRect/>
          <a:stretch>
            <a:fillRect/>
          </a:stretch>
        </p:blipFill>
        <p:spPr bwMode="auto">
          <a:xfrm>
            <a:off x="990600" y="1358900"/>
            <a:ext cx="6461700" cy="5499100"/>
          </a:xfrm>
          <a:prstGeom prst="rect">
            <a:avLst/>
          </a:prstGeom>
          <a:noFill/>
          <a:ln w="9525">
            <a:noFill/>
            <a:miter lim="800000"/>
            <a:headEnd/>
            <a:tailEnd/>
          </a:ln>
        </p:spPr>
      </p:pic>
      <p:sp>
        <p:nvSpPr>
          <p:cNvPr id="5" name="TextBox 4"/>
          <p:cNvSpPr txBox="1"/>
          <p:nvPr/>
        </p:nvSpPr>
        <p:spPr>
          <a:xfrm>
            <a:off x="3162300" y="6396335"/>
            <a:ext cx="1968500" cy="461665"/>
          </a:xfrm>
          <a:prstGeom prst="rect">
            <a:avLst/>
          </a:prstGeom>
          <a:solidFill>
            <a:schemeClr val="bg1"/>
          </a:solidFill>
        </p:spPr>
        <p:txBody>
          <a:bodyPr wrap="square" rtlCol="0">
            <a:spAutoFit/>
          </a:bodyPr>
          <a:lstStyle/>
          <a:p>
            <a:r>
              <a:rPr lang="en-US" sz="2400" dirty="0" smtClean="0"/>
              <a:t>  Pressure</a:t>
            </a:r>
            <a:endParaRPr lang="en-US" sz="2400" dirty="0"/>
          </a:p>
        </p:txBody>
      </p:sp>
      <p:sp>
        <p:nvSpPr>
          <p:cNvPr id="6" name="TextBox 5"/>
          <p:cNvSpPr txBox="1"/>
          <p:nvPr/>
        </p:nvSpPr>
        <p:spPr>
          <a:xfrm rot="-5400000">
            <a:off x="207766" y="3307837"/>
            <a:ext cx="1896994" cy="830997"/>
          </a:xfrm>
          <a:prstGeom prst="rect">
            <a:avLst/>
          </a:prstGeom>
          <a:solidFill>
            <a:schemeClr val="bg1"/>
          </a:solidFill>
        </p:spPr>
        <p:txBody>
          <a:bodyPr wrap="square" rtlCol="0">
            <a:spAutoFit/>
          </a:bodyPr>
          <a:lstStyle/>
          <a:p>
            <a:r>
              <a:rPr lang="en-US" sz="2400" dirty="0" smtClean="0"/>
              <a:t>Temperature</a:t>
            </a:r>
          </a:p>
          <a:p>
            <a:endParaRPr lang="en-US" sz="2400" dirty="0"/>
          </a:p>
        </p:txBody>
      </p:sp>
      <p:sp>
        <p:nvSpPr>
          <p:cNvPr id="7" name="TextBox 6"/>
          <p:cNvSpPr txBox="1"/>
          <p:nvPr/>
        </p:nvSpPr>
        <p:spPr>
          <a:xfrm>
            <a:off x="4343400" y="1752600"/>
            <a:ext cx="562975" cy="369332"/>
          </a:xfrm>
          <a:prstGeom prst="rect">
            <a:avLst/>
          </a:prstGeom>
          <a:solidFill>
            <a:srgbClr val="FFC000"/>
          </a:solidFill>
        </p:spPr>
        <p:txBody>
          <a:bodyPr wrap="none" rtlCol="0">
            <a:spAutoFit/>
          </a:bodyPr>
          <a:lstStyle/>
          <a:p>
            <a:r>
              <a:rPr lang="en-US" dirty="0" smtClean="0"/>
              <a:t>Gas</a:t>
            </a:r>
            <a:endParaRPr lang="en-US" dirty="0"/>
          </a:p>
        </p:txBody>
      </p:sp>
      <p:sp>
        <p:nvSpPr>
          <p:cNvPr id="8" name="TextBox 7"/>
          <p:cNvSpPr txBox="1"/>
          <p:nvPr/>
        </p:nvSpPr>
        <p:spPr>
          <a:xfrm>
            <a:off x="5422900" y="2832100"/>
            <a:ext cx="790601" cy="369332"/>
          </a:xfrm>
          <a:prstGeom prst="rect">
            <a:avLst/>
          </a:prstGeom>
          <a:solidFill>
            <a:srgbClr val="FFC000"/>
          </a:solidFill>
        </p:spPr>
        <p:txBody>
          <a:bodyPr wrap="none" rtlCol="0">
            <a:spAutoFit/>
          </a:bodyPr>
          <a:lstStyle/>
          <a:p>
            <a:r>
              <a:rPr lang="en-US" dirty="0" smtClean="0"/>
              <a:t>Liquid</a:t>
            </a:r>
            <a:endParaRPr lang="en-US" dirty="0"/>
          </a:p>
        </p:txBody>
      </p:sp>
      <p:sp>
        <p:nvSpPr>
          <p:cNvPr id="9" name="TextBox 8"/>
          <p:cNvSpPr txBox="1"/>
          <p:nvPr/>
        </p:nvSpPr>
        <p:spPr>
          <a:xfrm>
            <a:off x="5321300" y="4800600"/>
            <a:ext cx="672685" cy="369332"/>
          </a:xfrm>
          <a:prstGeom prst="rect">
            <a:avLst/>
          </a:prstGeom>
          <a:solidFill>
            <a:srgbClr val="E917BC"/>
          </a:solidFill>
        </p:spPr>
        <p:txBody>
          <a:bodyPr wrap="none" rtlCol="0">
            <a:spAutoFit/>
          </a:bodyPr>
          <a:lstStyle/>
          <a:p>
            <a:r>
              <a:rPr lang="en-US" dirty="0" smtClean="0"/>
              <a:t>Solid</a:t>
            </a:r>
            <a:endParaRPr lang="en-US" dirty="0"/>
          </a:p>
        </p:txBody>
      </p:sp>
      <p:sp>
        <p:nvSpPr>
          <p:cNvPr id="11" name="Text Box 202"/>
          <p:cNvSpPr txBox="1">
            <a:spLocks noChangeArrowheads="1"/>
          </p:cNvSpPr>
          <p:nvPr/>
        </p:nvSpPr>
        <p:spPr bwMode="auto">
          <a:xfrm>
            <a:off x="6045200" y="4304742"/>
            <a:ext cx="2844800" cy="646331"/>
          </a:xfrm>
          <a:prstGeom prst="rect">
            <a:avLst/>
          </a:prstGeom>
          <a:solidFill>
            <a:srgbClr val="FFFF00"/>
          </a:solidFill>
          <a:ln w="38100">
            <a:noFill/>
            <a:miter lim="800000"/>
            <a:headEnd/>
            <a:tailEnd/>
          </a:ln>
          <a:effectLst/>
        </p:spPr>
        <p:txBody>
          <a:bodyPr wrap="square">
            <a:spAutoFit/>
          </a:bodyPr>
          <a:lstStyle/>
          <a:p>
            <a:pPr fontAlgn="auto">
              <a:spcBef>
                <a:spcPts val="0"/>
              </a:spcBef>
              <a:spcAft>
                <a:spcPts val="0"/>
              </a:spcAft>
            </a:pPr>
            <a:r>
              <a:rPr lang="en-US" b="1" dirty="0">
                <a:solidFill>
                  <a:prstClr val="black"/>
                </a:solidFill>
                <a:latin typeface="Comic Sans MS" pitchFamily="66" charset="0"/>
              </a:rPr>
              <a:t>Phase Transition:</a:t>
            </a:r>
          </a:p>
          <a:p>
            <a:pPr fontAlgn="auto">
              <a:spcBef>
                <a:spcPts val="0"/>
              </a:spcBef>
              <a:spcAft>
                <a:spcPts val="0"/>
              </a:spcAft>
            </a:pPr>
            <a:r>
              <a:rPr lang="en-US" b="1" dirty="0">
                <a:solidFill>
                  <a:prstClr val="black"/>
                </a:solidFill>
                <a:latin typeface="Comic Sans MS" pitchFamily="66" charset="0"/>
              </a:rPr>
              <a:t>    </a:t>
            </a:r>
            <a:r>
              <a:rPr lang="en-US" b="1" dirty="0">
                <a:solidFill>
                  <a:prstClr val="black">
                    <a:lumMod val="95000"/>
                    <a:lumOff val="5000"/>
                  </a:prstClr>
                </a:solidFill>
                <a:latin typeface="Comic Sans MS" pitchFamily="66" charset="0"/>
              </a:rPr>
              <a:t>T</a:t>
            </a:r>
            <a:r>
              <a:rPr lang="en-US" b="1" baseline="-25000" dirty="0">
                <a:solidFill>
                  <a:prstClr val="black">
                    <a:lumMod val="95000"/>
                    <a:lumOff val="5000"/>
                  </a:prstClr>
                </a:solidFill>
                <a:latin typeface="Comic Sans MS" pitchFamily="66" charset="0"/>
              </a:rPr>
              <a:t>c</a:t>
            </a:r>
            <a:r>
              <a:rPr lang="en-US" b="1" dirty="0">
                <a:solidFill>
                  <a:prstClr val="black">
                    <a:lumMod val="95000"/>
                    <a:lumOff val="5000"/>
                  </a:prstClr>
                </a:solidFill>
                <a:latin typeface="Comic Sans MS" pitchFamily="66" charset="0"/>
              </a:rPr>
              <a:t> = </a:t>
            </a:r>
            <a:r>
              <a:rPr lang="en-US" b="1" dirty="0" smtClean="0">
                <a:solidFill>
                  <a:prstClr val="black">
                    <a:lumMod val="95000"/>
                    <a:lumOff val="5000"/>
                  </a:prstClr>
                </a:solidFill>
                <a:latin typeface="Comic Sans MS" pitchFamily="66" charset="0"/>
              </a:rPr>
              <a:t>273K</a:t>
            </a:r>
            <a:endParaRPr lang="en-US" b="1" dirty="0">
              <a:solidFill>
                <a:prstClr val="black">
                  <a:lumMod val="95000"/>
                  <a:lumOff val="5000"/>
                </a:prstClr>
              </a:solidFill>
              <a:latin typeface="Comic Sans MS" pitchFamily="66" charset="0"/>
            </a:endParaRPr>
          </a:p>
        </p:txBody>
      </p:sp>
      <p:sp>
        <p:nvSpPr>
          <p:cNvPr id="12" name="TextBox 11"/>
          <p:cNvSpPr txBox="1"/>
          <p:nvPr/>
        </p:nvSpPr>
        <p:spPr>
          <a:xfrm>
            <a:off x="1193800" y="3479800"/>
            <a:ext cx="407869" cy="369332"/>
          </a:xfrm>
          <a:prstGeom prst="rect">
            <a:avLst/>
          </a:prstGeom>
          <a:noFill/>
        </p:spPr>
        <p:txBody>
          <a:bodyPr wrap="none" rtlCol="0">
            <a:spAutoFit/>
          </a:bodyPr>
          <a:lstStyle/>
          <a:p>
            <a:r>
              <a:rPr lang="en-US" dirty="0" smtClean="0"/>
              <a:t>T</a:t>
            </a:r>
            <a:r>
              <a:rPr lang="en-US" baseline="-25000" dirty="0" smtClean="0"/>
              <a: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2990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7" presetClass="entr" presetSubtype="1" fill="hold" nodeType="clickEffect">
                                  <p:stCondLst>
                                    <p:cond delay="0"/>
                                  </p:stCondLst>
                                  <p:childTnLst>
                                    <p:set>
                                      <p:cBhvr>
                                        <p:cTn id="10" dur="1" fill="hold">
                                          <p:stCondLst>
                                            <p:cond delay="0"/>
                                          </p:stCondLst>
                                        </p:cTn>
                                        <p:tgtEl>
                                          <p:spTgt spid="299011"/>
                                        </p:tgtEl>
                                        <p:attrNameLst>
                                          <p:attrName>style.visibility</p:attrName>
                                        </p:attrNameLst>
                                      </p:cBhvr>
                                      <p:to>
                                        <p:strVal val="visible"/>
                                      </p:to>
                                    </p:set>
                                    <p:anim calcmode="lin" valueType="num">
                                      <p:cBhvr>
                                        <p:cTn id="11" dur="500" fill="hold"/>
                                        <p:tgtEl>
                                          <p:spTgt spid="299011"/>
                                        </p:tgtEl>
                                        <p:attrNameLst>
                                          <p:attrName>ppt_x</p:attrName>
                                        </p:attrNameLst>
                                      </p:cBhvr>
                                      <p:tavLst>
                                        <p:tav tm="0">
                                          <p:val>
                                            <p:strVal val="#ppt_x"/>
                                          </p:val>
                                        </p:tav>
                                        <p:tav tm="100000">
                                          <p:val>
                                            <p:strVal val="#ppt_x"/>
                                          </p:val>
                                        </p:tav>
                                      </p:tavLst>
                                    </p:anim>
                                    <p:anim calcmode="lin" valueType="num">
                                      <p:cBhvr>
                                        <p:cTn id="12" dur="500" fill="hold"/>
                                        <p:tgtEl>
                                          <p:spTgt spid="299011"/>
                                        </p:tgtEl>
                                        <p:attrNameLst>
                                          <p:attrName>ppt_y</p:attrName>
                                        </p:attrNameLst>
                                      </p:cBhvr>
                                      <p:tavLst>
                                        <p:tav tm="0">
                                          <p:val>
                                            <p:strVal val="#ppt_y-#ppt_h/2"/>
                                          </p:val>
                                        </p:tav>
                                        <p:tav tm="100000">
                                          <p:val>
                                            <p:strVal val="#ppt_y"/>
                                          </p:val>
                                        </p:tav>
                                      </p:tavLst>
                                    </p:anim>
                                    <p:anim calcmode="lin" valueType="num">
                                      <p:cBhvr>
                                        <p:cTn id="13" dur="500" fill="hold"/>
                                        <p:tgtEl>
                                          <p:spTgt spid="299011"/>
                                        </p:tgtEl>
                                        <p:attrNameLst>
                                          <p:attrName>ppt_w</p:attrName>
                                        </p:attrNameLst>
                                      </p:cBhvr>
                                      <p:tavLst>
                                        <p:tav tm="0">
                                          <p:val>
                                            <p:strVal val="#ppt_w"/>
                                          </p:val>
                                        </p:tav>
                                        <p:tav tm="100000">
                                          <p:val>
                                            <p:strVal val="#ppt_w"/>
                                          </p:val>
                                        </p:tav>
                                      </p:tavLst>
                                    </p:anim>
                                    <p:anim calcmode="lin" valueType="num">
                                      <p:cBhvr>
                                        <p:cTn id="14" dur="500" fill="hold"/>
                                        <p:tgtEl>
                                          <p:spTgt spid="299011"/>
                                        </p:tgtEl>
                                        <p:attrNameLst>
                                          <p:attrName>ppt_h</p:attrName>
                                        </p:attrNameLst>
                                      </p:cBhvr>
                                      <p:tavLst>
                                        <p:tav tm="0">
                                          <p:val>
                                            <p:fltVal val="0"/>
                                          </p:val>
                                        </p:tav>
                                        <p:tav tm="100000">
                                          <p:val>
                                            <p:strVal val="#ppt_h"/>
                                          </p:val>
                                        </p:tav>
                                      </p:tavLst>
                                    </p:anim>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79" name="Picture 203" descr="C:\Documents and Settings\seto\Desktop\china\figures\phasediagramlrp.jpg"/>
          <p:cNvPicPr>
            <a:picLocks noChangeAspect="1" noChangeArrowheads="1"/>
          </p:cNvPicPr>
          <p:nvPr/>
        </p:nvPicPr>
        <p:blipFill>
          <a:blip r:embed="rId2" cstate="print"/>
          <a:srcRect/>
          <a:stretch>
            <a:fillRect/>
          </a:stretch>
        </p:blipFill>
        <p:spPr bwMode="auto">
          <a:xfrm>
            <a:off x="1631601" y="1236872"/>
            <a:ext cx="7010400" cy="5259387"/>
          </a:xfrm>
          <a:prstGeom prst="rect">
            <a:avLst/>
          </a:prstGeom>
          <a:noFill/>
        </p:spPr>
      </p:pic>
      <p:sp>
        <p:nvSpPr>
          <p:cNvPr id="24578" name="Rectangle 2"/>
          <p:cNvSpPr>
            <a:spLocks noGrp="1" noChangeArrowheads="1"/>
          </p:cNvSpPr>
          <p:nvPr>
            <p:ph type="title"/>
          </p:nvPr>
        </p:nvSpPr>
        <p:spPr>
          <a:xfrm>
            <a:off x="457200" y="274638"/>
            <a:ext cx="8432800" cy="1143000"/>
          </a:xfrm>
        </p:spPr>
        <p:txBody>
          <a:bodyPr>
            <a:normAutofit fontScale="90000"/>
          </a:bodyPr>
          <a:lstStyle/>
          <a:p>
            <a:r>
              <a:rPr lang="en-US" dirty="0" smtClean="0"/>
              <a:t>The Phase Diagram (Nuclear Matter)</a:t>
            </a:r>
            <a:endParaRPr lang="en-US" dirty="0"/>
          </a:p>
        </p:txBody>
      </p:sp>
      <p:sp>
        <p:nvSpPr>
          <p:cNvPr id="24778" name="Text Box 202"/>
          <p:cNvSpPr txBox="1">
            <a:spLocks noChangeArrowheads="1"/>
          </p:cNvSpPr>
          <p:nvPr/>
        </p:nvSpPr>
        <p:spPr bwMode="auto">
          <a:xfrm>
            <a:off x="5791200" y="4469842"/>
            <a:ext cx="3162300" cy="915988"/>
          </a:xfrm>
          <a:prstGeom prst="rect">
            <a:avLst/>
          </a:prstGeom>
          <a:solidFill>
            <a:srgbClr val="FFFF00"/>
          </a:solidFill>
          <a:ln w="38100">
            <a:noFill/>
            <a:miter lim="800000"/>
            <a:headEnd/>
            <a:tailEnd/>
          </a:ln>
          <a:effectLst/>
        </p:spPr>
        <p:txBody>
          <a:bodyPr wrap="square">
            <a:spAutoFit/>
          </a:bodyPr>
          <a:lstStyle/>
          <a:p>
            <a:pPr fontAlgn="auto">
              <a:spcBef>
                <a:spcPts val="0"/>
              </a:spcBef>
              <a:spcAft>
                <a:spcPts val="0"/>
              </a:spcAft>
            </a:pPr>
            <a:r>
              <a:rPr lang="en-US" b="1" dirty="0">
                <a:solidFill>
                  <a:prstClr val="black"/>
                </a:solidFill>
                <a:latin typeface="Comic Sans MS" pitchFamily="66" charset="0"/>
              </a:rPr>
              <a:t>Phase Transition:</a:t>
            </a:r>
          </a:p>
          <a:p>
            <a:pPr fontAlgn="auto">
              <a:spcBef>
                <a:spcPts val="0"/>
              </a:spcBef>
              <a:spcAft>
                <a:spcPts val="0"/>
              </a:spcAft>
            </a:pPr>
            <a:r>
              <a:rPr lang="en-US" b="1" dirty="0">
                <a:solidFill>
                  <a:prstClr val="black"/>
                </a:solidFill>
                <a:latin typeface="Comic Sans MS" pitchFamily="66" charset="0"/>
              </a:rPr>
              <a:t>    </a:t>
            </a:r>
            <a:r>
              <a:rPr lang="en-US" b="1" dirty="0">
                <a:solidFill>
                  <a:prstClr val="black">
                    <a:lumMod val="95000"/>
                    <a:lumOff val="5000"/>
                  </a:prstClr>
                </a:solidFill>
                <a:latin typeface="Comic Sans MS" pitchFamily="66" charset="0"/>
              </a:rPr>
              <a:t>T</a:t>
            </a:r>
            <a:r>
              <a:rPr lang="en-US" b="1" baseline="-25000" dirty="0">
                <a:solidFill>
                  <a:prstClr val="black">
                    <a:lumMod val="95000"/>
                    <a:lumOff val="5000"/>
                  </a:prstClr>
                </a:solidFill>
                <a:latin typeface="Comic Sans MS" pitchFamily="66" charset="0"/>
              </a:rPr>
              <a:t>c</a:t>
            </a:r>
            <a:r>
              <a:rPr lang="en-US" b="1" dirty="0">
                <a:solidFill>
                  <a:prstClr val="black">
                    <a:lumMod val="95000"/>
                    <a:lumOff val="5000"/>
                  </a:prstClr>
                </a:solidFill>
                <a:latin typeface="Comic Sans MS" pitchFamily="66" charset="0"/>
              </a:rPr>
              <a:t> = </a:t>
            </a:r>
            <a:r>
              <a:rPr lang="en-US" b="1" dirty="0" smtClean="0">
                <a:solidFill>
                  <a:prstClr val="black">
                    <a:lumMod val="95000"/>
                    <a:lumOff val="5000"/>
                  </a:prstClr>
                </a:solidFill>
                <a:latin typeface="Comic Sans MS" pitchFamily="66" charset="0"/>
              </a:rPr>
              <a:t>190 </a:t>
            </a:r>
            <a:r>
              <a:rPr lang="en-US" b="1" dirty="0" err="1" smtClean="0">
                <a:solidFill>
                  <a:prstClr val="black">
                    <a:lumMod val="95000"/>
                    <a:lumOff val="5000"/>
                  </a:prstClr>
                </a:solidFill>
                <a:latin typeface="Comic Sans MS" pitchFamily="66" charset="0"/>
              </a:rPr>
              <a:t>MeV</a:t>
            </a:r>
            <a:r>
              <a:rPr lang="en-US" b="1" dirty="0" smtClean="0">
                <a:solidFill>
                  <a:prstClr val="black">
                    <a:lumMod val="95000"/>
                    <a:lumOff val="5000"/>
                  </a:prstClr>
                </a:solidFill>
                <a:latin typeface="Comic Sans MS" pitchFamily="66" charset="0"/>
              </a:rPr>
              <a:t> = 10</a:t>
            </a:r>
            <a:r>
              <a:rPr lang="en-US" b="1" baseline="30000" dirty="0" smtClean="0">
                <a:solidFill>
                  <a:prstClr val="black">
                    <a:lumMod val="95000"/>
                    <a:lumOff val="5000"/>
                  </a:prstClr>
                </a:solidFill>
                <a:latin typeface="Comic Sans MS" pitchFamily="66" charset="0"/>
              </a:rPr>
              <a:t>12</a:t>
            </a:r>
            <a:r>
              <a:rPr lang="en-US" b="1" dirty="0" smtClean="0">
                <a:solidFill>
                  <a:prstClr val="black">
                    <a:lumMod val="95000"/>
                    <a:lumOff val="5000"/>
                  </a:prstClr>
                </a:solidFill>
                <a:latin typeface="Comic Sans MS" pitchFamily="66" charset="0"/>
              </a:rPr>
              <a:t>K    </a:t>
            </a:r>
            <a:r>
              <a:rPr lang="en-US" b="1" dirty="0">
                <a:solidFill>
                  <a:prstClr val="black">
                    <a:lumMod val="95000"/>
                    <a:lumOff val="5000"/>
                  </a:prstClr>
                </a:solidFill>
                <a:latin typeface="Symbol" pitchFamily="18" charset="2"/>
              </a:rPr>
              <a:t>e</a:t>
            </a:r>
            <a:r>
              <a:rPr lang="en-US" b="1" dirty="0">
                <a:solidFill>
                  <a:prstClr val="black">
                    <a:lumMod val="95000"/>
                    <a:lumOff val="5000"/>
                  </a:prstClr>
                </a:solidFill>
                <a:latin typeface="Comic Sans MS" pitchFamily="66" charset="0"/>
              </a:rPr>
              <a:t>  ~ 0.6 GeV/fm</a:t>
            </a:r>
            <a:r>
              <a:rPr lang="en-US" b="1" baseline="30000" dirty="0">
                <a:solidFill>
                  <a:prstClr val="black">
                    <a:lumMod val="95000"/>
                    <a:lumOff val="5000"/>
                  </a:prstClr>
                </a:solidFill>
                <a:latin typeface="Comic Sans MS" pitchFamily="66" charset="0"/>
              </a:rPr>
              <a:t>3</a:t>
            </a:r>
            <a:endParaRPr lang="en-US" b="1" dirty="0">
              <a:solidFill>
                <a:prstClr val="black">
                  <a:lumMod val="95000"/>
                  <a:lumOff val="5000"/>
                </a:prstClr>
              </a:solidFill>
              <a:latin typeface="Comic Sans MS" pitchFamily="66" charset="0"/>
            </a:endParaRPr>
          </a:p>
        </p:txBody>
      </p:sp>
      <p:sp>
        <p:nvSpPr>
          <p:cNvPr id="24781" name="Text Box 205"/>
          <p:cNvSpPr txBox="1">
            <a:spLocks noChangeArrowheads="1"/>
          </p:cNvSpPr>
          <p:nvPr/>
        </p:nvSpPr>
        <p:spPr bwMode="auto">
          <a:xfrm>
            <a:off x="1150118" y="2270788"/>
            <a:ext cx="534121" cy="523220"/>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pPr>
            <a:r>
              <a:rPr lang="en-US" sz="2800" dirty="0">
                <a:solidFill>
                  <a:prstClr val="black"/>
                </a:solidFill>
                <a:latin typeface="Lucida Sans Unicode"/>
              </a:rPr>
              <a:t>T</a:t>
            </a:r>
            <a:r>
              <a:rPr lang="en-US" sz="2800" baseline="-25000" dirty="0">
                <a:solidFill>
                  <a:prstClr val="black"/>
                </a:solidFill>
                <a:latin typeface="Lucida Sans Unicode"/>
              </a:rPr>
              <a:t>c</a:t>
            </a:r>
            <a:endParaRPr lang="en-US" sz="2800" dirty="0">
              <a:solidFill>
                <a:prstClr val="black"/>
              </a:solidFill>
              <a:latin typeface="Lucida Sans Unicode"/>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solidFill>
              </a:rPr>
              <a:pPr/>
              <a:t>9</a:t>
            </a:fld>
            <a:endParaRPr lang="en-US" dirty="0">
              <a:solidFill>
                <a:prstClr val="black"/>
              </a:solidFill>
            </a:endParaRPr>
          </a:p>
        </p:txBody>
      </p:sp>
      <p:sp>
        <p:nvSpPr>
          <p:cNvPr id="8" name="TextBox 7"/>
          <p:cNvSpPr txBox="1"/>
          <p:nvPr/>
        </p:nvSpPr>
        <p:spPr>
          <a:xfrm rot="-5400000">
            <a:off x="181806" y="3556003"/>
            <a:ext cx="1896994" cy="461665"/>
          </a:xfrm>
          <a:prstGeom prst="rect">
            <a:avLst/>
          </a:prstGeom>
          <a:solidFill>
            <a:schemeClr val="bg1"/>
          </a:solidFill>
        </p:spPr>
        <p:txBody>
          <a:bodyPr wrap="none" rtlCol="0">
            <a:spAutoFit/>
          </a:bodyPr>
          <a:lstStyle/>
          <a:p>
            <a:r>
              <a:rPr lang="en-US" sz="2400" dirty="0" smtClean="0"/>
              <a:t>Temperature</a:t>
            </a:r>
            <a:endParaRPr lang="en-US" sz="2400" dirty="0"/>
          </a:p>
        </p:txBody>
      </p:sp>
      <p:sp>
        <p:nvSpPr>
          <p:cNvPr id="9" name="TextBox 8"/>
          <p:cNvSpPr txBox="1"/>
          <p:nvPr/>
        </p:nvSpPr>
        <p:spPr>
          <a:xfrm>
            <a:off x="1765300" y="5888335"/>
            <a:ext cx="2730500" cy="461665"/>
          </a:xfrm>
          <a:prstGeom prst="rect">
            <a:avLst/>
          </a:prstGeom>
          <a:solidFill>
            <a:schemeClr val="bg1"/>
          </a:solidFill>
        </p:spPr>
        <p:txBody>
          <a:bodyPr wrap="square" rtlCol="0">
            <a:spAutoFit/>
          </a:bodyPr>
          <a:lstStyle/>
          <a:p>
            <a:r>
              <a:rPr lang="en-US" sz="2400" dirty="0" smtClean="0"/>
              <a:t>  Baryon Density</a:t>
            </a:r>
            <a:endParaRPr lang="en-US" sz="2400" dirty="0"/>
          </a:p>
        </p:txBody>
      </p:sp>
      <p:sp>
        <p:nvSpPr>
          <p:cNvPr id="10" name="Rectangle 9"/>
          <p:cNvSpPr/>
          <p:nvPr/>
        </p:nvSpPr>
        <p:spPr>
          <a:xfrm>
            <a:off x="2425700" y="4178300"/>
            <a:ext cx="622300" cy="495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20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2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2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2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2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6.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INMOTION">
  <a:themeElements>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fontScheme name="INMOTIO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2">
        <a:dk1>
          <a:srgbClr val="000000"/>
        </a:dk1>
        <a:lt1>
          <a:srgbClr val="FFFFFF"/>
        </a:lt1>
        <a:dk2>
          <a:srgbClr val="000000"/>
        </a:dk2>
        <a:lt2>
          <a:srgbClr val="FFFFFF"/>
        </a:lt2>
        <a:accent1>
          <a:srgbClr val="FFFFCC"/>
        </a:accent1>
        <a:accent2>
          <a:srgbClr val="990000"/>
        </a:accent2>
        <a:accent3>
          <a:srgbClr val="FFFFFF"/>
        </a:accent3>
        <a:accent4>
          <a:srgbClr val="000000"/>
        </a:accent4>
        <a:accent5>
          <a:srgbClr val="FFFFE2"/>
        </a:accent5>
        <a:accent6>
          <a:srgbClr val="8A0000"/>
        </a:accent6>
        <a:hlink>
          <a:srgbClr val="FF0066"/>
        </a:hlink>
        <a:folHlink>
          <a:srgbClr val="FFCC00"/>
        </a:folHlink>
      </a:clrScheme>
      <a:clrMap bg1="lt1" tx1="dk1" bg2="lt2" tx2="dk2" accent1="accent1" accent2="accent2" accent3="accent3" accent4="accent4" accent5="accent5" accent6="accent6" hlink="hlink" folHlink="folHlink"/>
    </a:extraClrScheme>
    <a:extraClrScheme>
      <a:clrScheme name="INMOTION 3">
        <a:dk1>
          <a:srgbClr val="000000"/>
        </a:dk1>
        <a:lt1>
          <a:srgbClr val="FFFFFF"/>
        </a:lt1>
        <a:dk2>
          <a:srgbClr val="000000"/>
        </a:dk2>
        <a:lt2>
          <a:srgbClr val="FFFFFF"/>
        </a:lt2>
        <a:accent1>
          <a:srgbClr val="F8F8F8"/>
        </a:accent1>
        <a:accent2>
          <a:srgbClr val="808080"/>
        </a:accent2>
        <a:accent3>
          <a:srgbClr val="FFFFFF"/>
        </a:accent3>
        <a:accent4>
          <a:srgbClr val="000000"/>
        </a:accent4>
        <a:accent5>
          <a:srgbClr val="FBFBFB"/>
        </a:accent5>
        <a:accent6>
          <a:srgbClr val="737373"/>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INMOTION 4">
        <a:dk1>
          <a:srgbClr val="240157"/>
        </a:dk1>
        <a:lt1>
          <a:srgbClr val="FFFFFF"/>
        </a:lt1>
        <a:dk2>
          <a:srgbClr val="4601AB"/>
        </a:dk2>
        <a:lt2>
          <a:srgbClr val="FFCC00"/>
        </a:lt2>
        <a:accent1>
          <a:srgbClr val="33CCCC"/>
        </a:accent1>
        <a:accent2>
          <a:srgbClr val="FF00FF"/>
        </a:accent2>
        <a:accent3>
          <a:srgbClr val="B0AAD2"/>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5">
        <a:dk1>
          <a:srgbClr val="000000"/>
        </a:dk1>
        <a:lt1>
          <a:srgbClr val="FFFFFF"/>
        </a:lt1>
        <a:dk2>
          <a:srgbClr val="660033"/>
        </a:dk2>
        <a:lt2>
          <a:srgbClr val="FFCC00"/>
        </a:lt2>
        <a:accent1>
          <a:srgbClr val="CC9900"/>
        </a:accent1>
        <a:accent2>
          <a:srgbClr val="FF9900"/>
        </a:accent2>
        <a:accent3>
          <a:srgbClr val="B8AAAD"/>
        </a:accent3>
        <a:accent4>
          <a:srgbClr val="DADADA"/>
        </a:accent4>
        <a:accent5>
          <a:srgbClr val="E2CAAA"/>
        </a:accent5>
        <a:accent6>
          <a:srgbClr val="E78A00"/>
        </a:accent6>
        <a:hlink>
          <a:srgbClr val="D60093"/>
        </a:hlink>
        <a:folHlink>
          <a:srgbClr val="FF5050"/>
        </a:folHlink>
      </a:clrScheme>
      <a:clrMap bg1="dk2" tx1="lt1" bg2="dk1" tx2="lt2" accent1="accent1" accent2="accent2" accent3="accent3" accent4="accent4" accent5="accent5" accent6="accent6" hlink="hlink" folHlink="folHlink"/>
    </a:extraClrScheme>
    <a:extraClrScheme>
      <a:clrScheme name="INMOTION 6">
        <a:dk1>
          <a:srgbClr val="000000"/>
        </a:dk1>
        <a:lt1>
          <a:srgbClr val="717BAD"/>
        </a:lt1>
        <a:dk2>
          <a:srgbClr val="FFFFFF"/>
        </a:dk2>
        <a:lt2>
          <a:srgbClr val="A9AABB"/>
        </a:lt2>
        <a:accent1>
          <a:srgbClr val="8BB6CB"/>
        </a:accent1>
        <a:accent2>
          <a:srgbClr val="DDDDDD"/>
        </a:accent2>
        <a:accent3>
          <a:srgbClr val="BBBFD3"/>
        </a:accent3>
        <a:accent4>
          <a:srgbClr val="000000"/>
        </a:accent4>
        <a:accent5>
          <a:srgbClr val="C4D7E2"/>
        </a:accent5>
        <a:accent6>
          <a:srgbClr val="C8C8C8"/>
        </a:accent6>
        <a:hlink>
          <a:srgbClr val="53628D"/>
        </a:hlink>
        <a:folHlink>
          <a:srgbClr val="989BBA"/>
        </a:folHlink>
      </a:clrScheme>
      <a:clrMap bg1="lt1" tx1="dk1" bg2="lt2" tx2="dk2" accent1="accent1" accent2="accent2" accent3="accent3" accent4="accent4" accent5="accent5" accent6="accent6" hlink="hlink" folHlink="folHlink"/>
    </a:extraClrScheme>
    <a:extraClrScheme>
      <a:clrScheme name="INMOTION 7">
        <a:dk1>
          <a:srgbClr val="003D50"/>
        </a:dk1>
        <a:lt1>
          <a:srgbClr val="FFFFFF"/>
        </a:lt1>
        <a:dk2>
          <a:srgbClr val="007D7A"/>
        </a:dk2>
        <a:lt2>
          <a:srgbClr val="FFCC66"/>
        </a:lt2>
        <a:accent1>
          <a:srgbClr val="33CCCC"/>
        </a:accent1>
        <a:accent2>
          <a:srgbClr val="00FFFF"/>
        </a:accent2>
        <a:accent3>
          <a:srgbClr val="AABFBE"/>
        </a:accent3>
        <a:accent4>
          <a:srgbClr val="DADADA"/>
        </a:accent4>
        <a:accent5>
          <a:srgbClr val="ADE2E2"/>
        </a:accent5>
        <a:accent6>
          <a:srgbClr val="00E7E7"/>
        </a:accent6>
        <a:hlink>
          <a:srgbClr val="02A3B4"/>
        </a:hlink>
        <a:folHlink>
          <a:srgbClr val="3CB1B4"/>
        </a:folHlink>
      </a:clrScheme>
      <a:clrMap bg1="dk2" tx1="lt1" bg2="dk1" tx2="lt2" accent1="accent1" accent2="accent2" accent3="accent3" accent4="accent4" accent5="accent5" accent6="accent6" hlink="hlink" folHlink="folHlink"/>
    </a:extraClrScheme>
    <a:extraClrScheme>
      <a:clrScheme name="INMOTION 8">
        <a:dk1>
          <a:srgbClr val="000000"/>
        </a:dk1>
        <a:lt1>
          <a:srgbClr val="FFFFFF"/>
        </a:lt1>
        <a:dk2>
          <a:srgbClr val="666699"/>
        </a:dk2>
        <a:lt2>
          <a:srgbClr val="F9EED3"/>
        </a:lt2>
        <a:accent1>
          <a:srgbClr val="FFFFCC"/>
        </a:accent1>
        <a:accent2>
          <a:srgbClr val="D195A0"/>
        </a:accent2>
        <a:accent3>
          <a:srgbClr val="FFFFFF"/>
        </a:accent3>
        <a:accent4>
          <a:srgbClr val="000000"/>
        </a:accent4>
        <a:accent5>
          <a:srgbClr val="FFFFE2"/>
        </a:accent5>
        <a:accent6>
          <a:srgbClr val="BD8791"/>
        </a:accent6>
        <a:hlink>
          <a:srgbClr val="993366"/>
        </a:hlink>
        <a:folHlink>
          <a:srgbClr val="FFD7CD"/>
        </a:folHlink>
      </a:clrScheme>
      <a:clrMap bg1="lt1" tx1="dk1" bg2="lt2" tx2="dk2" accent1="accent1" accent2="accent2" accent3="accent3" accent4="accent4" accent5="accent5" accent6="accent6" hlink="hlink" folHlink="folHlink"/>
    </a:extraClrScheme>
    <a:extraClrScheme>
      <a:clrScheme name="INMOTION 9">
        <a:dk1>
          <a:srgbClr val="000000"/>
        </a:dk1>
        <a:lt1>
          <a:srgbClr val="FFFFFF"/>
        </a:lt1>
        <a:dk2>
          <a:srgbClr val="CC0099"/>
        </a:dk2>
        <a:lt2>
          <a:srgbClr val="FFFFFF"/>
        </a:lt2>
        <a:accent1>
          <a:srgbClr val="FFFFCC"/>
        </a:accent1>
        <a:accent2>
          <a:srgbClr val="CCCC00"/>
        </a:accent2>
        <a:accent3>
          <a:srgbClr val="FFFFFF"/>
        </a:accent3>
        <a:accent4>
          <a:srgbClr val="000000"/>
        </a:accent4>
        <a:accent5>
          <a:srgbClr val="FFFFE2"/>
        </a:accent5>
        <a:accent6>
          <a:srgbClr val="B9B900"/>
        </a:accent6>
        <a:hlink>
          <a:srgbClr val="CCFF33"/>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NP03 Dark Blue">
  <a:themeElements>
    <a:clrScheme name="DNP03 Dark Blue 4">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FFFF00"/>
      </a:hlink>
      <a:folHlink>
        <a:srgbClr val="990099"/>
      </a:folHlink>
    </a:clrScheme>
    <a:fontScheme name="DNP03 Dark Blue">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NP03 Dark Blu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DNP03 Dark Blu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DNP03 Dark Blu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NP03 Dark Blue 4">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FFFF00"/>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INMOTION">
  <a:themeElements>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fontScheme name="INMOTIO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2">
        <a:dk1>
          <a:srgbClr val="000000"/>
        </a:dk1>
        <a:lt1>
          <a:srgbClr val="FFFFFF"/>
        </a:lt1>
        <a:dk2>
          <a:srgbClr val="000000"/>
        </a:dk2>
        <a:lt2>
          <a:srgbClr val="FFFFFF"/>
        </a:lt2>
        <a:accent1>
          <a:srgbClr val="FFFFCC"/>
        </a:accent1>
        <a:accent2>
          <a:srgbClr val="990000"/>
        </a:accent2>
        <a:accent3>
          <a:srgbClr val="FFFFFF"/>
        </a:accent3>
        <a:accent4>
          <a:srgbClr val="000000"/>
        </a:accent4>
        <a:accent5>
          <a:srgbClr val="FFFFE2"/>
        </a:accent5>
        <a:accent6>
          <a:srgbClr val="8A0000"/>
        </a:accent6>
        <a:hlink>
          <a:srgbClr val="FF0066"/>
        </a:hlink>
        <a:folHlink>
          <a:srgbClr val="FFCC00"/>
        </a:folHlink>
      </a:clrScheme>
      <a:clrMap bg1="lt1" tx1="dk1" bg2="lt2" tx2="dk2" accent1="accent1" accent2="accent2" accent3="accent3" accent4="accent4" accent5="accent5" accent6="accent6" hlink="hlink" folHlink="folHlink"/>
    </a:extraClrScheme>
    <a:extraClrScheme>
      <a:clrScheme name="INMOTION 3">
        <a:dk1>
          <a:srgbClr val="000000"/>
        </a:dk1>
        <a:lt1>
          <a:srgbClr val="FFFFFF"/>
        </a:lt1>
        <a:dk2>
          <a:srgbClr val="000000"/>
        </a:dk2>
        <a:lt2>
          <a:srgbClr val="FFFFFF"/>
        </a:lt2>
        <a:accent1>
          <a:srgbClr val="F8F8F8"/>
        </a:accent1>
        <a:accent2>
          <a:srgbClr val="808080"/>
        </a:accent2>
        <a:accent3>
          <a:srgbClr val="FFFFFF"/>
        </a:accent3>
        <a:accent4>
          <a:srgbClr val="000000"/>
        </a:accent4>
        <a:accent5>
          <a:srgbClr val="FBFBFB"/>
        </a:accent5>
        <a:accent6>
          <a:srgbClr val="737373"/>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INMOTION 4">
        <a:dk1>
          <a:srgbClr val="240157"/>
        </a:dk1>
        <a:lt1>
          <a:srgbClr val="FFFFFF"/>
        </a:lt1>
        <a:dk2>
          <a:srgbClr val="4601AB"/>
        </a:dk2>
        <a:lt2>
          <a:srgbClr val="FFCC00"/>
        </a:lt2>
        <a:accent1>
          <a:srgbClr val="33CCCC"/>
        </a:accent1>
        <a:accent2>
          <a:srgbClr val="FF00FF"/>
        </a:accent2>
        <a:accent3>
          <a:srgbClr val="B0AAD2"/>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5">
        <a:dk1>
          <a:srgbClr val="000000"/>
        </a:dk1>
        <a:lt1>
          <a:srgbClr val="FFFFFF"/>
        </a:lt1>
        <a:dk2>
          <a:srgbClr val="660033"/>
        </a:dk2>
        <a:lt2>
          <a:srgbClr val="FFCC00"/>
        </a:lt2>
        <a:accent1>
          <a:srgbClr val="CC9900"/>
        </a:accent1>
        <a:accent2>
          <a:srgbClr val="FF9900"/>
        </a:accent2>
        <a:accent3>
          <a:srgbClr val="B8AAAD"/>
        </a:accent3>
        <a:accent4>
          <a:srgbClr val="DADADA"/>
        </a:accent4>
        <a:accent5>
          <a:srgbClr val="E2CAAA"/>
        </a:accent5>
        <a:accent6>
          <a:srgbClr val="E78A00"/>
        </a:accent6>
        <a:hlink>
          <a:srgbClr val="D60093"/>
        </a:hlink>
        <a:folHlink>
          <a:srgbClr val="FF5050"/>
        </a:folHlink>
      </a:clrScheme>
      <a:clrMap bg1="dk2" tx1="lt1" bg2="dk1" tx2="lt2" accent1="accent1" accent2="accent2" accent3="accent3" accent4="accent4" accent5="accent5" accent6="accent6" hlink="hlink" folHlink="folHlink"/>
    </a:extraClrScheme>
    <a:extraClrScheme>
      <a:clrScheme name="INMOTION 6">
        <a:dk1>
          <a:srgbClr val="000000"/>
        </a:dk1>
        <a:lt1>
          <a:srgbClr val="717BAD"/>
        </a:lt1>
        <a:dk2>
          <a:srgbClr val="FFFFFF"/>
        </a:dk2>
        <a:lt2>
          <a:srgbClr val="A9AABB"/>
        </a:lt2>
        <a:accent1>
          <a:srgbClr val="8BB6CB"/>
        </a:accent1>
        <a:accent2>
          <a:srgbClr val="DDDDDD"/>
        </a:accent2>
        <a:accent3>
          <a:srgbClr val="BBBFD3"/>
        </a:accent3>
        <a:accent4>
          <a:srgbClr val="000000"/>
        </a:accent4>
        <a:accent5>
          <a:srgbClr val="C4D7E2"/>
        </a:accent5>
        <a:accent6>
          <a:srgbClr val="C8C8C8"/>
        </a:accent6>
        <a:hlink>
          <a:srgbClr val="53628D"/>
        </a:hlink>
        <a:folHlink>
          <a:srgbClr val="989BBA"/>
        </a:folHlink>
      </a:clrScheme>
      <a:clrMap bg1="lt1" tx1="dk1" bg2="lt2" tx2="dk2" accent1="accent1" accent2="accent2" accent3="accent3" accent4="accent4" accent5="accent5" accent6="accent6" hlink="hlink" folHlink="folHlink"/>
    </a:extraClrScheme>
    <a:extraClrScheme>
      <a:clrScheme name="INMOTION 7">
        <a:dk1>
          <a:srgbClr val="003D50"/>
        </a:dk1>
        <a:lt1>
          <a:srgbClr val="FFFFFF"/>
        </a:lt1>
        <a:dk2>
          <a:srgbClr val="007D7A"/>
        </a:dk2>
        <a:lt2>
          <a:srgbClr val="FFCC66"/>
        </a:lt2>
        <a:accent1>
          <a:srgbClr val="33CCCC"/>
        </a:accent1>
        <a:accent2>
          <a:srgbClr val="00FFFF"/>
        </a:accent2>
        <a:accent3>
          <a:srgbClr val="AABFBE"/>
        </a:accent3>
        <a:accent4>
          <a:srgbClr val="DADADA"/>
        </a:accent4>
        <a:accent5>
          <a:srgbClr val="ADE2E2"/>
        </a:accent5>
        <a:accent6>
          <a:srgbClr val="00E7E7"/>
        </a:accent6>
        <a:hlink>
          <a:srgbClr val="02A3B4"/>
        </a:hlink>
        <a:folHlink>
          <a:srgbClr val="3CB1B4"/>
        </a:folHlink>
      </a:clrScheme>
      <a:clrMap bg1="dk2" tx1="lt1" bg2="dk1" tx2="lt2" accent1="accent1" accent2="accent2" accent3="accent3" accent4="accent4" accent5="accent5" accent6="accent6" hlink="hlink" folHlink="folHlink"/>
    </a:extraClrScheme>
    <a:extraClrScheme>
      <a:clrScheme name="INMOTION 8">
        <a:dk1>
          <a:srgbClr val="000000"/>
        </a:dk1>
        <a:lt1>
          <a:srgbClr val="FFFFFF"/>
        </a:lt1>
        <a:dk2>
          <a:srgbClr val="666699"/>
        </a:dk2>
        <a:lt2>
          <a:srgbClr val="F9EED3"/>
        </a:lt2>
        <a:accent1>
          <a:srgbClr val="FFFFCC"/>
        </a:accent1>
        <a:accent2>
          <a:srgbClr val="D195A0"/>
        </a:accent2>
        <a:accent3>
          <a:srgbClr val="FFFFFF"/>
        </a:accent3>
        <a:accent4>
          <a:srgbClr val="000000"/>
        </a:accent4>
        <a:accent5>
          <a:srgbClr val="FFFFE2"/>
        </a:accent5>
        <a:accent6>
          <a:srgbClr val="BD8791"/>
        </a:accent6>
        <a:hlink>
          <a:srgbClr val="993366"/>
        </a:hlink>
        <a:folHlink>
          <a:srgbClr val="FFD7CD"/>
        </a:folHlink>
      </a:clrScheme>
      <a:clrMap bg1="lt1" tx1="dk1" bg2="lt2" tx2="dk2" accent1="accent1" accent2="accent2" accent3="accent3" accent4="accent4" accent5="accent5" accent6="accent6" hlink="hlink" folHlink="folHlink"/>
    </a:extraClrScheme>
    <a:extraClrScheme>
      <a:clrScheme name="INMOTION 9">
        <a:dk1>
          <a:srgbClr val="000000"/>
        </a:dk1>
        <a:lt1>
          <a:srgbClr val="FFFFFF"/>
        </a:lt1>
        <a:dk2>
          <a:srgbClr val="CC0099"/>
        </a:dk2>
        <a:lt2>
          <a:srgbClr val="FFFFFF"/>
        </a:lt2>
        <a:accent1>
          <a:srgbClr val="FFFFCC"/>
        </a:accent1>
        <a:accent2>
          <a:srgbClr val="CCCC00"/>
        </a:accent2>
        <a:accent3>
          <a:srgbClr val="FFFFFF"/>
        </a:accent3>
        <a:accent4>
          <a:srgbClr val="000000"/>
        </a:accent4>
        <a:accent5>
          <a:srgbClr val="FFFFE2"/>
        </a:accent5>
        <a:accent6>
          <a:srgbClr val="B9B900"/>
        </a:accent6>
        <a:hlink>
          <a:srgbClr val="CCFF33"/>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INMOTION">
  <a:themeElements>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fontScheme name="INMOTIO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2">
        <a:dk1>
          <a:srgbClr val="000000"/>
        </a:dk1>
        <a:lt1>
          <a:srgbClr val="FFFFFF"/>
        </a:lt1>
        <a:dk2>
          <a:srgbClr val="000000"/>
        </a:dk2>
        <a:lt2>
          <a:srgbClr val="FFFFFF"/>
        </a:lt2>
        <a:accent1>
          <a:srgbClr val="FFFFCC"/>
        </a:accent1>
        <a:accent2>
          <a:srgbClr val="990000"/>
        </a:accent2>
        <a:accent3>
          <a:srgbClr val="FFFFFF"/>
        </a:accent3>
        <a:accent4>
          <a:srgbClr val="000000"/>
        </a:accent4>
        <a:accent5>
          <a:srgbClr val="FFFFE2"/>
        </a:accent5>
        <a:accent6>
          <a:srgbClr val="8A0000"/>
        </a:accent6>
        <a:hlink>
          <a:srgbClr val="FF0066"/>
        </a:hlink>
        <a:folHlink>
          <a:srgbClr val="FFCC00"/>
        </a:folHlink>
      </a:clrScheme>
      <a:clrMap bg1="lt1" tx1="dk1" bg2="lt2" tx2="dk2" accent1="accent1" accent2="accent2" accent3="accent3" accent4="accent4" accent5="accent5" accent6="accent6" hlink="hlink" folHlink="folHlink"/>
    </a:extraClrScheme>
    <a:extraClrScheme>
      <a:clrScheme name="INMOTION 3">
        <a:dk1>
          <a:srgbClr val="000000"/>
        </a:dk1>
        <a:lt1>
          <a:srgbClr val="FFFFFF"/>
        </a:lt1>
        <a:dk2>
          <a:srgbClr val="000000"/>
        </a:dk2>
        <a:lt2>
          <a:srgbClr val="FFFFFF"/>
        </a:lt2>
        <a:accent1>
          <a:srgbClr val="F8F8F8"/>
        </a:accent1>
        <a:accent2>
          <a:srgbClr val="808080"/>
        </a:accent2>
        <a:accent3>
          <a:srgbClr val="FFFFFF"/>
        </a:accent3>
        <a:accent4>
          <a:srgbClr val="000000"/>
        </a:accent4>
        <a:accent5>
          <a:srgbClr val="FBFBFB"/>
        </a:accent5>
        <a:accent6>
          <a:srgbClr val="737373"/>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INMOTION 4">
        <a:dk1>
          <a:srgbClr val="240157"/>
        </a:dk1>
        <a:lt1>
          <a:srgbClr val="FFFFFF"/>
        </a:lt1>
        <a:dk2>
          <a:srgbClr val="4601AB"/>
        </a:dk2>
        <a:lt2>
          <a:srgbClr val="FFCC00"/>
        </a:lt2>
        <a:accent1>
          <a:srgbClr val="33CCCC"/>
        </a:accent1>
        <a:accent2>
          <a:srgbClr val="FF00FF"/>
        </a:accent2>
        <a:accent3>
          <a:srgbClr val="B0AAD2"/>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5">
        <a:dk1>
          <a:srgbClr val="000000"/>
        </a:dk1>
        <a:lt1>
          <a:srgbClr val="FFFFFF"/>
        </a:lt1>
        <a:dk2>
          <a:srgbClr val="660033"/>
        </a:dk2>
        <a:lt2>
          <a:srgbClr val="FFCC00"/>
        </a:lt2>
        <a:accent1>
          <a:srgbClr val="CC9900"/>
        </a:accent1>
        <a:accent2>
          <a:srgbClr val="FF9900"/>
        </a:accent2>
        <a:accent3>
          <a:srgbClr val="B8AAAD"/>
        </a:accent3>
        <a:accent4>
          <a:srgbClr val="DADADA"/>
        </a:accent4>
        <a:accent5>
          <a:srgbClr val="E2CAAA"/>
        </a:accent5>
        <a:accent6>
          <a:srgbClr val="E78A00"/>
        </a:accent6>
        <a:hlink>
          <a:srgbClr val="D60093"/>
        </a:hlink>
        <a:folHlink>
          <a:srgbClr val="FF5050"/>
        </a:folHlink>
      </a:clrScheme>
      <a:clrMap bg1="dk2" tx1="lt1" bg2="dk1" tx2="lt2" accent1="accent1" accent2="accent2" accent3="accent3" accent4="accent4" accent5="accent5" accent6="accent6" hlink="hlink" folHlink="folHlink"/>
    </a:extraClrScheme>
    <a:extraClrScheme>
      <a:clrScheme name="INMOTION 6">
        <a:dk1>
          <a:srgbClr val="000000"/>
        </a:dk1>
        <a:lt1>
          <a:srgbClr val="717BAD"/>
        </a:lt1>
        <a:dk2>
          <a:srgbClr val="FFFFFF"/>
        </a:dk2>
        <a:lt2>
          <a:srgbClr val="A9AABB"/>
        </a:lt2>
        <a:accent1>
          <a:srgbClr val="8BB6CB"/>
        </a:accent1>
        <a:accent2>
          <a:srgbClr val="DDDDDD"/>
        </a:accent2>
        <a:accent3>
          <a:srgbClr val="BBBFD3"/>
        </a:accent3>
        <a:accent4>
          <a:srgbClr val="000000"/>
        </a:accent4>
        <a:accent5>
          <a:srgbClr val="C4D7E2"/>
        </a:accent5>
        <a:accent6>
          <a:srgbClr val="C8C8C8"/>
        </a:accent6>
        <a:hlink>
          <a:srgbClr val="53628D"/>
        </a:hlink>
        <a:folHlink>
          <a:srgbClr val="989BBA"/>
        </a:folHlink>
      </a:clrScheme>
      <a:clrMap bg1="lt1" tx1="dk1" bg2="lt2" tx2="dk2" accent1="accent1" accent2="accent2" accent3="accent3" accent4="accent4" accent5="accent5" accent6="accent6" hlink="hlink" folHlink="folHlink"/>
    </a:extraClrScheme>
    <a:extraClrScheme>
      <a:clrScheme name="INMOTION 7">
        <a:dk1>
          <a:srgbClr val="003D50"/>
        </a:dk1>
        <a:lt1>
          <a:srgbClr val="FFFFFF"/>
        </a:lt1>
        <a:dk2>
          <a:srgbClr val="007D7A"/>
        </a:dk2>
        <a:lt2>
          <a:srgbClr val="FFCC66"/>
        </a:lt2>
        <a:accent1>
          <a:srgbClr val="33CCCC"/>
        </a:accent1>
        <a:accent2>
          <a:srgbClr val="00FFFF"/>
        </a:accent2>
        <a:accent3>
          <a:srgbClr val="AABFBE"/>
        </a:accent3>
        <a:accent4>
          <a:srgbClr val="DADADA"/>
        </a:accent4>
        <a:accent5>
          <a:srgbClr val="ADE2E2"/>
        </a:accent5>
        <a:accent6>
          <a:srgbClr val="00E7E7"/>
        </a:accent6>
        <a:hlink>
          <a:srgbClr val="02A3B4"/>
        </a:hlink>
        <a:folHlink>
          <a:srgbClr val="3CB1B4"/>
        </a:folHlink>
      </a:clrScheme>
      <a:clrMap bg1="dk2" tx1="lt1" bg2="dk1" tx2="lt2" accent1="accent1" accent2="accent2" accent3="accent3" accent4="accent4" accent5="accent5" accent6="accent6" hlink="hlink" folHlink="folHlink"/>
    </a:extraClrScheme>
    <a:extraClrScheme>
      <a:clrScheme name="INMOTION 8">
        <a:dk1>
          <a:srgbClr val="000000"/>
        </a:dk1>
        <a:lt1>
          <a:srgbClr val="FFFFFF"/>
        </a:lt1>
        <a:dk2>
          <a:srgbClr val="666699"/>
        </a:dk2>
        <a:lt2>
          <a:srgbClr val="F9EED3"/>
        </a:lt2>
        <a:accent1>
          <a:srgbClr val="FFFFCC"/>
        </a:accent1>
        <a:accent2>
          <a:srgbClr val="D195A0"/>
        </a:accent2>
        <a:accent3>
          <a:srgbClr val="FFFFFF"/>
        </a:accent3>
        <a:accent4>
          <a:srgbClr val="000000"/>
        </a:accent4>
        <a:accent5>
          <a:srgbClr val="FFFFE2"/>
        </a:accent5>
        <a:accent6>
          <a:srgbClr val="BD8791"/>
        </a:accent6>
        <a:hlink>
          <a:srgbClr val="993366"/>
        </a:hlink>
        <a:folHlink>
          <a:srgbClr val="FFD7CD"/>
        </a:folHlink>
      </a:clrScheme>
      <a:clrMap bg1="lt1" tx1="dk1" bg2="lt2" tx2="dk2" accent1="accent1" accent2="accent2" accent3="accent3" accent4="accent4" accent5="accent5" accent6="accent6" hlink="hlink" folHlink="folHlink"/>
    </a:extraClrScheme>
    <a:extraClrScheme>
      <a:clrScheme name="INMOTION 9">
        <a:dk1>
          <a:srgbClr val="000000"/>
        </a:dk1>
        <a:lt1>
          <a:srgbClr val="FFFFFF"/>
        </a:lt1>
        <a:dk2>
          <a:srgbClr val="CC0099"/>
        </a:dk2>
        <a:lt2>
          <a:srgbClr val="FFFFFF"/>
        </a:lt2>
        <a:accent1>
          <a:srgbClr val="FFFFCC"/>
        </a:accent1>
        <a:accent2>
          <a:srgbClr val="CCCC00"/>
        </a:accent2>
        <a:accent3>
          <a:srgbClr val="FFFFFF"/>
        </a:accent3>
        <a:accent4>
          <a:srgbClr val="000000"/>
        </a:accent4>
        <a:accent5>
          <a:srgbClr val="FFFFE2"/>
        </a:accent5>
        <a:accent6>
          <a:srgbClr val="B9B900"/>
        </a:accent6>
        <a:hlink>
          <a:srgbClr val="CCFF33"/>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7_INMOTION">
  <a:themeElements>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fontScheme name="INMOTIO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2">
        <a:dk1>
          <a:srgbClr val="000000"/>
        </a:dk1>
        <a:lt1>
          <a:srgbClr val="FFFFFF"/>
        </a:lt1>
        <a:dk2>
          <a:srgbClr val="000000"/>
        </a:dk2>
        <a:lt2>
          <a:srgbClr val="FFFFFF"/>
        </a:lt2>
        <a:accent1>
          <a:srgbClr val="FFFFCC"/>
        </a:accent1>
        <a:accent2>
          <a:srgbClr val="990000"/>
        </a:accent2>
        <a:accent3>
          <a:srgbClr val="FFFFFF"/>
        </a:accent3>
        <a:accent4>
          <a:srgbClr val="000000"/>
        </a:accent4>
        <a:accent5>
          <a:srgbClr val="FFFFE2"/>
        </a:accent5>
        <a:accent6>
          <a:srgbClr val="8A0000"/>
        </a:accent6>
        <a:hlink>
          <a:srgbClr val="FF0066"/>
        </a:hlink>
        <a:folHlink>
          <a:srgbClr val="FFCC00"/>
        </a:folHlink>
      </a:clrScheme>
      <a:clrMap bg1="lt1" tx1="dk1" bg2="lt2" tx2="dk2" accent1="accent1" accent2="accent2" accent3="accent3" accent4="accent4" accent5="accent5" accent6="accent6" hlink="hlink" folHlink="folHlink"/>
    </a:extraClrScheme>
    <a:extraClrScheme>
      <a:clrScheme name="INMOTION 3">
        <a:dk1>
          <a:srgbClr val="000000"/>
        </a:dk1>
        <a:lt1>
          <a:srgbClr val="FFFFFF"/>
        </a:lt1>
        <a:dk2>
          <a:srgbClr val="000000"/>
        </a:dk2>
        <a:lt2>
          <a:srgbClr val="FFFFFF"/>
        </a:lt2>
        <a:accent1>
          <a:srgbClr val="F8F8F8"/>
        </a:accent1>
        <a:accent2>
          <a:srgbClr val="808080"/>
        </a:accent2>
        <a:accent3>
          <a:srgbClr val="FFFFFF"/>
        </a:accent3>
        <a:accent4>
          <a:srgbClr val="000000"/>
        </a:accent4>
        <a:accent5>
          <a:srgbClr val="FBFBFB"/>
        </a:accent5>
        <a:accent6>
          <a:srgbClr val="737373"/>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INMOTION 4">
        <a:dk1>
          <a:srgbClr val="240157"/>
        </a:dk1>
        <a:lt1>
          <a:srgbClr val="FFFFFF"/>
        </a:lt1>
        <a:dk2>
          <a:srgbClr val="4601AB"/>
        </a:dk2>
        <a:lt2>
          <a:srgbClr val="FFCC00"/>
        </a:lt2>
        <a:accent1>
          <a:srgbClr val="33CCCC"/>
        </a:accent1>
        <a:accent2>
          <a:srgbClr val="FF00FF"/>
        </a:accent2>
        <a:accent3>
          <a:srgbClr val="B0AAD2"/>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5">
        <a:dk1>
          <a:srgbClr val="000000"/>
        </a:dk1>
        <a:lt1>
          <a:srgbClr val="FFFFFF"/>
        </a:lt1>
        <a:dk2>
          <a:srgbClr val="660033"/>
        </a:dk2>
        <a:lt2>
          <a:srgbClr val="FFCC00"/>
        </a:lt2>
        <a:accent1>
          <a:srgbClr val="CC9900"/>
        </a:accent1>
        <a:accent2>
          <a:srgbClr val="FF9900"/>
        </a:accent2>
        <a:accent3>
          <a:srgbClr val="B8AAAD"/>
        </a:accent3>
        <a:accent4>
          <a:srgbClr val="DADADA"/>
        </a:accent4>
        <a:accent5>
          <a:srgbClr val="E2CAAA"/>
        </a:accent5>
        <a:accent6>
          <a:srgbClr val="E78A00"/>
        </a:accent6>
        <a:hlink>
          <a:srgbClr val="D60093"/>
        </a:hlink>
        <a:folHlink>
          <a:srgbClr val="FF5050"/>
        </a:folHlink>
      </a:clrScheme>
      <a:clrMap bg1="dk2" tx1="lt1" bg2="dk1" tx2="lt2" accent1="accent1" accent2="accent2" accent3="accent3" accent4="accent4" accent5="accent5" accent6="accent6" hlink="hlink" folHlink="folHlink"/>
    </a:extraClrScheme>
    <a:extraClrScheme>
      <a:clrScheme name="INMOTION 6">
        <a:dk1>
          <a:srgbClr val="000000"/>
        </a:dk1>
        <a:lt1>
          <a:srgbClr val="717BAD"/>
        </a:lt1>
        <a:dk2>
          <a:srgbClr val="FFFFFF"/>
        </a:dk2>
        <a:lt2>
          <a:srgbClr val="A9AABB"/>
        </a:lt2>
        <a:accent1>
          <a:srgbClr val="8BB6CB"/>
        </a:accent1>
        <a:accent2>
          <a:srgbClr val="DDDDDD"/>
        </a:accent2>
        <a:accent3>
          <a:srgbClr val="BBBFD3"/>
        </a:accent3>
        <a:accent4>
          <a:srgbClr val="000000"/>
        </a:accent4>
        <a:accent5>
          <a:srgbClr val="C4D7E2"/>
        </a:accent5>
        <a:accent6>
          <a:srgbClr val="C8C8C8"/>
        </a:accent6>
        <a:hlink>
          <a:srgbClr val="53628D"/>
        </a:hlink>
        <a:folHlink>
          <a:srgbClr val="989BBA"/>
        </a:folHlink>
      </a:clrScheme>
      <a:clrMap bg1="lt1" tx1="dk1" bg2="lt2" tx2="dk2" accent1="accent1" accent2="accent2" accent3="accent3" accent4="accent4" accent5="accent5" accent6="accent6" hlink="hlink" folHlink="folHlink"/>
    </a:extraClrScheme>
    <a:extraClrScheme>
      <a:clrScheme name="INMOTION 7">
        <a:dk1>
          <a:srgbClr val="003D50"/>
        </a:dk1>
        <a:lt1>
          <a:srgbClr val="FFFFFF"/>
        </a:lt1>
        <a:dk2>
          <a:srgbClr val="007D7A"/>
        </a:dk2>
        <a:lt2>
          <a:srgbClr val="FFCC66"/>
        </a:lt2>
        <a:accent1>
          <a:srgbClr val="33CCCC"/>
        </a:accent1>
        <a:accent2>
          <a:srgbClr val="00FFFF"/>
        </a:accent2>
        <a:accent3>
          <a:srgbClr val="AABFBE"/>
        </a:accent3>
        <a:accent4>
          <a:srgbClr val="DADADA"/>
        </a:accent4>
        <a:accent5>
          <a:srgbClr val="ADE2E2"/>
        </a:accent5>
        <a:accent6>
          <a:srgbClr val="00E7E7"/>
        </a:accent6>
        <a:hlink>
          <a:srgbClr val="02A3B4"/>
        </a:hlink>
        <a:folHlink>
          <a:srgbClr val="3CB1B4"/>
        </a:folHlink>
      </a:clrScheme>
      <a:clrMap bg1="dk2" tx1="lt1" bg2="dk1" tx2="lt2" accent1="accent1" accent2="accent2" accent3="accent3" accent4="accent4" accent5="accent5" accent6="accent6" hlink="hlink" folHlink="folHlink"/>
    </a:extraClrScheme>
    <a:extraClrScheme>
      <a:clrScheme name="INMOTION 8">
        <a:dk1>
          <a:srgbClr val="000000"/>
        </a:dk1>
        <a:lt1>
          <a:srgbClr val="FFFFFF"/>
        </a:lt1>
        <a:dk2>
          <a:srgbClr val="666699"/>
        </a:dk2>
        <a:lt2>
          <a:srgbClr val="F9EED3"/>
        </a:lt2>
        <a:accent1>
          <a:srgbClr val="FFFFCC"/>
        </a:accent1>
        <a:accent2>
          <a:srgbClr val="D195A0"/>
        </a:accent2>
        <a:accent3>
          <a:srgbClr val="FFFFFF"/>
        </a:accent3>
        <a:accent4>
          <a:srgbClr val="000000"/>
        </a:accent4>
        <a:accent5>
          <a:srgbClr val="FFFFE2"/>
        </a:accent5>
        <a:accent6>
          <a:srgbClr val="BD8791"/>
        </a:accent6>
        <a:hlink>
          <a:srgbClr val="993366"/>
        </a:hlink>
        <a:folHlink>
          <a:srgbClr val="FFD7CD"/>
        </a:folHlink>
      </a:clrScheme>
      <a:clrMap bg1="lt1" tx1="dk1" bg2="lt2" tx2="dk2" accent1="accent1" accent2="accent2" accent3="accent3" accent4="accent4" accent5="accent5" accent6="accent6" hlink="hlink" folHlink="folHlink"/>
    </a:extraClrScheme>
    <a:extraClrScheme>
      <a:clrScheme name="INMOTION 9">
        <a:dk1>
          <a:srgbClr val="000000"/>
        </a:dk1>
        <a:lt1>
          <a:srgbClr val="FFFFFF"/>
        </a:lt1>
        <a:dk2>
          <a:srgbClr val="CC0099"/>
        </a:dk2>
        <a:lt2>
          <a:srgbClr val="FFFFFF"/>
        </a:lt2>
        <a:accent1>
          <a:srgbClr val="FFFFCC"/>
        </a:accent1>
        <a:accent2>
          <a:srgbClr val="CCCC00"/>
        </a:accent2>
        <a:accent3>
          <a:srgbClr val="FFFFFF"/>
        </a:accent3>
        <a:accent4>
          <a:srgbClr val="000000"/>
        </a:accent4>
        <a:accent5>
          <a:srgbClr val="FFFFE2"/>
        </a:accent5>
        <a:accent6>
          <a:srgbClr val="B9B900"/>
        </a:accent6>
        <a:hlink>
          <a:srgbClr val="CCFF33"/>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INMOTION">
  <a:themeElements>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fontScheme name="INMOTIO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2">
        <a:dk1>
          <a:srgbClr val="000000"/>
        </a:dk1>
        <a:lt1>
          <a:srgbClr val="FFFFFF"/>
        </a:lt1>
        <a:dk2>
          <a:srgbClr val="000000"/>
        </a:dk2>
        <a:lt2>
          <a:srgbClr val="FFFFFF"/>
        </a:lt2>
        <a:accent1>
          <a:srgbClr val="FFFFCC"/>
        </a:accent1>
        <a:accent2>
          <a:srgbClr val="990000"/>
        </a:accent2>
        <a:accent3>
          <a:srgbClr val="FFFFFF"/>
        </a:accent3>
        <a:accent4>
          <a:srgbClr val="000000"/>
        </a:accent4>
        <a:accent5>
          <a:srgbClr val="FFFFE2"/>
        </a:accent5>
        <a:accent6>
          <a:srgbClr val="8A0000"/>
        </a:accent6>
        <a:hlink>
          <a:srgbClr val="FF0066"/>
        </a:hlink>
        <a:folHlink>
          <a:srgbClr val="FFCC00"/>
        </a:folHlink>
      </a:clrScheme>
      <a:clrMap bg1="lt1" tx1="dk1" bg2="lt2" tx2="dk2" accent1="accent1" accent2="accent2" accent3="accent3" accent4="accent4" accent5="accent5" accent6="accent6" hlink="hlink" folHlink="folHlink"/>
    </a:extraClrScheme>
    <a:extraClrScheme>
      <a:clrScheme name="INMOTION 3">
        <a:dk1>
          <a:srgbClr val="000000"/>
        </a:dk1>
        <a:lt1>
          <a:srgbClr val="FFFFFF"/>
        </a:lt1>
        <a:dk2>
          <a:srgbClr val="000000"/>
        </a:dk2>
        <a:lt2>
          <a:srgbClr val="FFFFFF"/>
        </a:lt2>
        <a:accent1>
          <a:srgbClr val="F8F8F8"/>
        </a:accent1>
        <a:accent2>
          <a:srgbClr val="808080"/>
        </a:accent2>
        <a:accent3>
          <a:srgbClr val="FFFFFF"/>
        </a:accent3>
        <a:accent4>
          <a:srgbClr val="000000"/>
        </a:accent4>
        <a:accent5>
          <a:srgbClr val="FBFBFB"/>
        </a:accent5>
        <a:accent6>
          <a:srgbClr val="737373"/>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INMOTION 4">
        <a:dk1>
          <a:srgbClr val="240157"/>
        </a:dk1>
        <a:lt1>
          <a:srgbClr val="FFFFFF"/>
        </a:lt1>
        <a:dk2>
          <a:srgbClr val="4601AB"/>
        </a:dk2>
        <a:lt2>
          <a:srgbClr val="FFCC00"/>
        </a:lt2>
        <a:accent1>
          <a:srgbClr val="33CCCC"/>
        </a:accent1>
        <a:accent2>
          <a:srgbClr val="FF00FF"/>
        </a:accent2>
        <a:accent3>
          <a:srgbClr val="B0AAD2"/>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5">
        <a:dk1>
          <a:srgbClr val="000000"/>
        </a:dk1>
        <a:lt1>
          <a:srgbClr val="FFFFFF"/>
        </a:lt1>
        <a:dk2>
          <a:srgbClr val="660033"/>
        </a:dk2>
        <a:lt2>
          <a:srgbClr val="FFCC00"/>
        </a:lt2>
        <a:accent1>
          <a:srgbClr val="CC9900"/>
        </a:accent1>
        <a:accent2>
          <a:srgbClr val="FF9900"/>
        </a:accent2>
        <a:accent3>
          <a:srgbClr val="B8AAAD"/>
        </a:accent3>
        <a:accent4>
          <a:srgbClr val="DADADA"/>
        </a:accent4>
        <a:accent5>
          <a:srgbClr val="E2CAAA"/>
        </a:accent5>
        <a:accent6>
          <a:srgbClr val="E78A00"/>
        </a:accent6>
        <a:hlink>
          <a:srgbClr val="D60093"/>
        </a:hlink>
        <a:folHlink>
          <a:srgbClr val="FF5050"/>
        </a:folHlink>
      </a:clrScheme>
      <a:clrMap bg1="dk2" tx1="lt1" bg2="dk1" tx2="lt2" accent1="accent1" accent2="accent2" accent3="accent3" accent4="accent4" accent5="accent5" accent6="accent6" hlink="hlink" folHlink="folHlink"/>
    </a:extraClrScheme>
    <a:extraClrScheme>
      <a:clrScheme name="INMOTION 6">
        <a:dk1>
          <a:srgbClr val="000000"/>
        </a:dk1>
        <a:lt1>
          <a:srgbClr val="717BAD"/>
        </a:lt1>
        <a:dk2>
          <a:srgbClr val="FFFFFF"/>
        </a:dk2>
        <a:lt2>
          <a:srgbClr val="A9AABB"/>
        </a:lt2>
        <a:accent1>
          <a:srgbClr val="8BB6CB"/>
        </a:accent1>
        <a:accent2>
          <a:srgbClr val="DDDDDD"/>
        </a:accent2>
        <a:accent3>
          <a:srgbClr val="BBBFD3"/>
        </a:accent3>
        <a:accent4>
          <a:srgbClr val="000000"/>
        </a:accent4>
        <a:accent5>
          <a:srgbClr val="C4D7E2"/>
        </a:accent5>
        <a:accent6>
          <a:srgbClr val="C8C8C8"/>
        </a:accent6>
        <a:hlink>
          <a:srgbClr val="53628D"/>
        </a:hlink>
        <a:folHlink>
          <a:srgbClr val="989BBA"/>
        </a:folHlink>
      </a:clrScheme>
      <a:clrMap bg1="lt1" tx1="dk1" bg2="lt2" tx2="dk2" accent1="accent1" accent2="accent2" accent3="accent3" accent4="accent4" accent5="accent5" accent6="accent6" hlink="hlink" folHlink="folHlink"/>
    </a:extraClrScheme>
    <a:extraClrScheme>
      <a:clrScheme name="INMOTION 7">
        <a:dk1>
          <a:srgbClr val="003D50"/>
        </a:dk1>
        <a:lt1>
          <a:srgbClr val="FFFFFF"/>
        </a:lt1>
        <a:dk2>
          <a:srgbClr val="007D7A"/>
        </a:dk2>
        <a:lt2>
          <a:srgbClr val="FFCC66"/>
        </a:lt2>
        <a:accent1>
          <a:srgbClr val="33CCCC"/>
        </a:accent1>
        <a:accent2>
          <a:srgbClr val="00FFFF"/>
        </a:accent2>
        <a:accent3>
          <a:srgbClr val="AABFBE"/>
        </a:accent3>
        <a:accent4>
          <a:srgbClr val="DADADA"/>
        </a:accent4>
        <a:accent5>
          <a:srgbClr val="ADE2E2"/>
        </a:accent5>
        <a:accent6>
          <a:srgbClr val="00E7E7"/>
        </a:accent6>
        <a:hlink>
          <a:srgbClr val="02A3B4"/>
        </a:hlink>
        <a:folHlink>
          <a:srgbClr val="3CB1B4"/>
        </a:folHlink>
      </a:clrScheme>
      <a:clrMap bg1="dk2" tx1="lt1" bg2="dk1" tx2="lt2" accent1="accent1" accent2="accent2" accent3="accent3" accent4="accent4" accent5="accent5" accent6="accent6" hlink="hlink" folHlink="folHlink"/>
    </a:extraClrScheme>
    <a:extraClrScheme>
      <a:clrScheme name="INMOTION 8">
        <a:dk1>
          <a:srgbClr val="000000"/>
        </a:dk1>
        <a:lt1>
          <a:srgbClr val="FFFFFF"/>
        </a:lt1>
        <a:dk2>
          <a:srgbClr val="666699"/>
        </a:dk2>
        <a:lt2>
          <a:srgbClr val="F9EED3"/>
        </a:lt2>
        <a:accent1>
          <a:srgbClr val="FFFFCC"/>
        </a:accent1>
        <a:accent2>
          <a:srgbClr val="D195A0"/>
        </a:accent2>
        <a:accent3>
          <a:srgbClr val="FFFFFF"/>
        </a:accent3>
        <a:accent4>
          <a:srgbClr val="000000"/>
        </a:accent4>
        <a:accent5>
          <a:srgbClr val="FFFFE2"/>
        </a:accent5>
        <a:accent6>
          <a:srgbClr val="BD8791"/>
        </a:accent6>
        <a:hlink>
          <a:srgbClr val="993366"/>
        </a:hlink>
        <a:folHlink>
          <a:srgbClr val="FFD7CD"/>
        </a:folHlink>
      </a:clrScheme>
      <a:clrMap bg1="lt1" tx1="dk1" bg2="lt2" tx2="dk2" accent1="accent1" accent2="accent2" accent3="accent3" accent4="accent4" accent5="accent5" accent6="accent6" hlink="hlink" folHlink="folHlink"/>
    </a:extraClrScheme>
    <a:extraClrScheme>
      <a:clrScheme name="INMOTION 9">
        <a:dk1>
          <a:srgbClr val="000000"/>
        </a:dk1>
        <a:lt1>
          <a:srgbClr val="FFFFFF"/>
        </a:lt1>
        <a:dk2>
          <a:srgbClr val="CC0099"/>
        </a:dk2>
        <a:lt2>
          <a:srgbClr val="FFFFFF"/>
        </a:lt2>
        <a:accent1>
          <a:srgbClr val="FFFFCC"/>
        </a:accent1>
        <a:accent2>
          <a:srgbClr val="CCCC00"/>
        </a:accent2>
        <a:accent3>
          <a:srgbClr val="FFFFFF"/>
        </a:accent3>
        <a:accent4>
          <a:srgbClr val="000000"/>
        </a:accent4>
        <a:accent5>
          <a:srgbClr val="FFFFE2"/>
        </a:accent5>
        <a:accent6>
          <a:srgbClr val="B9B900"/>
        </a:accent6>
        <a:hlink>
          <a:srgbClr val="CCFF33"/>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NP03 Dark Blue">
  <a:themeElements>
    <a:clrScheme name="DNP03 Dark Blue 4">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FFFF00"/>
      </a:hlink>
      <a:folHlink>
        <a:srgbClr val="990099"/>
      </a:folHlink>
    </a:clrScheme>
    <a:fontScheme name="DNP03 Dark Blue">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NP03 Dark Blu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DNP03 Dark Blu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DNP03 Dark Blu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NP03 Dark Blue 4">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FFFF00"/>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1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1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redline</Template>
  <TotalTime>2756</TotalTime>
  <Words>1550</Words>
  <Application>Microsoft Office PowerPoint</Application>
  <PresentationFormat>On-screen Show (4:3)</PresentationFormat>
  <Paragraphs>381</Paragraphs>
  <Slides>43</Slides>
  <Notes>0</Notes>
  <HiddenSlides>0</HiddenSlides>
  <MMClips>0</MMClips>
  <ScaleCrop>false</ScaleCrop>
  <HeadingPairs>
    <vt:vector size="6" baseType="variant">
      <vt:variant>
        <vt:lpstr>Theme</vt:lpstr>
      </vt:variant>
      <vt:variant>
        <vt:i4>23</vt:i4>
      </vt:variant>
      <vt:variant>
        <vt:lpstr>Embedded OLE Servers</vt:lpstr>
      </vt:variant>
      <vt:variant>
        <vt:i4>2</vt:i4>
      </vt:variant>
      <vt:variant>
        <vt:lpstr>Slide Titles</vt:lpstr>
      </vt:variant>
      <vt:variant>
        <vt:i4>43</vt:i4>
      </vt:variant>
    </vt:vector>
  </HeadingPairs>
  <TitlesOfParts>
    <vt:vector size="68" baseType="lpstr">
      <vt:lpstr>Blends</vt:lpstr>
      <vt:lpstr>DNP03 Dark Blue</vt:lpstr>
      <vt:lpstr>1_DNP03 Dark Blue</vt:lpstr>
      <vt:lpstr>Concourse</vt:lpstr>
      <vt:lpstr>14_Concourse</vt:lpstr>
      <vt:lpstr>15_Concourse</vt:lpstr>
      <vt:lpstr>16_Concourse</vt:lpstr>
      <vt:lpstr>17_Concourse</vt:lpstr>
      <vt:lpstr>18_Concourse</vt:lpstr>
      <vt:lpstr>19_Concourse</vt:lpstr>
      <vt:lpstr>20_Concourse</vt:lpstr>
      <vt:lpstr>21_Concourse</vt:lpstr>
      <vt:lpstr>22_Concourse</vt:lpstr>
      <vt:lpstr>27_Concourse</vt:lpstr>
      <vt:lpstr>28_Concourse</vt:lpstr>
      <vt:lpstr>1_Blends</vt:lpstr>
      <vt:lpstr>4_Blends</vt:lpstr>
      <vt:lpstr>3_Blends</vt:lpstr>
      <vt:lpstr>INMOTION</vt:lpstr>
      <vt:lpstr>5_INMOTION</vt:lpstr>
      <vt:lpstr>6_INMOTION</vt:lpstr>
      <vt:lpstr>7_INMOTION</vt:lpstr>
      <vt:lpstr>8_INMOTION</vt:lpstr>
      <vt:lpstr>Equation</vt:lpstr>
      <vt:lpstr>Image</vt:lpstr>
      <vt:lpstr>Strings and Things: The Discovery of the strongly interacting Quark Gluon Plasma at the Relativistic Heavy Ion Collider</vt:lpstr>
      <vt:lpstr>      What are we made of? </vt:lpstr>
      <vt:lpstr>PowerPoint Presentation</vt:lpstr>
      <vt:lpstr>      What are we made of? </vt:lpstr>
      <vt:lpstr>What happens if you cook the nucleus?</vt:lpstr>
      <vt:lpstr>Fermi asked the question</vt:lpstr>
      <vt:lpstr>PowerPoint Presentation</vt:lpstr>
      <vt:lpstr>The Phase diagram (water)</vt:lpstr>
      <vt:lpstr>The Phase Diagram (Nuclear Matter)</vt:lpstr>
      <vt:lpstr>PowerPoint Presentation</vt:lpstr>
      <vt:lpstr>RHIC: A Doomsday Machine?</vt:lpstr>
      <vt:lpstr>What does an Au+Au Collisions at 200 GeV Center of mass look like?</vt:lpstr>
      <vt:lpstr>PowerPoint Presentation</vt:lpstr>
      <vt:lpstr>  I.Temperature</vt:lpstr>
      <vt:lpstr>Measuring the Temperature: Black Body radiation (Serway)</vt:lpstr>
      <vt:lpstr>Thermal photons -        Temperature from the data</vt:lpstr>
      <vt:lpstr>II. Jet quenching and energy density</vt:lpstr>
      <vt:lpstr>Remember Rutherford Scattering? (Serway 29.1)</vt:lpstr>
      <vt:lpstr>Hard Probes In Heavy Ion Collisions, aka Jet  quenching</vt:lpstr>
      <vt:lpstr>What is the energy density?   “Jet quenching”</vt:lpstr>
      <vt:lpstr>PowerPoint Presentation</vt:lpstr>
      <vt:lpstr>Almost complete extinction of jet Is this remarkable? (me-2002)</vt:lpstr>
      <vt:lpstr>Now that we have the Temperature and Energy density… (Serway again)</vt:lpstr>
      <vt:lpstr>PowerPoint Presentation</vt:lpstr>
      <vt:lpstr>NDOF? a Sanity check - data</vt:lpstr>
      <vt:lpstr>III. Viscosity</vt:lpstr>
      <vt:lpstr>Flow, Hydrodynamics, Viscosity,  Perfect Fluids….</vt:lpstr>
      <vt:lpstr> Fluids: Ask Feynman ( from Feynman Lecture Vol II)</vt:lpstr>
      <vt:lpstr>Viscosity and the equation of fluid flow</vt:lpstr>
      <vt:lpstr>PowerPoint Presentation</vt:lpstr>
      <vt:lpstr>PowerPoint Presentation</vt:lpstr>
      <vt:lpstr>Measuring viscosity Flow: A collective effect </vt:lpstr>
      <vt:lpstr>Anisotropic Flow</vt:lpstr>
      <vt:lpstr>Viscocity: Serway again</vt:lpstr>
      <vt:lpstr>Calculating the viscosity (from Feynman)</vt:lpstr>
      <vt:lpstr>             To the rescue! String theory: Extra Dimensions </vt:lpstr>
      <vt:lpstr>     An Analogy</vt:lpstr>
      <vt:lpstr> using gauge-string duality</vt:lpstr>
      <vt:lpstr>finishing it up: we want /s  (s=entropy)</vt:lpstr>
      <vt:lpstr>Extracting /s from Data</vt:lpstr>
      <vt:lpstr>sQGP – the most perfect fluid?</vt:lpstr>
      <vt:lpstr>viscocity~0, i.e. A Perfect Fluid?</vt:lpstr>
      <vt:lpstr>Some conclusions/thoughts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seto</dc:creator>
  <cp:lastModifiedBy>seto</cp:lastModifiedBy>
  <cp:revision>215</cp:revision>
  <cp:lastPrinted>1601-01-01T00:00:00Z</cp:lastPrinted>
  <dcterms:created xsi:type="dcterms:W3CDTF">1601-01-01T00:00:00Z</dcterms:created>
  <dcterms:modified xsi:type="dcterms:W3CDTF">2012-06-25T00:41:50Z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