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8"/>
  </p:notesMasterIdLst>
  <p:sldIdLst>
    <p:sldId id="256" r:id="rId2"/>
    <p:sldId id="257" r:id="rId3"/>
    <p:sldId id="259" r:id="rId4"/>
    <p:sldId id="258" r:id="rId5"/>
    <p:sldId id="261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681" autoAdjust="0"/>
    <p:restoredTop sz="92831" autoAdjust="0"/>
  </p:normalViewPr>
  <p:slideViewPr>
    <p:cSldViewPr>
      <p:cViewPr varScale="1">
        <p:scale>
          <a:sx n="100" d="100"/>
          <a:sy n="100" d="100"/>
        </p:scale>
        <p:origin x="-1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26B473-32BD-4E70-8AC3-781E1330F382}" type="datetimeFigureOut">
              <a:rPr lang="en-US" smtClean="0"/>
              <a:pPr/>
              <a:t>10/14/2009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8D3A7D-F7F1-40E6-A89D-FB2D9894D3D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D3A7D-F7F1-40E6-A89D-FB2D9894D3D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D3A7D-F7F1-40E6-A89D-FB2D9894D3D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AF4261-0F94-4344-8614-D30771163C15}" type="datetimeFigureOut">
              <a:rPr lang="en-US" smtClean="0"/>
              <a:pPr/>
              <a:t>10/14/2009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7CEB7E-6E6C-4096-A41A-EA28AE37B5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AF4261-0F94-4344-8614-D30771163C15}" type="datetimeFigureOut">
              <a:rPr lang="en-US" smtClean="0"/>
              <a:pPr/>
              <a:t>10/14/2009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7CEB7E-6E6C-4096-A41A-EA28AE37B5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AF4261-0F94-4344-8614-D30771163C15}" type="datetimeFigureOut">
              <a:rPr lang="en-US" smtClean="0"/>
              <a:pPr/>
              <a:t>10/14/2009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7CEB7E-6E6C-4096-A41A-EA28AE37B5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AF4261-0F94-4344-8614-D30771163C15}" type="datetimeFigureOut">
              <a:rPr lang="en-US" smtClean="0"/>
              <a:pPr/>
              <a:t>10/14/2009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7CEB7E-6E6C-4096-A41A-EA28AE37B5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AF4261-0F94-4344-8614-D30771163C15}" type="datetimeFigureOut">
              <a:rPr lang="en-US" smtClean="0"/>
              <a:pPr/>
              <a:t>10/14/2009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7CEB7E-6E6C-4096-A41A-EA28AE37B5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AF4261-0F94-4344-8614-D30771163C15}" type="datetimeFigureOut">
              <a:rPr lang="en-US" smtClean="0"/>
              <a:pPr/>
              <a:t>10/14/2009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7CEB7E-6E6C-4096-A41A-EA28AE37B5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AF4261-0F94-4344-8614-D30771163C15}" type="datetimeFigureOut">
              <a:rPr lang="en-US" smtClean="0"/>
              <a:pPr/>
              <a:t>10/14/2009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7CEB7E-6E6C-4096-A41A-EA28AE37B5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AF4261-0F94-4344-8614-D30771163C15}" type="datetimeFigureOut">
              <a:rPr lang="en-US" smtClean="0"/>
              <a:pPr/>
              <a:t>10/14/2009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7CEB7E-6E6C-4096-A41A-EA28AE37B5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AF4261-0F94-4344-8614-D30771163C15}" type="datetimeFigureOut">
              <a:rPr lang="en-US" smtClean="0"/>
              <a:pPr/>
              <a:t>10/14/2009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7CEB7E-6E6C-4096-A41A-EA28AE37B5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AF4261-0F94-4344-8614-D30771163C15}" type="datetimeFigureOut">
              <a:rPr lang="en-US" smtClean="0"/>
              <a:pPr/>
              <a:t>10/14/2009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7CEB7E-6E6C-4096-A41A-EA28AE37B5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AF4261-0F94-4344-8614-D30771163C15}" type="datetimeFigureOut">
              <a:rPr lang="en-US" smtClean="0"/>
              <a:pPr/>
              <a:t>10/14/2009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7CEB7E-6E6C-4096-A41A-EA28AE37B5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7AF4261-0F94-4344-8614-D30771163C15}" type="datetimeFigureOut">
              <a:rPr lang="en-US" smtClean="0"/>
              <a:pPr/>
              <a:t>10/14/2009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17CEB7E-6E6C-4096-A41A-EA28AE37B5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amantha.wilson@ucr.edu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samantha.wilson@ucr.ed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ttp://www.wsati.org/riverside_ma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29200" y="1371600"/>
            <a:ext cx="3962400" cy="206057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Undergraduate Research </a:t>
            </a:r>
            <a:r>
              <a:rPr lang="en-US" i="1" dirty="0" smtClean="0"/>
              <a:t>in</a:t>
            </a:r>
            <a:r>
              <a:rPr lang="en-US" dirty="0" smtClean="0"/>
              <a:t> the Community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29200" y="3733800"/>
            <a:ext cx="3886200" cy="1905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Samantha </a:t>
            </a:r>
            <a:r>
              <a:rPr lang="en-US" dirty="0"/>
              <a:t>L. Wilson</a:t>
            </a:r>
          </a:p>
          <a:p>
            <a:pPr algn="ctr"/>
            <a:r>
              <a:rPr lang="en-US" dirty="0"/>
              <a:t>Coordinator of Undergraduate Research in the Community</a:t>
            </a:r>
          </a:p>
          <a:p>
            <a:pPr algn="ctr"/>
            <a:r>
              <a:rPr lang="en-US" dirty="0"/>
              <a:t>Office of the Vice Provost,</a:t>
            </a:r>
          </a:p>
          <a:p>
            <a:pPr algn="ctr"/>
            <a:r>
              <a:rPr lang="en-US" dirty="0"/>
              <a:t>Undergraduate Academic Programs</a:t>
            </a:r>
          </a:p>
          <a:p>
            <a:pPr algn="ctr"/>
            <a:r>
              <a:rPr lang="en-US" dirty="0"/>
              <a:t>University of California, Riverside</a:t>
            </a:r>
          </a:p>
          <a:p>
            <a:pPr algn="ctr"/>
            <a:r>
              <a:rPr lang="en-US" dirty="0"/>
              <a:t>321G Surge</a:t>
            </a:r>
          </a:p>
          <a:p>
            <a:pPr algn="ctr"/>
            <a:r>
              <a:rPr lang="en-US" dirty="0"/>
              <a:t>951-827-7739 Office Phone</a:t>
            </a:r>
          </a:p>
          <a:p>
            <a:pPr algn="ctr"/>
            <a:r>
              <a:rPr lang="en-US" u="sng" dirty="0">
                <a:hlinkClick r:id="rId3"/>
              </a:rPr>
              <a:t>samantha.wilson@ucr.edu</a:t>
            </a:r>
            <a:endParaRPr lang="en-US" dirty="0"/>
          </a:p>
          <a:p>
            <a:endParaRPr lang="en-US" dirty="0"/>
          </a:p>
        </p:txBody>
      </p:sp>
      <p:pic>
        <p:nvPicPr>
          <p:cNvPr id="1028" name="Picture 4" descr="http://www.denmarkarts.com.au/six.season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066800"/>
            <a:ext cx="4733715" cy="4876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api.ning.com/files/99UwZBP11aof0nyD9hxfbC*fRgmRpmcvXi*LxmL60Qevd-5QZZVr4v0TT5GWHcUdvij7awl2Wn*iruXA9MtqCdjmE9vUCMRi/CommE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1905000"/>
            <a:ext cx="8457765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Kozuka Gothic Pro M" pitchFamily="34" charset="-128"/>
                <a:ea typeface="Kozuka Gothic Pro M" pitchFamily="34" charset="-128"/>
              </a:rPr>
              <a:t>What is “research in the community”?</a:t>
            </a:r>
            <a:endParaRPr lang="en-US" sz="3600" b="1" dirty="0">
              <a:latin typeface="Kozuka Gothic Pro M" pitchFamily="34" charset="-128"/>
              <a:ea typeface="Kozuka Gothic Pro M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2819400"/>
            <a:ext cx="7162800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Research in the </a:t>
            </a:r>
            <a:r>
              <a:rPr lang="en-US" sz="2400" b="1" dirty="0" smtClean="0"/>
              <a:t>community is challenging and responsible academic action that creates new knowledge by engaging with the community and cultivating one’s own sense of </a:t>
            </a:r>
          </a:p>
          <a:p>
            <a:pPr algn="ctr"/>
            <a:r>
              <a:rPr lang="en-US" sz="2400" b="1" dirty="0" smtClean="0"/>
              <a:t>critical consciousness.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533400"/>
            <a:ext cx="4495800" cy="36933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b="1" dirty="0" smtClean="0"/>
          </a:p>
          <a:p>
            <a:r>
              <a:rPr lang="en-US" b="1" u="sng" dirty="0" smtClean="0"/>
              <a:t>Research in the Community IS…</a:t>
            </a:r>
          </a:p>
          <a:p>
            <a:endParaRPr lang="en-US" dirty="0" smtClean="0"/>
          </a:p>
          <a:p>
            <a:pPr lvl="0">
              <a:buFontTx/>
              <a:buChar char="-"/>
            </a:pPr>
            <a:r>
              <a:rPr lang="en-US" dirty="0" smtClean="0"/>
              <a:t> Faculty-mentored</a:t>
            </a:r>
          </a:p>
          <a:p>
            <a:pPr lvl="0">
              <a:buFontTx/>
              <a:buChar char="-"/>
            </a:pPr>
            <a:r>
              <a:rPr lang="en-US" dirty="0" smtClean="0"/>
              <a:t> Collaborative </a:t>
            </a:r>
          </a:p>
          <a:p>
            <a:pPr lvl="0">
              <a:buFontTx/>
              <a:buChar char="-"/>
            </a:pPr>
            <a:r>
              <a:rPr lang="en-US" dirty="0" smtClean="0"/>
              <a:t> Reflective/dialogical </a:t>
            </a:r>
            <a:r>
              <a:rPr lang="en-US" i="1" dirty="0" smtClean="0"/>
              <a:t>(Group meetings)</a:t>
            </a:r>
          </a:p>
          <a:p>
            <a:pPr lvl="0">
              <a:buFontTx/>
              <a:buChar char="-"/>
            </a:pPr>
            <a:r>
              <a:rPr lang="en-US" dirty="0" smtClean="0"/>
              <a:t> Hands-on </a:t>
            </a:r>
            <a:r>
              <a:rPr lang="en-US" i="1" dirty="0" smtClean="0"/>
              <a:t>(Off-campus)</a:t>
            </a:r>
          </a:p>
          <a:p>
            <a:pPr lvl="0">
              <a:buFontTx/>
              <a:buChar char="-"/>
            </a:pPr>
            <a:r>
              <a:rPr lang="en-US" dirty="0" smtClean="0"/>
              <a:t> Upper division and credit-bearing </a:t>
            </a:r>
            <a:r>
              <a:rPr lang="en-US" i="1" dirty="0" smtClean="0"/>
              <a:t>(190 Series Units)</a:t>
            </a:r>
          </a:p>
          <a:p>
            <a:pPr lvl="0">
              <a:buFontTx/>
              <a:buChar char="-"/>
            </a:pPr>
            <a:r>
              <a:rPr lang="en-US" dirty="0" smtClean="0"/>
              <a:t> Academically challenging, personally meaningful</a:t>
            </a:r>
          </a:p>
          <a:p>
            <a:pPr>
              <a:buFontTx/>
              <a:buChar char="-"/>
            </a:pPr>
            <a:r>
              <a:rPr lang="en-US" dirty="0" smtClean="0"/>
              <a:t> Independent or group/team work</a:t>
            </a:r>
          </a:p>
          <a:p>
            <a:pPr>
              <a:buFontTx/>
              <a:buChar char="-"/>
            </a:pPr>
            <a:endParaRPr lang="en-US" dirty="0" smtClean="0"/>
          </a:p>
        </p:txBody>
      </p:sp>
      <p:pic>
        <p:nvPicPr>
          <p:cNvPr id="10" name="Picture 2" descr="http://api.ning.com/files/99UwZBP11aof0nyD9hxfbC*fRgmRpmcvXi*LxmL60Qevd-5QZZVr4v0TT5GWHcUdvij7awl2Wn*iruXA9MtqCdjmE9vUCMRi/CommE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990600"/>
            <a:ext cx="3581400" cy="2686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9032" name="Picture 8" descr="http://cache4.asset-cache.net/xc/EC2697-002.jpg?v=1&amp;c=NewsMaker&amp;k=2&amp;d=4DBBE157BC2255043E2B76A3E0BEA94500123AA3B5A18ED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4114800"/>
            <a:ext cx="1676400" cy="24989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276600" y="4114800"/>
            <a:ext cx="5410200" cy="1754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b="1" dirty="0" smtClean="0"/>
          </a:p>
          <a:p>
            <a:r>
              <a:rPr lang="en-US" b="1" u="sng" dirty="0" smtClean="0"/>
              <a:t>Research in the Community is NOT…</a:t>
            </a:r>
          </a:p>
          <a:p>
            <a:endParaRPr lang="en-US" b="1" dirty="0" smtClean="0"/>
          </a:p>
          <a:p>
            <a:pPr>
              <a:buFontTx/>
              <a:buChar char="-"/>
            </a:pPr>
            <a:r>
              <a:rPr lang="en-US" dirty="0" smtClean="0"/>
              <a:t> Community service, volunteer work or an internship</a:t>
            </a:r>
          </a:p>
          <a:p>
            <a:pPr>
              <a:buFontTx/>
              <a:buChar char="-"/>
            </a:pPr>
            <a:r>
              <a:rPr lang="en-US" dirty="0" smtClean="0"/>
              <a:t> Easy academic credit</a:t>
            </a:r>
            <a:endParaRPr lang="en-US" dirty="0"/>
          </a:p>
          <a:p>
            <a:pPr>
              <a:buFontTx/>
              <a:buChar char="-"/>
            </a:pP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9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990600" y="762000"/>
            <a:ext cx="7391400" cy="491211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b="1" u="sng" dirty="0"/>
          </a:p>
          <a:p>
            <a:r>
              <a:rPr lang="en-US" b="1" u="sng" dirty="0" smtClean="0"/>
              <a:t>Sample proposals </a:t>
            </a:r>
            <a:r>
              <a:rPr lang="en-US" b="1" u="sng" dirty="0" smtClean="0"/>
              <a:t>and initiatives currently available…</a:t>
            </a:r>
          </a:p>
          <a:p>
            <a:pPr>
              <a:lnSpc>
                <a:spcPct val="120000"/>
              </a:lnSpc>
            </a:pPr>
            <a:endParaRPr lang="en-US" dirty="0" smtClean="0"/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dirty="0" smtClean="0"/>
              <a:t> Nonprofit grant </a:t>
            </a:r>
            <a:r>
              <a:rPr lang="en-US" dirty="0" smtClean="0"/>
              <a:t>writing, fundraising and marketing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dirty="0" smtClean="0"/>
              <a:t> Development </a:t>
            </a:r>
            <a:r>
              <a:rPr lang="en-US" dirty="0" smtClean="0"/>
              <a:t>of local peace-keeping </a:t>
            </a:r>
            <a:r>
              <a:rPr lang="en-US" dirty="0" smtClean="0"/>
              <a:t>teams</a:t>
            </a:r>
            <a:endParaRPr lang="en-US" dirty="0" smtClean="0"/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dirty="0"/>
              <a:t> </a:t>
            </a:r>
            <a:r>
              <a:rPr lang="en-US" dirty="0" smtClean="0"/>
              <a:t> Assessment </a:t>
            </a:r>
            <a:r>
              <a:rPr lang="en-US" dirty="0" smtClean="0"/>
              <a:t>and engaging of issues around homelessness, foreclosures, food shelter usage in Riverside due to economic downturn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dirty="0"/>
              <a:t> </a:t>
            </a:r>
            <a:r>
              <a:rPr lang="en-US" dirty="0" smtClean="0"/>
              <a:t> Website development</a:t>
            </a:r>
            <a:endParaRPr lang="en-US" dirty="0" smtClean="0"/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dirty="0"/>
              <a:t> </a:t>
            </a:r>
            <a:r>
              <a:rPr lang="en-US" dirty="0" smtClean="0"/>
              <a:t> Translation </a:t>
            </a:r>
            <a:r>
              <a:rPr lang="en-US" dirty="0" smtClean="0"/>
              <a:t>and bilingual curriculum development 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dirty="0"/>
              <a:t> </a:t>
            </a:r>
            <a:r>
              <a:rPr lang="en-US" dirty="0" smtClean="0"/>
              <a:t> Community </a:t>
            </a:r>
            <a:r>
              <a:rPr lang="en-US" dirty="0" smtClean="0"/>
              <a:t>organizing and </a:t>
            </a:r>
            <a:r>
              <a:rPr lang="en-US" dirty="0" smtClean="0"/>
              <a:t>campaigns</a:t>
            </a:r>
            <a:endParaRPr lang="en-US" dirty="0" smtClean="0"/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dirty="0" smtClean="0"/>
              <a:t> </a:t>
            </a:r>
            <a:r>
              <a:rPr lang="en-US" dirty="0" smtClean="0"/>
              <a:t> Women’s </a:t>
            </a:r>
            <a:r>
              <a:rPr lang="en-US" dirty="0" smtClean="0"/>
              <a:t>organizing and networking on-campus to </a:t>
            </a:r>
            <a:r>
              <a:rPr lang="en-US" dirty="0" smtClean="0"/>
              <a:t>off-campus</a:t>
            </a:r>
            <a:endParaRPr lang="en-US" dirty="0" smtClean="0"/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dirty="0"/>
              <a:t> </a:t>
            </a:r>
            <a:r>
              <a:rPr lang="en-US" dirty="0" smtClean="0"/>
              <a:t> Retention</a:t>
            </a:r>
            <a:r>
              <a:rPr lang="en-US" dirty="0" smtClean="0"/>
              <a:t>, success, and recruitment of first generation students in local high schools to college and </a:t>
            </a:r>
            <a:r>
              <a:rPr lang="en-US" dirty="0" smtClean="0"/>
              <a:t>university</a:t>
            </a:r>
            <a:endParaRPr lang="en-US" dirty="0" smtClean="0"/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dirty="0"/>
              <a:t> </a:t>
            </a:r>
            <a:r>
              <a:rPr lang="en-US" dirty="0" smtClean="0"/>
              <a:t> Roles </a:t>
            </a:r>
            <a:r>
              <a:rPr lang="en-US" dirty="0" smtClean="0"/>
              <a:t>in leadership and planning on regional nonprofit </a:t>
            </a:r>
            <a:r>
              <a:rPr lang="en-US" dirty="0" smtClean="0"/>
              <a:t>boards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304800"/>
            <a:ext cx="3733800" cy="685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Project Funding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1066800"/>
            <a:ext cx="6858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486400" y="304800"/>
            <a:ext cx="33896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instruction.ucr.edu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Interested?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idx="1"/>
          </p:nvPr>
        </p:nvSpPr>
        <p:spPr>
          <a:xfrm>
            <a:off x="1371600" y="1447800"/>
            <a:ext cx="7498080" cy="4800600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/>
              <a:t>Samantha L. Wilson</a:t>
            </a:r>
          </a:p>
          <a:p>
            <a:pPr algn="ctr">
              <a:buNone/>
            </a:pPr>
            <a:r>
              <a:rPr lang="en-US" sz="1800" dirty="0"/>
              <a:t>Coordinator of Undergraduate Research in the Community</a:t>
            </a:r>
          </a:p>
          <a:p>
            <a:pPr algn="ctr">
              <a:buNone/>
            </a:pPr>
            <a:r>
              <a:rPr lang="en-US" sz="1800" dirty="0"/>
              <a:t>Office of the Vice Provost,</a:t>
            </a:r>
          </a:p>
          <a:p>
            <a:pPr algn="ctr">
              <a:buNone/>
            </a:pPr>
            <a:r>
              <a:rPr lang="en-US" sz="1800" dirty="0"/>
              <a:t>Undergraduate Academic Programs</a:t>
            </a:r>
          </a:p>
          <a:p>
            <a:pPr algn="ctr">
              <a:buNone/>
            </a:pPr>
            <a:r>
              <a:rPr lang="en-US" sz="1800" dirty="0"/>
              <a:t>University of California, </a:t>
            </a:r>
            <a:r>
              <a:rPr lang="en-US" sz="1800" dirty="0" smtClean="0"/>
              <a:t>Riverside</a:t>
            </a:r>
            <a:endParaRPr lang="en-US" dirty="0" smtClean="0"/>
          </a:p>
          <a:p>
            <a:pPr algn="ctr">
              <a:buNone/>
            </a:pPr>
            <a:r>
              <a:rPr lang="en-US" dirty="0" smtClean="0"/>
              <a:t>321G Surge</a:t>
            </a:r>
          </a:p>
          <a:p>
            <a:pPr algn="ctr">
              <a:buNone/>
            </a:pPr>
            <a:r>
              <a:rPr lang="en-US" sz="2000" i="1" dirty="0" smtClean="0"/>
              <a:t>(Third floor, across from UNLH same building as Learning Center)</a:t>
            </a:r>
            <a:endParaRPr lang="en-US" sz="2000" i="1" dirty="0"/>
          </a:p>
          <a:p>
            <a:pPr algn="ctr">
              <a:buNone/>
            </a:pPr>
            <a:r>
              <a:rPr lang="en-US" u="sng" dirty="0" smtClean="0"/>
              <a:t>Office Hours: </a:t>
            </a:r>
            <a:r>
              <a:rPr lang="en-US" dirty="0" smtClean="0"/>
              <a:t>Tues and Wed, 3-5PM</a:t>
            </a:r>
          </a:p>
          <a:p>
            <a:pPr algn="ctr">
              <a:buNone/>
            </a:pPr>
            <a:r>
              <a:rPr lang="en-US" sz="2400" dirty="0" smtClean="0"/>
              <a:t>951-827-7739 </a:t>
            </a:r>
            <a:r>
              <a:rPr lang="en-US" sz="2400" dirty="0"/>
              <a:t>Office Phone</a:t>
            </a:r>
          </a:p>
          <a:p>
            <a:pPr algn="ctr">
              <a:buNone/>
            </a:pPr>
            <a:r>
              <a:rPr lang="en-US" u="sng" dirty="0">
                <a:hlinkClick r:id="rId2"/>
              </a:rPr>
              <a:t>samantha.wilson@ucr.edu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364</TotalTime>
  <Words>280</Words>
  <Application>Microsoft Office PowerPoint</Application>
  <PresentationFormat>On-screen Show (4:3)</PresentationFormat>
  <Paragraphs>55</Paragraphs>
  <Slides>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Solstice</vt:lpstr>
      <vt:lpstr> Undergraduate Research in the Community</vt:lpstr>
      <vt:lpstr>Slide 2</vt:lpstr>
      <vt:lpstr>Slide 3</vt:lpstr>
      <vt:lpstr>Slide 4</vt:lpstr>
      <vt:lpstr>Slide 5</vt:lpstr>
      <vt:lpstr>Interested?</vt:lpstr>
    </vt:vector>
  </TitlesOfParts>
  <Company>UCR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in the Community</dc:title>
  <dc:creator>Samantha</dc:creator>
  <cp:lastModifiedBy>Samantha</cp:lastModifiedBy>
  <cp:revision>35</cp:revision>
  <dcterms:created xsi:type="dcterms:W3CDTF">2009-10-13T15:49:42Z</dcterms:created>
  <dcterms:modified xsi:type="dcterms:W3CDTF">2009-10-14T23:53:13Z</dcterms:modified>
</cp:coreProperties>
</file>