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91" r:id="rId3"/>
    <p:sldId id="297" r:id="rId4"/>
    <p:sldId id="299" r:id="rId5"/>
    <p:sldId id="300" r:id="rId6"/>
    <p:sldId id="277" r:id="rId7"/>
    <p:sldId id="301" r:id="rId8"/>
    <p:sldId id="296" r:id="rId9"/>
    <p:sldId id="302" r:id="rId10"/>
    <p:sldId id="303" r:id="rId11"/>
    <p:sldId id="304" r:id="rId12"/>
    <p:sldId id="305" r:id="rId13"/>
    <p:sldId id="307" r:id="rId14"/>
    <p:sldId id="306" r:id="rId15"/>
    <p:sldId id="29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CC0"/>
    <a:srgbClr val="F1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105" d="100"/>
          <a:sy n="105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88ECAF2-A9A3-474C-80C0-42A624FEBD0F}" type="datetimeFigureOut">
              <a:rPr lang="en-US"/>
              <a:pPr>
                <a:defRPr/>
              </a:pPr>
              <a:t>6/29/2012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F29180-683B-48C5-8532-F02F7AD84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61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Chemical reactions,</a:t>
            </a:r>
            <a:r>
              <a:rPr lang="en-US" baseline="0" dirty="0" smtClean="0"/>
              <a:t> cooling in </a:t>
            </a:r>
            <a:r>
              <a:rPr lang="en-US" baseline="0" dirty="0" err="1" smtClean="0"/>
              <a:t>refridgerator</a:t>
            </a:r>
            <a:r>
              <a:rPr lang="en-US" baseline="0" dirty="0" smtClean="0"/>
              <a:t>,  body temperature, fever, frost bite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5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U=3/2NK</a:t>
            </a:r>
            <a:r>
              <a:rPr lang="en-US" baseline="-25000" dirty="0" smtClean="0"/>
              <a:t>B</a:t>
            </a:r>
            <a:r>
              <a:rPr lang="en-US" baseline="0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U=3/2NK</a:t>
            </a:r>
            <a:r>
              <a:rPr lang="en-US" baseline="-25000" dirty="0" smtClean="0"/>
              <a:t>B</a:t>
            </a:r>
            <a:r>
              <a:rPr lang="en-US" baseline="0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U=3/2NK</a:t>
            </a:r>
            <a:r>
              <a:rPr lang="en-US" baseline="-25000" dirty="0" smtClean="0"/>
              <a:t>B</a:t>
            </a:r>
            <a:r>
              <a:rPr lang="en-US" baseline="0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U=3/2NK</a:t>
            </a:r>
            <a:r>
              <a:rPr lang="en-US" baseline="-25000" dirty="0" smtClean="0"/>
              <a:t>B</a:t>
            </a:r>
            <a:r>
              <a:rPr lang="en-US" baseline="0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U=3/2NK</a:t>
            </a:r>
            <a:r>
              <a:rPr lang="en-US" baseline="-25000" dirty="0" smtClean="0"/>
              <a:t>B</a:t>
            </a:r>
            <a:r>
              <a:rPr lang="en-US" baseline="0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Ideally</a:t>
            </a:r>
            <a:r>
              <a:rPr lang="en-US" baseline="0" dirty="0" smtClean="0"/>
              <a:t> – Simplest Isothermal during heat transfer and adiabatic during remainder of cycle. Carnot engine.</a:t>
            </a:r>
          </a:p>
          <a:p>
            <a:r>
              <a:rPr lang="en-US" baseline="0" dirty="0" smtClean="0"/>
              <a:t>QH/Qc= TH/</a:t>
            </a:r>
            <a:r>
              <a:rPr lang="en-US" baseline="0" dirty="0" err="1" smtClean="0"/>
              <a:t>Tc</a:t>
            </a:r>
            <a:r>
              <a:rPr lang="en-US" baseline="0" dirty="0" smtClean="0"/>
              <a:t> as Delta S </a:t>
            </a:r>
            <a:r>
              <a:rPr lang="en-US" baseline="0" smtClean="0"/>
              <a:t>for cycle=0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U=3/2NK</a:t>
            </a:r>
            <a:r>
              <a:rPr lang="en-US" baseline="-25000" dirty="0" smtClean="0"/>
              <a:t>B</a:t>
            </a:r>
            <a:r>
              <a:rPr lang="en-US" baseline="0" dirty="0" smtClean="0"/>
              <a:t>T ideal gas</a:t>
            </a:r>
          </a:p>
          <a:p>
            <a:r>
              <a:rPr lang="en-US" baseline="0" dirty="0" smtClean="0"/>
              <a:t> Body temperature determined by skin thickness and outside T</a:t>
            </a:r>
          </a:p>
          <a:p>
            <a:r>
              <a:rPr lang="en-US" baseline="0" dirty="0" smtClean="0"/>
              <a:t>Birds with better insulation operate at higher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F29180-683B-48C5-8532-F02F7AD845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4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full_blue_tt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7432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276600"/>
            <a:ext cx="55626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>
                <a:solidFill>
                  <a:srgbClr val="F1AB00"/>
                </a:solidFill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83A1EB-413A-481B-A5C1-368C687039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9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E1EB5-61BC-4798-B151-1DEE46283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89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81E33-D1D9-4484-80D2-718DEF29F0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06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20003-C16A-482F-B725-C2E633FB7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27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112AF-655D-4570-B729-12546F72F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15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F20CD-5E74-4F2F-98C6-62BDEF4E3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49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38E9-D672-4A81-BDD9-6CE2E9F78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1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59979-F562-4F72-B29C-A544705982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76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BA24F-3976-4241-AE6B-6C8BD3C2F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39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E502C-2F29-4A0E-BE1D-E3B9819B3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43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5AD44-5743-4804-A9EE-6849AA137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36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3" descr="full_blue_insid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2DE9FB70-0DC9-4A75-94A3-8CF7472BF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Blip>
          <a:blip r:embed="rId14"/>
        </a:buBlip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Blip>
          <a:blip r:embed="rId16"/>
        </a:buBlip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381000"/>
            <a:ext cx="5562600" cy="2362200"/>
          </a:xfrm>
        </p:spPr>
        <p:txBody>
          <a:bodyPr/>
          <a:lstStyle/>
          <a:p>
            <a:pPr eaLnBrk="1" hangingPunct="1"/>
            <a:r>
              <a:rPr lang="en-US" dirty="0" smtClean="0"/>
              <a:t>Physics and Astronomy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THERMAL PHYSICS</a:t>
            </a:r>
          </a:p>
          <a:p>
            <a:pPr algn="ctr" eaLnBrk="1" hangingPunct="1">
              <a:defRPr/>
            </a:pPr>
            <a:r>
              <a:rPr lang="en-US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U. MOHIDEEN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Second Law of Thermodynamics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101" y="2057400"/>
                <a:ext cx="8991600" cy="381000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Defines Direction of Heat Flow- 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“Heat Flows from a hot object to cold object” </a:t>
                </a:r>
              </a:p>
              <a:p>
                <a:pPr marL="0" indent="0" eaLnBrk="1" hangingPunct="1">
                  <a:buNone/>
                </a:pPr>
                <a:r>
                  <a:rPr lang="en-US" dirty="0" smtClean="0"/>
                  <a:t>Information not in First Law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Need new parameter to define this: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Entropy (S)</a:t>
                </a:r>
              </a:p>
              <a:p>
                <a:pPr marL="0" indent="0" eaLnBrk="1" hangingPunct="1">
                  <a:buNone/>
                </a:pPr>
                <a:r>
                  <a:rPr lang="en-US" dirty="0" smtClean="0"/>
                  <a:t>Change in Entropy = </a:t>
                </a:r>
                <a:r>
                  <a:rPr lang="el-GR" dirty="0" smtClean="0"/>
                  <a:t>Δ</a:t>
                </a:r>
                <a:r>
                  <a:rPr lang="en-US" dirty="0" smtClean="0"/>
                  <a:t>S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𝑑𝑞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 smtClean="0"/>
                  <a:t> (if constant T)                         </a:t>
                </a:r>
              </a:p>
            </p:txBody>
          </p:sp>
        </mc:Choice>
        <mc:Fallback xmlns="">
          <p:sp>
            <p:nvSpPr>
              <p:cNvPr id="2662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101" y="2057400"/>
                <a:ext cx="8991600" cy="3810000"/>
              </a:xfrm>
              <a:blipFill rotWithShape="1">
                <a:blip r:embed="rId3"/>
                <a:stretch>
                  <a:fillRect l="-1627" t="-2080" r="-25627" b="-9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9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Second Law of Thermodynamics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101" y="2057400"/>
                <a:ext cx="8991600" cy="381000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Heat never spontaneously flows from a cold object to a hot object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or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The total entropy of an isolated system that undergoes change cannot decrease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≥0</m:t>
                    </m:r>
                  </m:oMath>
                </a14:m>
                <a:r>
                  <a:rPr lang="en-US" dirty="0" smtClean="0"/>
                  <a:t>      (=0 for Reversible processes)           </a:t>
                </a:r>
                <a:endParaRPr lang="en-US" dirty="0"/>
              </a:p>
              <a:p>
                <a:pPr marL="0" indent="0" eaLnBrk="1" hangingPunct="1">
                  <a:buNone/>
                </a:pPr>
                <a:r>
                  <a:rPr lang="en-US" dirty="0" err="1" smtClean="0"/>
                  <a:t>Eg</a:t>
                </a:r>
                <a:r>
                  <a:rPr lang="en-US" dirty="0" smtClean="0"/>
                  <a:t>: Drop ice into lake. Ice gains entropy&gt; lake loses 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entropy (Note net heat energy change is 0 but 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T</a:t>
                </a:r>
                <a:r>
                  <a:rPr lang="en-US" baseline="-25000" dirty="0" smtClean="0"/>
                  <a:t>ice</a:t>
                </a:r>
                <a:r>
                  <a:rPr lang="en-US" dirty="0" smtClean="0"/>
                  <a:t> &lt; 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lake</a:t>
                </a:r>
                <a:r>
                  <a:rPr lang="en-US" dirty="0" smtClean="0"/>
                  <a:t>)</a:t>
                </a:r>
              </a:p>
            </p:txBody>
          </p:sp>
        </mc:Choice>
        <mc:Fallback xmlns="">
          <p:sp>
            <p:nvSpPr>
              <p:cNvPr id="2662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101" y="2057400"/>
                <a:ext cx="8991600" cy="3810000"/>
              </a:xfrm>
              <a:blipFill rotWithShape="1">
                <a:blip r:embed="rId3"/>
                <a:stretch>
                  <a:fillRect l="-1627" t="-2080" r="-11932" b="-29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5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Statistical Definition of Entropy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44101" y="2057400"/>
            <a:ext cx="89916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Entropy increase </a:t>
            </a:r>
            <a:r>
              <a:rPr lang="en-US" dirty="0" smtClean="0">
                <a:sym typeface="Wingdings" pitchFamily="2" charset="2"/>
              </a:rPr>
              <a:t>Disorder Increase </a:t>
            </a:r>
          </a:p>
          <a:p>
            <a:pPr marL="0" indent="0" eaLnBrk="1" hangingPunct="1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           (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. Melting, Rotting </a:t>
            </a:r>
            <a:r>
              <a:rPr lang="en-US" dirty="0" err="1" smtClean="0">
                <a:sym typeface="Wingdings" pitchFamily="2" charset="2"/>
              </a:rPr>
              <a:t>etc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 eaLnBrk="1" hangingPunct="1">
              <a:buNone/>
            </a:pPr>
            <a:endParaRPr lang="en-US" dirty="0">
              <a:sym typeface="Wingdings" pitchFamily="2" charset="2"/>
            </a:endParaRPr>
          </a:p>
          <a:p>
            <a:pPr eaLnBrk="1" hangingPunct="1">
              <a:buFont typeface="Wingdings"/>
              <a:buChar char="Ø"/>
            </a:pPr>
            <a:r>
              <a:rPr lang="en-US" dirty="0" smtClean="0">
                <a:sym typeface="Wingdings" pitchFamily="2" charset="2"/>
              </a:rPr>
              <a:t>To decrease entropy and create order, need to do work i.e. Not </a:t>
            </a:r>
            <a:r>
              <a:rPr lang="en-US" dirty="0" err="1" smtClean="0">
                <a:sym typeface="Wingdings" pitchFamily="2" charset="2"/>
              </a:rPr>
              <a:t>spontaneaous</a:t>
            </a:r>
            <a:r>
              <a:rPr lang="en-US" dirty="0" smtClean="0">
                <a:sym typeface="Wingdings" pitchFamily="2" charset="2"/>
              </a:rPr>
              <a:t> Process. </a:t>
            </a:r>
          </a:p>
          <a:p>
            <a:pPr marL="0" indent="0" eaLnBrk="1" hangingPunct="1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Eg</a:t>
            </a:r>
            <a:r>
              <a:rPr lang="en-US" dirty="0" smtClean="0">
                <a:sym typeface="Wingdings" pitchFamily="2" charset="2"/>
              </a:rPr>
              <a:t>. Crystallization by cooling, Body functions with </a:t>
            </a:r>
          </a:p>
          <a:p>
            <a:pPr marL="0" indent="0" eaLnBrk="1" hangingPunct="1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eating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25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9897" y="7620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Heat Engine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7600" y="18288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Hot Reservoir</a:t>
            </a:r>
          </a:p>
          <a:p>
            <a:pPr algn="ctr"/>
            <a:r>
              <a:rPr lang="en-US" dirty="0" smtClean="0"/>
              <a:t>(Steam Tank)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57600" y="4419600"/>
            <a:ext cx="1752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Cold Reservoir</a:t>
            </a:r>
          </a:p>
          <a:p>
            <a:pPr algn="ctr"/>
            <a:r>
              <a:rPr lang="en-US" dirty="0" smtClean="0"/>
              <a:t>(Outside Air)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2895600"/>
            <a:ext cx="1371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Engine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381500" y="2514600"/>
            <a:ext cx="19050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476750" y="4114800"/>
            <a:ext cx="171450" cy="304800"/>
          </a:xfrm>
          <a:prstGeom prst="downArrow">
            <a:avLst/>
          </a:prstGeom>
          <a:solidFill>
            <a:srgbClr val="2D6CC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257800" y="3352800"/>
            <a:ext cx="1447800" cy="3048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34200" y="3288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Work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4932" y="25262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ho</a:t>
            </a:r>
            <a:r>
              <a:rPr lang="en-US" baseline="-25000" dirty="0" err="1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61005" y="3930134"/>
            <a:ext cx="2173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en-US" b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cold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thru exhaust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16650" y="5257800"/>
                <a:ext cx="4063100" cy="12940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Effeciency=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𝐷𝑜𝑛𝑒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𝐻𝑒𝑎𝑡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𝐼𝑛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650" y="5257800"/>
                <a:ext cx="4063100" cy="1294072"/>
              </a:xfrm>
              <a:prstGeom prst="rect">
                <a:avLst/>
              </a:prstGeom>
              <a:blipFill rotWithShape="1">
                <a:blip r:embed="rId3"/>
                <a:stretch>
                  <a:fillRect l="-3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438400" y="6207887"/>
            <a:ext cx="4634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http://www.animatedengines.com/otto.shtml</a:t>
            </a:r>
          </a:p>
        </p:txBody>
      </p:sp>
    </p:spTree>
    <p:extLst>
      <p:ext uri="{BB962C8B-B14F-4D97-AF65-F5344CB8AC3E}">
        <p14:creationId xmlns:p14="http://schemas.microsoft.com/office/powerpoint/2010/main" val="17658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All Real Process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3352800"/>
            <a:ext cx="89916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No perpetual motion machines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Energy wasted in every process</a:t>
            </a:r>
          </a:p>
          <a:p>
            <a:pPr eaLnBrk="1" hangingPunct="1"/>
            <a:r>
              <a:rPr lang="en-US" dirty="0">
                <a:sym typeface="Wingdings" pitchFamily="2" charset="2"/>
              </a:rPr>
              <a:t>Net Entropy increase as Spontaneous Change will happen (waste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eaLnBrk="1" hangingPunct="1"/>
            <a:r>
              <a:rPr lang="en-US" dirty="0" smtClean="0">
                <a:sym typeface="Wingdings" pitchFamily="2" charset="2"/>
              </a:rPr>
              <a:t>Food Chain - Fewer Predators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676399"/>
                <a:ext cx="7772400" cy="872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Effeciency=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𝑊𝑜𝑟𝑘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𝐷𝑜𝑛𝑒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𝐻𝑒𝑎𝑡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𝐼𝑛</m:t>
                        </m:r>
                      </m:den>
                    </m:f>
                  </m:oMath>
                </a14:m>
                <a:r>
                  <a:rPr lang="en-US" sz="32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/>
                              </a:rPr>
                              <m:t>h𝑜𝑡</m:t>
                            </m:r>
                          </m:sub>
                        </m:sSub>
                        <m:r>
                          <a:rPr lang="en-US" sz="3200" b="0" i="1" dirty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/>
                              </a:rPr>
                              <m:t>𝑐𝑜𝑙𝑑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dirty="0" smtClean="0">
                                <a:latin typeface="Cambria Math"/>
                              </a:rPr>
                              <m:t>h𝑜𝑡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 smtClean="0"/>
                  <a:t>= 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𝑐𝑜𝑙𝑑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h𝑜𝑡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76399"/>
                <a:ext cx="7772400" cy="872226"/>
              </a:xfrm>
              <a:prstGeom prst="rect">
                <a:avLst/>
              </a:prstGeom>
              <a:blipFill rotWithShape="1">
                <a:blip r:embed="rId3"/>
                <a:stretch>
                  <a:fillRect l="-2039" b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276600" y="2710190"/>
            <a:ext cx="2444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Effeciency</a:t>
            </a:r>
            <a:r>
              <a:rPr lang="en-US" sz="2800" dirty="0" smtClean="0"/>
              <a:t> &lt;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23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657600" y="255779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Thank You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147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OUTLINE</a:t>
            </a:r>
            <a:endParaRPr lang="en-US" sz="36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4724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Concept of Temperature 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-How to Measure T? (Kelvin Scale)</a:t>
            </a:r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- What is Temperature? (Kinetic Theory of Gases)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Concept of Heat &amp; Heat Energy</a:t>
            </a:r>
          </a:p>
          <a:p>
            <a:pPr eaLnBrk="1" hangingPunct="1"/>
            <a:r>
              <a:rPr lang="en-US" sz="2000" dirty="0" smtClean="0"/>
              <a:t>First Law of Thermodynamics &amp; Energy Conservation</a:t>
            </a:r>
          </a:p>
          <a:p>
            <a:pPr eaLnBrk="1" hangingPunct="1"/>
            <a:r>
              <a:rPr lang="en-US" sz="2000" dirty="0" smtClean="0"/>
              <a:t>Understanding of Work Done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Teaching </a:t>
            </a:r>
            <a:r>
              <a:rPr lang="en-US" sz="2000" dirty="0"/>
              <a:t>Awards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1 Distinguished Teacher of the Year </a:t>
            </a:r>
            <a:endParaRPr lang="en-US" sz="2000" dirty="0"/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1 Distinguished Teaching Innovation Award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Junior Faculty Research Awards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5 US National Science Foundation  Career Award Winners 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3 US Department of Energy Young Investigator Award Winners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2 US Office of Naval Research Young Investigator Award Winners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1 Sloan Foundation Fellow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000" dirty="0" smtClean="0"/>
              <a:t>Senior Faculty Research Awards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7 American Physical Society Fellows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3 American Association Advancement Science Fellows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1 Guggenheim, 1 Humboldt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1 Bardeen Prize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/>
              <a:t>1 Am. Physics Soc. Panofsky Prize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3600" dirty="0" err="1" smtClean="0"/>
              <a:t>Zeroth</a:t>
            </a:r>
            <a:r>
              <a:rPr lang="en-US" sz="3600" dirty="0" smtClean="0"/>
              <a:t> Law (Idea of Temperature)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76200" y="1653600"/>
            <a:ext cx="9067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3200" dirty="0" smtClean="0"/>
              <a:t>Idea of Thermal Equilibrium- Two bodies in contact have no thermal change between them</a:t>
            </a:r>
          </a:p>
          <a:p>
            <a:pPr marL="514350" indent="-514350" eaLnBrk="1" hangingPunct="1">
              <a:buAutoNum type="arabicPeriod"/>
            </a:pPr>
            <a:r>
              <a:rPr lang="en-US" sz="3200" dirty="0" smtClean="0"/>
              <a:t>Temperature- Measure of Warmth (use thermometer or hands </a:t>
            </a:r>
            <a:r>
              <a:rPr lang="en-US" sz="3200" dirty="0" err="1" smtClean="0"/>
              <a:t>etc</a:t>
            </a:r>
            <a:r>
              <a:rPr lang="en-US" sz="3200" dirty="0" smtClean="0"/>
              <a:t> as something to measure)</a:t>
            </a:r>
          </a:p>
          <a:p>
            <a:pPr marL="514350" indent="-514350" eaLnBrk="1" hangingPunct="1">
              <a:buAutoNum type="arabicPeriod"/>
            </a:pPr>
            <a:r>
              <a:rPr lang="en-US" sz="3200" dirty="0" err="1" smtClean="0"/>
              <a:t>Zeroth</a:t>
            </a:r>
            <a:r>
              <a:rPr lang="en-US" sz="3200" dirty="0" smtClean="0"/>
              <a:t> Law: Defines the idea of Temperature. If Object A in equilibrium with C (thermometer) and Object B in equilibrium with C, then A and B at same temperature as C.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How to Measure Temperature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76200" y="1653600"/>
            <a:ext cx="906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3200" dirty="0" smtClean="0"/>
              <a:t>Scales (</a:t>
            </a:r>
            <a:r>
              <a:rPr lang="en-US" sz="3200" dirty="0" err="1" smtClean="0"/>
              <a:t>Renkin</a:t>
            </a:r>
            <a:r>
              <a:rPr lang="en-US" sz="3200" dirty="0" smtClean="0"/>
              <a:t>, </a:t>
            </a:r>
            <a:r>
              <a:rPr lang="en-US" sz="3200" dirty="0" err="1" smtClean="0"/>
              <a:t>Faranheit</a:t>
            </a:r>
            <a:r>
              <a:rPr lang="en-US" sz="3200" dirty="0" smtClean="0"/>
              <a:t>, Kelvin</a:t>
            </a:r>
            <a:r>
              <a:rPr lang="en-US" sz="3200" dirty="0" smtClean="0"/>
              <a:t>)</a:t>
            </a:r>
          </a:p>
          <a:p>
            <a:pPr marL="514350" indent="-514350" eaLnBrk="1" hangingPunct="1">
              <a:buAutoNum type="arabicPeriod"/>
            </a:pPr>
            <a:endParaRPr lang="en-US" sz="3200" dirty="0"/>
          </a:p>
          <a:p>
            <a:pPr marL="514350" indent="-514350" eaLnBrk="1" hangingPunct="1">
              <a:buAutoNum type="arabicPeriod"/>
            </a:pPr>
            <a:r>
              <a:rPr lang="en-US" sz="3200" dirty="0" smtClean="0"/>
              <a:t>Meaning of Absolute Scale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130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Meaning of Temperature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76200" y="1653600"/>
            <a:ext cx="9067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514350" indent="-514350" eaLnBrk="1" hangingPunct="1">
              <a:buAutoNum type="arabicPeriod"/>
            </a:pPr>
            <a:r>
              <a:rPr lang="en-US" sz="2800" dirty="0" smtClean="0"/>
              <a:t>Kinetic Energy of Atoms &amp; Molecules</a:t>
            </a:r>
          </a:p>
          <a:p>
            <a:pPr eaLnBrk="1" hangingPunct="1"/>
            <a:r>
              <a:rPr lang="en-US" sz="2800" dirty="0"/>
              <a:t> </a:t>
            </a:r>
            <a:r>
              <a:rPr lang="en-US" sz="2800" dirty="0" smtClean="0"/>
              <a:t>  a. Kelvin Scale</a:t>
            </a:r>
          </a:p>
          <a:p>
            <a:pPr eaLnBrk="1" hangingPunct="1"/>
            <a:r>
              <a:rPr lang="en-US" sz="2800" dirty="0" smtClean="0"/>
              <a:t>                    (constant volume Thermometer)</a:t>
            </a:r>
          </a:p>
          <a:p>
            <a:pPr eaLnBrk="1" hangingPunct="1"/>
            <a:r>
              <a:rPr lang="en-US" sz="2800" dirty="0"/>
              <a:t> </a:t>
            </a:r>
            <a:endParaRPr lang="en-US" sz="2800" dirty="0" smtClean="0"/>
          </a:p>
          <a:p>
            <a:pPr eaLnBrk="1" hangingPunct="1"/>
            <a:r>
              <a:rPr lang="en-US" sz="2800" dirty="0"/>
              <a:t> </a:t>
            </a:r>
            <a:r>
              <a:rPr lang="en-US" sz="2800" dirty="0" smtClean="0"/>
              <a:t>                      PV=N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B</a:t>
            </a:r>
            <a:r>
              <a:rPr lang="en-US" sz="2800" dirty="0" err="1" smtClean="0"/>
              <a:t>T</a:t>
            </a:r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   b. Maxwell’s Kinetic </a:t>
            </a:r>
            <a:r>
              <a:rPr lang="en-US" sz="2800" dirty="0"/>
              <a:t>Theory (½ </a:t>
            </a:r>
            <a:r>
              <a:rPr lang="en-US" sz="2800" dirty="0" smtClean="0"/>
              <a:t>m&lt;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x-avg</a:t>
            </a:r>
            <a:r>
              <a:rPr lang="en-US" sz="2800" dirty="0" smtClean="0"/>
              <a:t>&gt;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= ½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 T)</a:t>
            </a:r>
          </a:p>
          <a:p>
            <a:pPr eaLnBrk="1" hangingPunct="1"/>
            <a:r>
              <a:rPr lang="en-US" sz="2800" dirty="0"/>
              <a:t>  </a:t>
            </a:r>
            <a:r>
              <a:rPr lang="en-US" sz="2800" dirty="0" smtClean="0"/>
              <a:t>                       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rms</a:t>
            </a:r>
            <a:r>
              <a:rPr lang="en-US" sz="2800" dirty="0" smtClean="0"/>
              <a:t>= √3k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T/m 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       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molecule velocity at room temperature=510m/s</a:t>
            </a:r>
          </a:p>
          <a:p>
            <a:pPr eaLnBrk="1" hangingPunct="1"/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     1140 mph !</a:t>
            </a:r>
          </a:p>
          <a:p>
            <a:pPr eaLnBrk="1" hangingPunct="1"/>
            <a:r>
              <a:rPr lang="en-US" sz="2800" dirty="0"/>
              <a:t> </a:t>
            </a:r>
            <a:r>
              <a:rPr lang="en-US" sz="2800" dirty="0" smtClean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9362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Thermal Energy or Heat Energy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2438400"/>
            <a:ext cx="89916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Joules Experiments Proving Heat Energy is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Kinetic Energy of Atoms &amp; Molecules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- Total Kinetic Energy of gas</a:t>
            </a:r>
            <a:r>
              <a:rPr lang="en-US" dirty="0" smtClean="0">
                <a:sym typeface="Wingdings" pitchFamily="2" charset="2"/>
              </a:rPr>
              <a:t> Internal Energy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Heat Energy  Q proportional to # of atoms</a:t>
            </a:r>
          </a:p>
          <a:p>
            <a:pPr marL="0" indent="0" eaLnBrk="1" hangingPunct="1">
              <a:buNone/>
            </a:pPr>
            <a:r>
              <a:rPr lang="en-US" dirty="0" smtClean="0"/>
              <a:t>                              proportional change in T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proportional degrees of freedom</a:t>
            </a:r>
          </a:p>
          <a:p>
            <a:pPr marL="0" indent="0" eaLnBrk="1" hangingPunct="1">
              <a:buNone/>
            </a:pPr>
            <a:r>
              <a:rPr lang="en-US" dirty="0" smtClean="0"/>
              <a:t>Latent Heat= Bond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First Law of Thermodynamics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2057400"/>
            <a:ext cx="89916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Energy Conservation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U = Q -  W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Total Kinetic Energy of gas</a:t>
            </a:r>
            <a:r>
              <a:rPr lang="en-US" dirty="0" smtClean="0">
                <a:sym typeface="Wingdings" pitchFamily="2" charset="2"/>
              </a:rPr>
              <a:t> Internal Energy (U)</a:t>
            </a: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   Q=  Heat Energy change- Heat Gain is Positive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                   Heat Lost is Negative from T change</a:t>
            </a:r>
          </a:p>
          <a:p>
            <a:pPr marL="0" indent="0" eaLnBrk="1" hangingPunct="1">
              <a:buNone/>
            </a:pPr>
            <a:r>
              <a:rPr lang="en-US" dirty="0" smtClean="0"/>
              <a:t>    W= Work done by gas (Expands is positive &amp;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Compressed is negative)</a:t>
            </a:r>
          </a:p>
          <a:p>
            <a:pPr marL="0" indent="0" eaLnBrk="1" hangingPunct="1">
              <a:buNone/>
            </a:pPr>
            <a:r>
              <a:rPr lang="en-US" dirty="0" smtClean="0"/>
              <a:t>Explain Work done ON and Work done BY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130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Work Done </a:t>
            </a:r>
            <a:endParaRPr lang="en-US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8400" y="1711576"/>
                <a:ext cx="5105400" cy="771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+mj-lt"/>
                  </a:rPr>
                  <a:t>   W=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1" i="1" smtClean="0">
                            <a:latin typeface="Cambria Math"/>
                          </a:rPr>
                          <m:t>𝑽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sz="3200" b="1" i="1" smtClean="0">
                            <a:latin typeface="Cambria Math"/>
                          </a:rPr>
                          <m:t>𝑽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  <m:e>
                        <m:r>
                          <a:rPr lang="en-US" sz="3200" b="1" i="1" smtClean="0">
                            <a:latin typeface="Cambria Math"/>
                          </a:rPr>
                          <m:t>𝑷𝒅𝑽</m:t>
                        </m:r>
                        <m:r>
                          <a:rPr lang="en-US" sz="3200" b="1" i="1" smtClean="0">
                            <a:latin typeface="Cambria Math"/>
                          </a:rPr>
                          <m:t>=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𝑭</m:t>
                        </m:r>
                        <m:r>
                          <a:rPr lang="en-US" sz="3200" b="1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3200" b="1" i="1" smtClean="0">
                            <a:latin typeface="Cambria Math"/>
                          </a:rPr>
                          <m:t>Δ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</m:e>
                    </m:nary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1711576"/>
                <a:ext cx="5105400" cy="771621"/>
              </a:xfrm>
              <a:prstGeom prst="rect">
                <a:avLst/>
              </a:prstGeom>
              <a:blipFill rotWithShape="1">
                <a:blip r:embed="rId2"/>
                <a:stretch>
                  <a:fillRect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371600" y="41910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Gas Processes:</a:t>
            </a:r>
          </a:p>
          <a:p>
            <a:r>
              <a:rPr lang="en-US" sz="2800" b="1" dirty="0" err="1" smtClean="0"/>
              <a:t>Iso</a:t>
            </a:r>
            <a:r>
              <a:rPr lang="en-US" sz="2800" b="1" dirty="0" smtClean="0"/>
              <a:t> thermal (Constant T)</a:t>
            </a:r>
          </a:p>
          <a:p>
            <a:r>
              <a:rPr lang="en-US" sz="2800" b="1" dirty="0" err="1" smtClean="0"/>
              <a:t>Iso</a:t>
            </a:r>
            <a:r>
              <a:rPr lang="en-US" sz="2800" b="1" dirty="0" smtClean="0"/>
              <a:t> baric  (Constant P)</a:t>
            </a:r>
          </a:p>
          <a:p>
            <a:r>
              <a:rPr lang="en-US" sz="2800" b="1" dirty="0" err="1" smtClean="0"/>
              <a:t>Iso</a:t>
            </a:r>
            <a:r>
              <a:rPr lang="en-US" sz="2800" b="1" dirty="0" smtClean="0"/>
              <a:t> volumetric (</a:t>
            </a:r>
            <a:r>
              <a:rPr lang="en-US" sz="2800" b="1" dirty="0" err="1" smtClean="0"/>
              <a:t>Constat</a:t>
            </a:r>
            <a:r>
              <a:rPr lang="en-US" sz="2800" b="1" dirty="0" smtClean="0"/>
              <a:t> V) </a:t>
            </a:r>
          </a:p>
          <a:p>
            <a:r>
              <a:rPr lang="en-US" sz="2800" b="1" dirty="0" smtClean="0"/>
              <a:t>Adiabatic (No change in Q i.e. Q=0)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872735"/>
            <a:ext cx="60499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Area under curve if P along y axis </a:t>
            </a:r>
          </a:p>
          <a:p>
            <a:r>
              <a:rPr lang="en-US" sz="2800" b="1" dirty="0" smtClean="0"/>
              <a:t>and V along x axis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534400" cy="762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Second Law of Thermodynamics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62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4101" y="2057400"/>
                <a:ext cx="8991600" cy="381000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Defines Direction of Heat Flow- 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“Heat Flows from a hot object to cold object” </a:t>
                </a:r>
              </a:p>
              <a:p>
                <a:pPr marL="0" indent="0" eaLnBrk="1" hangingPunct="1">
                  <a:buNone/>
                </a:pPr>
                <a:r>
                  <a:rPr lang="en-US" dirty="0" smtClean="0"/>
                  <a:t>Information not in First Law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Need new parameter to define this:</a:t>
                </a:r>
              </a:p>
              <a:p>
                <a:pPr marL="0" indent="0" eaLnBrk="1" hangingPunct="1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Entropy (S)</a:t>
                </a:r>
              </a:p>
              <a:p>
                <a:pPr marL="0" indent="0" eaLnBrk="1" hangingPunct="1">
                  <a:buNone/>
                </a:pPr>
                <a:r>
                  <a:rPr lang="en-US" dirty="0" smtClean="0"/>
                  <a:t>Change in Entropy = </a:t>
                </a:r>
                <a:r>
                  <a:rPr lang="el-GR" dirty="0" smtClean="0"/>
                  <a:t>Δ</a:t>
                </a:r>
                <a:r>
                  <a:rPr lang="en-US" dirty="0" smtClean="0"/>
                  <a:t>S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𝑑𝑞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dirty="0" smtClean="0"/>
                  <a:t> (if constant T)                         </a:t>
                </a:r>
              </a:p>
            </p:txBody>
          </p:sp>
        </mc:Choice>
        <mc:Fallback xmlns="">
          <p:sp>
            <p:nvSpPr>
              <p:cNvPr id="2662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4101" y="2057400"/>
                <a:ext cx="8991600" cy="3810000"/>
              </a:xfrm>
              <a:blipFill rotWithShape="1">
                <a:blip r:embed="rId3"/>
                <a:stretch>
                  <a:fillRect l="-1627" t="-2080" r="-25627" b="-9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18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RTemplate_blue">
  <a:themeElements>
    <a:clrScheme name="UCRTemplate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UCRTemplate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CRTemplate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RTemplate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RTemplate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UCRTemplate_blue</Template>
  <TotalTime>10281</TotalTime>
  <Words>878</Words>
  <Application>Microsoft Office PowerPoint</Application>
  <PresentationFormat>On-screen Show (4:3)</PresentationFormat>
  <Paragraphs>146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UCRTemplate_blue</vt:lpstr>
      <vt:lpstr>Physics and Astronomy  </vt:lpstr>
      <vt:lpstr> OUTLINE</vt:lpstr>
      <vt:lpstr>Zeroth Law (Idea of Temperature)</vt:lpstr>
      <vt:lpstr>How to Measure Temperature</vt:lpstr>
      <vt:lpstr>Meaning of Temperature</vt:lpstr>
      <vt:lpstr>Thermal Energy or Heat Energy</vt:lpstr>
      <vt:lpstr>First Law of Thermodynamics</vt:lpstr>
      <vt:lpstr>Work Done </vt:lpstr>
      <vt:lpstr>Second Law of Thermodynamics</vt:lpstr>
      <vt:lpstr>Second Law of Thermodynamics</vt:lpstr>
      <vt:lpstr>Second Law of Thermodynamics</vt:lpstr>
      <vt:lpstr>Statistical Definition of Entropy</vt:lpstr>
      <vt:lpstr>Heat Engine</vt:lpstr>
      <vt:lpstr>All Real Process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Astronomy</dc:title>
  <dc:creator>Harry Tom</dc:creator>
  <cp:lastModifiedBy>Physics and Astronomy Dept.</cp:lastModifiedBy>
  <cp:revision>176</cp:revision>
  <dcterms:created xsi:type="dcterms:W3CDTF">2010-05-19T16:44:16Z</dcterms:created>
  <dcterms:modified xsi:type="dcterms:W3CDTF">2012-06-29T18:02:30Z</dcterms:modified>
</cp:coreProperties>
</file>