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9" r:id="rId1"/>
  </p:sldMasterIdLst>
  <p:notesMasterIdLst>
    <p:notesMasterId r:id="rId35"/>
  </p:notesMasterIdLst>
  <p:handoutMasterIdLst>
    <p:handoutMasterId r:id="rId36"/>
  </p:handoutMasterIdLst>
  <p:sldIdLst>
    <p:sldId id="588" r:id="rId2"/>
    <p:sldId id="589" r:id="rId3"/>
    <p:sldId id="626" r:id="rId4"/>
    <p:sldId id="623" r:id="rId5"/>
    <p:sldId id="625" r:id="rId6"/>
    <p:sldId id="621" r:id="rId7"/>
    <p:sldId id="630" r:id="rId8"/>
    <p:sldId id="594" r:id="rId9"/>
    <p:sldId id="635" r:id="rId10"/>
    <p:sldId id="620" r:id="rId11"/>
    <p:sldId id="631" r:id="rId12"/>
    <p:sldId id="629" r:id="rId13"/>
    <p:sldId id="632" r:id="rId14"/>
    <p:sldId id="633" r:id="rId15"/>
    <p:sldId id="634" r:id="rId16"/>
    <p:sldId id="619" r:id="rId17"/>
    <p:sldId id="637" r:id="rId18"/>
    <p:sldId id="595" r:id="rId19"/>
    <p:sldId id="602" r:id="rId20"/>
    <p:sldId id="605" r:id="rId21"/>
    <p:sldId id="604" r:id="rId22"/>
    <p:sldId id="611" r:id="rId23"/>
    <p:sldId id="609" r:id="rId24"/>
    <p:sldId id="610" r:id="rId25"/>
    <p:sldId id="638" r:id="rId26"/>
    <p:sldId id="614" r:id="rId27"/>
    <p:sldId id="639" r:id="rId28"/>
    <p:sldId id="593" r:id="rId29"/>
    <p:sldId id="616" r:id="rId30"/>
    <p:sldId id="640" r:id="rId31"/>
    <p:sldId id="541" r:id="rId32"/>
    <p:sldId id="617" r:id="rId33"/>
    <p:sldId id="618" r:id="rId34"/>
  </p:sldIdLst>
  <p:sldSz cx="9144000" cy="6858000" type="letter"/>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21">
          <p15:clr>
            <a:srgbClr val="A4A3A4"/>
          </p15:clr>
        </p15:guide>
        <p15:guide id="3" orient="horz" pos="456">
          <p15:clr>
            <a:srgbClr val="A4A3A4"/>
          </p15:clr>
        </p15:guide>
        <p15:guide id="4" orient="horz" pos="4238">
          <p15:clr>
            <a:srgbClr val="A4A3A4"/>
          </p15:clr>
        </p15:guide>
        <p15:guide id="5" pos="144">
          <p15:clr>
            <a:srgbClr val="A4A3A4"/>
          </p15:clr>
        </p15:guide>
        <p15:guide id="6" pos="5472">
          <p15:clr>
            <a:srgbClr val="A4A3A4"/>
          </p15:clr>
        </p15:guide>
        <p15:guide id="7" pos="5626">
          <p15:clr>
            <a:srgbClr val="A4A3A4"/>
          </p15:clr>
        </p15:guide>
      </p15:sldGuideLst>
    </p:ext>
    <p:ext uri="{2D200454-40CA-4A62-9FC3-DE9A4176ACB9}">
      <p15:notesGuideLst xmlns:p15="http://schemas.microsoft.com/office/powerpoint/2012/main">
        <p15:guide id="1" orient="horz" pos="3025">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D96"/>
    <a:srgbClr val="FA0000"/>
    <a:srgbClr val="FF99CC"/>
    <a:srgbClr val="0000FF"/>
    <a:srgbClr val="FFCCFF"/>
    <a:srgbClr val="DDA000"/>
    <a:srgbClr val="710324"/>
    <a:srgbClr val="7FADCA"/>
    <a:srgbClr val="434343"/>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9468" autoAdjust="0"/>
  </p:normalViewPr>
  <p:slideViewPr>
    <p:cSldViewPr>
      <p:cViewPr varScale="1">
        <p:scale>
          <a:sx n="114" d="100"/>
          <a:sy n="114" d="100"/>
        </p:scale>
        <p:origin x="1272" y="102"/>
      </p:cViewPr>
      <p:guideLst>
        <p:guide orient="horz" pos="2160"/>
        <p:guide orient="horz" pos="121"/>
        <p:guide orient="horz" pos="456"/>
        <p:guide orient="horz" pos="4238"/>
        <p:guide pos="144"/>
        <p:guide pos="5472"/>
        <p:guide pos="562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2604" y="-96"/>
      </p:cViewPr>
      <p:guideLst>
        <p:guide orient="horz" pos="3025"/>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2" y="2"/>
            <a:ext cx="3171349" cy="481121"/>
          </a:xfrm>
          <a:prstGeom prst="rect">
            <a:avLst/>
          </a:prstGeom>
          <a:noFill/>
          <a:ln w="9525">
            <a:noFill/>
            <a:miter lim="800000"/>
            <a:headEnd/>
            <a:tailEnd/>
          </a:ln>
          <a:effectLst/>
        </p:spPr>
        <p:txBody>
          <a:bodyPr vert="horz" wrap="square" lIns="94838" tIns="47418" rIns="94838" bIns="47418" numCol="1" anchor="t" anchorCtr="0" compatLnSpc="1">
            <a:prstTxWarp prst="textNoShape">
              <a:avLst/>
            </a:prstTxWarp>
          </a:bodyPr>
          <a:lstStyle>
            <a:lvl1pPr>
              <a:defRPr sz="1200">
                <a:ea typeface="굴림" charset="-127"/>
              </a:defRPr>
            </a:lvl1pPr>
          </a:lstStyle>
          <a:p>
            <a:pPr>
              <a:defRPr/>
            </a:pPr>
            <a:endParaRPr lang="ko-KR" altLang="en-US"/>
          </a:p>
        </p:txBody>
      </p:sp>
      <p:sp>
        <p:nvSpPr>
          <p:cNvPr id="81923" name="Rectangle 3"/>
          <p:cNvSpPr>
            <a:spLocks noGrp="1" noChangeArrowheads="1"/>
          </p:cNvSpPr>
          <p:nvPr>
            <p:ph type="dt" sz="quarter" idx="1"/>
          </p:nvPr>
        </p:nvSpPr>
        <p:spPr bwMode="auto">
          <a:xfrm>
            <a:off x="4142204" y="2"/>
            <a:ext cx="3171349" cy="481121"/>
          </a:xfrm>
          <a:prstGeom prst="rect">
            <a:avLst/>
          </a:prstGeom>
          <a:noFill/>
          <a:ln w="9525">
            <a:noFill/>
            <a:miter lim="800000"/>
            <a:headEnd/>
            <a:tailEnd/>
          </a:ln>
          <a:effectLst/>
        </p:spPr>
        <p:txBody>
          <a:bodyPr vert="horz" wrap="square" lIns="94838" tIns="47418" rIns="94838" bIns="47418" numCol="1" anchor="t" anchorCtr="0" compatLnSpc="1">
            <a:prstTxWarp prst="textNoShape">
              <a:avLst/>
            </a:prstTxWarp>
          </a:bodyPr>
          <a:lstStyle>
            <a:lvl1pPr algn="r">
              <a:defRPr sz="1200">
                <a:ea typeface="굴림" charset="-127"/>
              </a:defRPr>
            </a:lvl1pPr>
          </a:lstStyle>
          <a:p>
            <a:pPr>
              <a:defRPr/>
            </a:pPr>
            <a:endParaRPr lang="ko-KR" altLang="en-US"/>
          </a:p>
        </p:txBody>
      </p:sp>
      <p:sp>
        <p:nvSpPr>
          <p:cNvPr id="81924" name="Rectangle 4"/>
          <p:cNvSpPr>
            <a:spLocks noGrp="1" noChangeArrowheads="1"/>
          </p:cNvSpPr>
          <p:nvPr>
            <p:ph type="ftr" sz="quarter" idx="2"/>
          </p:nvPr>
        </p:nvSpPr>
        <p:spPr bwMode="auto">
          <a:xfrm>
            <a:off x="2" y="9118450"/>
            <a:ext cx="3171349" cy="481120"/>
          </a:xfrm>
          <a:prstGeom prst="rect">
            <a:avLst/>
          </a:prstGeom>
          <a:noFill/>
          <a:ln w="9525">
            <a:noFill/>
            <a:miter lim="800000"/>
            <a:headEnd/>
            <a:tailEnd/>
          </a:ln>
          <a:effectLst/>
        </p:spPr>
        <p:txBody>
          <a:bodyPr vert="horz" wrap="square" lIns="94838" tIns="47418" rIns="94838" bIns="47418" numCol="1" anchor="b" anchorCtr="0" compatLnSpc="1">
            <a:prstTxWarp prst="textNoShape">
              <a:avLst/>
            </a:prstTxWarp>
          </a:bodyPr>
          <a:lstStyle>
            <a:lvl1pPr>
              <a:defRPr sz="1200">
                <a:ea typeface="굴림" charset="-127"/>
              </a:defRPr>
            </a:lvl1pPr>
          </a:lstStyle>
          <a:p>
            <a:pPr>
              <a:defRPr/>
            </a:pPr>
            <a:endParaRPr lang="ko-KR" altLang="en-US"/>
          </a:p>
        </p:txBody>
      </p:sp>
      <p:sp>
        <p:nvSpPr>
          <p:cNvPr id="81925" name="Rectangle 5"/>
          <p:cNvSpPr>
            <a:spLocks noGrp="1" noChangeArrowheads="1"/>
          </p:cNvSpPr>
          <p:nvPr>
            <p:ph type="sldNum" sz="quarter" idx="3"/>
          </p:nvPr>
        </p:nvSpPr>
        <p:spPr bwMode="auto">
          <a:xfrm>
            <a:off x="4142204" y="9118450"/>
            <a:ext cx="3171349" cy="481120"/>
          </a:xfrm>
          <a:prstGeom prst="rect">
            <a:avLst/>
          </a:prstGeom>
          <a:noFill/>
          <a:ln w="9525">
            <a:noFill/>
            <a:miter lim="800000"/>
            <a:headEnd/>
            <a:tailEnd/>
          </a:ln>
          <a:effectLst/>
        </p:spPr>
        <p:txBody>
          <a:bodyPr vert="horz" wrap="square" lIns="94838" tIns="47418" rIns="94838" bIns="47418" numCol="1" anchor="b" anchorCtr="0" compatLnSpc="1">
            <a:prstTxWarp prst="textNoShape">
              <a:avLst/>
            </a:prstTxWarp>
          </a:bodyPr>
          <a:lstStyle>
            <a:lvl1pPr algn="r">
              <a:defRPr sz="1200">
                <a:ea typeface="굴림" charset="-127"/>
              </a:defRPr>
            </a:lvl1pPr>
          </a:lstStyle>
          <a:p>
            <a:pPr>
              <a:defRPr/>
            </a:pPr>
            <a:fld id="{F86FA46E-87B6-41CC-9A81-90BFFB60BB2A}" type="slidenum">
              <a:rPr lang="ko-KR" altLang="en-US"/>
              <a:pPr>
                <a:defRPr/>
              </a:pPr>
              <a:t>‹#›</a:t>
            </a:fld>
            <a:endParaRPr lang="en-US" altLang="ko-KR"/>
          </a:p>
        </p:txBody>
      </p:sp>
    </p:spTree>
    <p:extLst>
      <p:ext uri="{BB962C8B-B14F-4D97-AF65-F5344CB8AC3E}">
        <p14:creationId xmlns:p14="http://schemas.microsoft.com/office/powerpoint/2010/main" val="24773330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2" y="2"/>
            <a:ext cx="3171349" cy="481121"/>
          </a:xfrm>
          <a:prstGeom prst="rect">
            <a:avLst/>
          </a:prstGeom>
          <a:noFill/>
          <a:ln w="9525">
            <a:noFill/>
            <a:miter lim="800000"/>
            <a:headEnd/>
            <a:tailEnd/>
          </a:ln>
          <a:effectLst/>
        </p:spPr>
        <p:txBody>
          <a:bodyPr vert="horz" wrap="square" lIns="94838" tIns="47418" rIns="94838" bIns="47418" numCol="1" anchor="t" anchorCtr="0" compatLnSpc="1">
            <a:prstTxWarp prst="textNoShape">
              <a:avLst/>
            </a:prstTxWarp>
          </a:bodyPr>
          <a:lstStyle>
            <a:lvl1pPr>
              <a:defRPr sz="1200">
                <a:ea typeface="굴림" charset="-127"/>
              </a:defRPr>
            </a:lvl1pPr>
          </a:lstStyle>
          <a:p>
            <a:pPr>
              <a:defRPr/>
            </a:pPr>
            <a:endParaRPr lang="ko-KR" altLang="en-US"/>
          </a:p>
        </p:txBody>
      </p:sp>
      <p:sp>
        <p:nvSpPr>
          <p:cNvPr id="3075" name="Rectangle 3"/>
          <p:cNvSpPr>
            <a:spLocks noGrp="1" noChangeArrowheads="1"/>
          </p:cNvSpPr>
          <p:nvPr>
            <p:ph type="dt" idx="1"/>
          </p:nvPr>
        </p:nvSpPr>
        <p:spPr bwMode="auto">
          <a:xfrm>
            <a:off x="4142204" y="2"/>
            <a:ext cx="3171349" cy="481121"/>
          </a:xfrm>
          <a:prstGeom prst="rect">
            <a:avLst/>
          </a:prstGeom>
          <a:noFill/>
          <a:ln w="9525">
            <a:noFill/>
            <a:miter lim="800000"/>
            <a:headEnd/>
            <a:tailEnd/>
          </a:ln>
          <a:effectLst/>
        </p:spPr>
        <p:txBody>
          <a:bodyPr vert="horz" wrap="square" lIns="94838" tIns="47418" rIns="94838" bIns="47418" numCol="1" anchor="t" anchorCtr="0" compatLnSpc="1">
            <a:prstTxWarp prst="textNoShape">
              <a:avLst/>
            </a:prstTxWarp>
          </a:bodyPr>
          <a:lstStyle>
            <a:lvl1pPr algn="r">
              <a:defRPr sz="1200">
                <a:ea typeface="굴림" charset="-127"/>
              </a:defRPr>
            </a:lvl1pPr>
          </a:lstStyle>
          <a:p>
            <a:pPr>
              <a:defRPr/>
            </a:pPr>
            <a:endParaRPr lang="ko-KR" altLang="en-US"/>
          </a:p>
        </p:txBody>
      </p:sp>
      <p:sp>
        <p:nvSpPr>
          <p:cNvPr id="18436" name="Rectangle 4"/>
          <p:cNvSpPr>
            <a:spLocks noGrp="1" noRot="1" noChangeAspect="1" noChangeArrowheads="1" noTextEdit="1"/>
          </p:cNvSpPr>
          <p:nvPr>
            <p:ph type="sldImg" idx="2"/>
          </p:nvPr>
        </p:nvSpPr>
        <p:spPr bwMode="auto">
          <a:xfrm>
            <a:off x="800100" y="719138"/>
            <a:ext cx="5762625" cy="4321175"/>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731852" y="5430951"/>
            <a:ext cx="5851501" cy="3214535"/>
          </a:xfrm>
          <a:prstGeom prst="rect">
            <a:avLst/>
          </a:prstGeom>
          <a:noFill/>
          <a:ln w="9525">
            <a:noFill/>
            <a:miter lim="800000"/>
            <a:headEnd/>
            <a:tailEnd/>
          </a:ln>
          <a:effectLst/>
        </p:spPr>
        <p:txBody>
          <a:bodyPr vert="horz" wrap="square" lIns="94838" tIns="47418" rIns="94838" bIns="4741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2" y="9118450"/>
            <a:ext cx="3171349" cy="481120"/>
          </a:xfrm>
          <a:prstGeom prst="rect">
            <a:avLst/>
          </a:prstGeom>
          <a:noFill/>
          <a:ln w="9525">
            <a:noFill/>
            <a:miter lim="800000"/>
            <a:headEnd/>
            <a:tailEnd/>
          </a:ln>
          <a:effectLst/>
        </p:spPr>
        <p:txBody>
          <a:bodyPr vert="horz" wrap="square" lIns="94838" tIns="47418" rIns="94838" bIns="47418" numCol="1" anchor="b" anchorCtr="0" compatLnSpc="1">
            <a:prstTxWarp prst="textNoShape">
              <a:avLst/>
            </a:prstTxWarp>
          </a:bodyPr>
          <a:lstStyle>
            <a:lvl1pPr>
              <a:defRPr sz="1200">
                <a:ea typeface="굴림" charset="-127"/>
              </a:defRPr>
            </a:lvl1pPr>
          </a:lstStyle>
          <a:p>
            <a:pPr>
              <a:defRPr/>
            </a:pPr>
            <a:endParaRPr lang="ko-KR" altLang="en-US"/>
          </a:p>
        </p:txBody>
      </p:sp>
      <p:sp>
        <p:nvSpPr>
          <p:cNvPr id="3079" name="Rectangle 7"/>
          <p:cNvSpPr>
            <a:spLocks noGrp="1" noChangeArrowheads="1"/>
          </p:cNvSpPr>
          <p:nvPr>
            <p:ph type="sldNum" sz="quarter" idx="5"/>
          </p:nvPr>
        </p:nvSpPr>
        <p:spPr bwMode="auto">
          <a:xfrm>
            <a:off x="4142204" y="9118450"/>
            <a:ext cx="3171349" cy="481120"/>
          </a:xfrm>
          <a:prstGeom prst="rect">
            <a:avLst/>
          </a:prstGeom>
          <a:noFill/>
          <a:ln w="9525">
            <a:noFill/>
            <a:miter lim="800000"/>
            <a:headEnd/>
            <a:tailEnd/>
          </a:ln>
          <a:effectLst/>
        </p:spPr>
        <p:txBody>
          <a:bodyPr vert="horz" wrap="square" lIns="94838" tIns="47418" rIns="94838" bIns="47418" numCol="1" anchor="b" anchorCtr="0" compatLnSpc="1">
            <a:prstTxWarp prst="textNoShape">
              <a:avLst/>
            </a:prstTxWarp>
          </a:bodyPr>
          <a:lstStyle>
            <a:lvl1pPr algn="r">
              <a:defRPr sz="1200">
                <a:ea typeface="굴림" charset="-127"/>
              </a:defRPr>
            </a:lvl1pPr>
          </a:lstStyle>
          <a:p>
            <a:pPr>
              <a:defRPr/>
            </a:pPr>
            <a:fld id="{9C65C10A-28FD-40B8-A5A0-1165BBED9394}" type="slidenum">
              <a:rPr lang="ko-KR" altLang="en-US"/>
              <a:pPr>
                <a:defRPr/>
              </a:pPr>
              <a:t>‹#›</a:t>
            </a:fld>
            <a:endParaRPr lang="en-US" altLang="ko-KR"/>
          </a:p>
        </p:txBody>
      </p:sp>
    </p:spTree>
    <p:extLst>
      <p:ext uri="{BB962C8B-B14F-4D97-AF65-F5344CB8AC3E}">
        <p14:creationId xmlns:p14="http://schemas.microsoft.com/office/powerpoint/2010/main" val="29420542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455DD35D-B30F-4117-868B-A2AEA2C629CD}" type="slidenum">
              <a:rPr lang="ko-KR" altLang="en-US" smtClean="0">
                <a:ea typeface="굴림" pitchFamily="50" charset="-127"/>
              </a:rPr>
              <a:pPr/>
              <a:t>1</a:t>
            </a:fld>
            <a:endParaRPr lang="en-US" altLang="ko-KR" dirty="0">
              <a:ea typeface="굴림" pitchFamily="50" charset="-127"/>
            </a:endParaRPr>
          </a:p>
        </p:txBody>
      </p:sp>
      <p:sp>
        <p:nvSpPr>
          <p:cNvPr id="19459" name="Rectangle 2"/>
          <p:cNvSpPr>
            <a:spLocks noGrp="1" noRot="1" noChangeAspect="1" noChangeArrowheads="1" noTextEdit="1"/>
          </p:cNvSpPr>
          <p:nvPr>
            <p:ph type="sldImg"/>
          </p:nvPr>
        </p:nvSpPr>
        <p:spPr>
          <a:xfrm>
            <a:off x="1258888" y="719138"/>
            <a:ext cx="4800600" cy="3600450"/>
          </a:xfrm>
          <a:ln/>
        </p:spPr>
      </p:sp>
      <p:sp>
        <p:nvSpPr>
          <p:cNvPr id="19460" name="Rectangle 3"/>
          <p:cNvSpPr>
            <a:spLocks noGrp="1" noChangeArrowheads="1"/>
          </p:cNvSpPr>
          <p:nvPr>
            <p:ph type="body" idx="1"/>
          </p:nvPr>
        </p:nvSpPr>
        <p:spPr>
          <a:xfrm>
            <a:off x="730203" y="4561672"/>
            <a:ext cx="5854797" cy="4320295"/>
          </a:xfrm>
          <a:noFill/>
          <a:ln/>
        </p:spPr>
        <p:txBody>
          <a:bodyPr/>
          <a:lstStyle/>
          <a:p>
            <a:pPr defTabSz="940294" eaLnBrk="1" hangingPunct="1"/>
            <a:endParaRPr lang="ko-KR" altLang="en-US" dirty="0">
              <a:ea typeface="굴림" pitchFamily="50" charset="-127"/>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슬라이드 이미지 개체 틀 1"/>
          <p:cNvSpPr>
            <a:spLocks noGrp="1" noRot="1" noChangeAspect="1" noTextEdit="1"/>
          </p:cNvSpPr>
          <p:nvPr>
            <p:ph type="sldImg"/>
          </p:nvPr>
        </p:nvSpPr>
        <p:spPr>
          <a:ln/>
        </p:spPr>
      </p:sp>
      <p:sp>
        <p:nvSpPr>
          <p:cNvPr id="20483" name="슬라이드 노트 개체 틀 2"/>
          <p:cNvSpPr>
            <a:spLocks noGrp="1"/>
          </p:cNvSpPr>
          <p:nvPr>
            <p:ph type="body" idx="1"/>
          </p:nvPr>
        </p:nvSpPr>
        <p:spPr>
          <a:noFill/>
          <a:ln/>
        </p:spPr>
        <p:txBody>
          <a:bodyPr/>
          <a:lstStyle/>
          <a:p>
            <a:pPr marL="235892" indent="-235892">
              <a:buAutoNum type="arabicPeriod"/>
            </a:pPr>
            <a:endParaRPr lang="ko-KR" altLang="en-US" dirty="0"/>
          </a:p>
        </p:txBody>
      </p:sp>
      <p:sp>
        <p:nvSpPr>
          <p:cNvPr id="20484" name="슬라이드 번호 개체 틀 3"/>
          <p:cNvSpPr>
            <a:spLocks noGrp="1"/>
          </p:cNvSpPr>
          <p:nvPr>
            <p:ph type="sldNum" sz="quarter" idx="5"/>
          </p:nvPr>
        </p:nvSpPr>
        <p:spPr>
          <a:noFill/>
        </p:spPr>
        <p:txBody>
          <a:bodyPr/>
          <a:lstStyle/>
          <a:p>
            <a:fld id="{D8B020B9-3C7C-4B4D-A79F-9DD19BE8D471}" type="slidenum">
              <a:rPr lang="ko-KR" altLang="en-US" smtClean="0">
                <a:ea typeface="굴림" pitchFamily="50" charset="-127"/>
              </a:rPr>
              <a:pPr/>
              <a:t>10</a:t>
            </a:fld>
            <a:endParaRPr lang="en-US" altLang="ko-KR" dirty="0">
              <a:ea typeface="굴림" pitchFamily="50" charset="-127"/>
            </a:endParaRPr>
          </a:p>
        </p:txBody>
      </p:sp>
    </p:spTree>
    <p:extLst>
      <p:ext uri="{BB962C8B-B14F-4D97-AF65-F5344CB8AC3E}">
        <p14:creationId xmlns:p14="http://schemas.microsoft.com/office/powerpoint/2010/main" val="37007574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슬라이드 이미지 개체 틀 1"/>
          <p:cNvSpPr>
            <a:spLocks noGrp="1" noRot="1" noChangeAspect="1" noTextEdit="1"/>
          </p:cNvSpPr>
          <p:nvPr>
            <p:ph type="sldImg"/>
          </p:nvPr>
        </p:nvSpPr>
        <p:spPr>
          <a:ln/>
        </p:spPr>
      </p:sp>
      <p:sp>
        <p:nvSpPr>
          <p:cNvPr id="20483" name="슬라이드 노트 개체 틀 2"/>
          <p:cNvSpPr>
            <a:spLocks noGrp="1"/>
          </p:cNvSpPr>
          <p:nvPr>
            <p:ph type="body" idx="1"/>
          </p:nvPr>
        </p:nvSpPr>
        <p:spPr>
          <a:noFill/>
          <a:ln/>
        </p:spPr>
        <p:txBody>
          <a:bodyPr/>
          <a:lstStyle/>
          <a:p>
            <a:pPr marL="235892" indent="-235892">
              <a:buAutoNum type="arabicPeriod"/>
            </a:pPr>
            <a:endParaRPr lang="ko-KR" altLang="en-US" dirty="0"/>
          </a:p>
        </p:txBody>
      </p:sp>
      <p:sp>
        <p:nvSpPr>
          <p:cNvPr id="20484" name="슬라이드 번호 개체 틀 3"/>
          <p:cNvSpPr>
            <a:spLocks noGrp="1"/>
          </p:cNvSpPr>
          <p:nvPr>
            <p:ph type="sldNum" sz="quarter" idx="5"/>
          </p:nvPr>
        </p:nvSpPr>
        <p:spPr>
          <a:noFill/>
        </p:spPr>
        <p:txBody>
          <a:bodyPr/>
          <a:lstStyle/>
          <a:p>
            <a:fld id="{D8B020B9-3C7C-4B4D-A79F-9DD19BE8D471}" type="slidenum">
              <a:rPr lang="ko-KR" altLang="en-US" smtClean="0">
                <a:ea typeface="굴림" pitchFamily="50" charset="-127"/>
              </a:rPr>
              <a:pPr/>
              <a:t>11</a:t>
            </a:fld>
            <a:endParaRPr lang="en-US" altLang="ko-KR" dirty="0">
              <a:ea typeface="굴림" pitchFamily="50" charset="-127"/>
            </a:endParaRPr>
          </a:p>
        </p:txBody>
      </p:sp>
    </p:spTree>
    <p:extLst>
      <p:ext uri="{BB962C8B-B14F-4D97-AF65-F5344CB8AC3E}">
        <p14:creationId xmlns:p14="http://schemas.microsoft.com/office/powerpoint/2010/main" val="2279267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슬라이드 이미지 개체 틀 1"/>
          <p:cNvSpPr>
            <a:spLocks noGrp="1" noRot="1" noChangeAspect="1" noTextEdit="1"/>
          </p:cNvSpPr>
          <p:nvPr>
            <p:ph type="sldImg"/>
          </p:nvPr>
        </p:nvSpPr>
        <p:spPr>
          <a:ln/>
        </p:spPr>
      </p:sp>
      <p:sp>
        <p:nvSpPr>
          <p:cNvPr id="20483" name="슬라이드 노트 개체 틀 2"/>
          <p:cNvSpPr>
            <a:spLocks noGrp="1"/>
          </p:cNvSpPr>
          <p:nvPr>
            <p:ph type="body" idx="1"/>
          </p:nvPr>
        </p:nvSpPr>
        <p:spPr>
          <a:noFill/>
          <a:ln/>
        </p:spPr>
        <p:txBody>
          <a:bodyPr/>
          <a:lstStyle/>
          <a:p>
            <a:pPr marL="235892" indent="-235892">
              <a:buAutoNum type="arabicPeriod"/>
            </a:pPr>
            <a:endParaRPr lang="ko-KR" altLang="en-US" dirty="0"/>
          </a:p>
        </p:txBody>
      </p:sp>
      <p:sp>
        <p:nvSpPr>
          <p:cNvPr id="20484" name="슬라이드 번호 개체 틀 3"/>
          <p:cNvSpPr>
            <a:spLocks noGrp="1"/>
          </p:cNvSpPr>
          <p:nvPr>
            <p:ph type="sldNum" sz="quarter" idx="5"/>
          </p:nvPr>
        </p:nvSpPr>
        <p:spPr>
          <a:noFill/>
        </p:spPr>
        <p:txBody>
          <a:bodyPr/>
          <a:lstStyle/>
          <a:p>
            <a:fld id="{D8B020B9-3C7C-4B4D-A79F-9DD19BE8D471}" type="slidenum">
              <a:rPr lang="ko-KR" altLang="en-US" smtClean="0">
                <a:ea typeface="굴림" pitchFamily="50" charset="-127"/>
              </a:rPr>
              <a:pPr/>
              <a:t>12</a:t>
            </a:fld>
            <a:endParaRPr lang="en-US" altLang="ko-KR" dirty="0">
              <a:ea typeface="굴림" pitchFamily="50" charset="-127"/>
            </a:endParaRPr>
          </a:p>
        </p:txBody>
      </p:sp>
    </p:spTree>
    <p:extLst>
      <p:ext uri="{BB962C8B-B14F-4D97-AF65-F5344CB8AC3E}">
        <p14:creationId xmlns:p14="http://schemas.microsoft.com/office/powerpoint/2010/main" val="14071044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슬라이드 이미지 개체 틀 1"/>
          <p:cNvSpPr>
            <a:spLocks noGrp="1" noRot="1" noChangeAspect="1" noTextEdit="1"/>
          </p:cNvSpPr>
          <p:nvPr>
            <p:ph type="sldImg"/>
          </p:nvPr>
        </p:nvSpPr>
        <p:spPr>
          <a:ln/>
        </p:spPr>
      </p:sp>
      <p:sp>
        <p:nvSpPr>
          <p:cNvPr id="20483" name="슬라이드 노트 개체 틀 2"/>
          <p:cNvSpPr>
            <a:spLocks noGrp="1"/>
          </p:cNvSpPr>
          <p:nvPr>
            <p:ph type="body" idx="1"/>
          </p:nvPr>
        </p:nvSpPr>
        <p:spPr>
          <a:noFill/>
          <a:ln/>
        </p:spPr>
        <p:txBody>
          <a:bodyPr/>
          <a:lstStyle/>
          <a:p>
            <a:pPr marL="235892" indent="-235892">
              <a:buAutoNum type="arabicPeriod"/>
            </a:pPr>
            <a:endParaRPr lang="ko-KR" altLang="en-US" dirty="0"/>
          </a:p>
        </p:txBody>
      </p:sp>
      <p:sp>
        <p:nvSpPr>
          <p:cNvPr id="20484" name="슬라이드 번호 개체 틀 3"/>
          <p:cNvSpPr>
            <a:spLocks noGrp="1"/>
          </p:cNvSpPr>
          <p:nvPr>
            <p:ph type="sldNum" sz="quarter" idx="5"/>
          </p:nvPr>
        </p:nvSpPr>
        <p:spPr>
          <a:noFill/>
        </p:spPr>
        <p:txBody>
          <a:bodyPr/>
          <a:lstStyle/>
          <a:p>
            <a:fld id="{D8B020B9-3C7C-4B4D-A79F-9DD19BE8D471}" type="slidenum">
              <a:rPr lang="ko-KR" altLang="en-US" smtClean="0">
                <a:ea typeface="굴림" pitchFamily="50" charset="-127"/>
              </a:rPr>
              <a:pPr/>
              <a:t>13</a:t>
            </a:fld>
            <a:endParaRPr lang="en-US" altLang="ko-KR" dirty="0">
              <a:ea typeface="굴림" pitchFamily="50" charset="-127"/>
            </a:endParaRPr>
          </a:p>
        </p:txBody>
      </p:sp>
    </p:spTree>
    <p:extLst>
      <p:ext uri="{BB962C8B-B14F-4D97-AF65-F5344CB8AC3E}">
        <p14:creationId xmlns:p14="http://schemas.microsoft.com/office/powerpoint/2010/main" val="41848439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슬라이드 이미지 개체 틀 1"/>
          <p:cNvSpPr>
            <a:spLocks noGrp="1" noRot="1" noChangeAspect="1" noTextEdit="1"/>
          </p:cNvSpPr>
          <p:nvPr>
            <p:ph type="sldImg"/>
          </p:nvPr>
        </p:nvSpPr>
        <p:spPr>
          <a:ln/>
        </p:spPr>
      </p:sp>
      <p:sp>
        <p:nvSpPr>
          <p:cNvPr id="20483" name="슬라이드 노트 개체 틀 2"/>
          <p:cNvSpPr>
            <a:spLocks noGrp="1"/>
          </p:cNvSpPr>
          <p:nvPr>
            <p:ph type="body" idx="1"/>
          </p:nvPr>
        </p:nvSpPr>
        <p:spPr>
          <a:noFill/>
          <a:ln/>
        </p:spPr>
        <p:txBody>
          <a:bodyPr/>
          <a:lstStyle/>
          <a:p>
            <a:pPr marL="235892" indent="-235892">
              <a:buAutoNum type="arabicPeriod"/>
            </a:pPr>
            <a:endParaRPr lang="ko-KR" altLang="en-US" dirty="0"/>
          </a:p>
        </p:txBody>
      </p:sp>
      <p:sp>
        <p:nvSpPr>
          <p:cNvPr id="20484" name="슬라이드 번호 개체 틀 3"/>
          <p:cNvSpPr>
            <a:spLocks noGrp="1"/>
          </p:cNvSpPr>
          <p:nvPr>
            <p:ph type="sldNum" sz="quarter" idx="5"/>
          </p:nvPr>
        </p:nvSpPr>
        <p:spPr>
          <a:noFill/>
        </p:spPr>
        <p:txBody>
          <a:bodyPr/>
          <a:lstStyle/>
          <a:p>
            <a:fld id="{D8B020B9-3C7C-4B4D-A79F-9DD19BE8D471}" type="slidenum">
              <a:rPr lang="ko-KR" altLang="en-US" smtClean="0">
                <a:ea typeface="굴림" pitchFamily="50" charset="-127"/>
              </a:rPr>
              <a:pPr/>
              <a:t>14</a:t>
            </a:fld>
            <a:endParaRPr lang="en-US" altLang="ko-KR" dirty="0">
              <a:ea typeface="굴림" pitchFamily="50" charset="-127"/>
            </a:endParaRPr>
          </a:p>
        </p:txBody>
      </p:sp>
    </p:spTree>
    <p:extLst>
      <p:ext uri="{BB962C8B-B14F-4D97-AF65-F5344CB8AC3E}">
        <p14:creationId xmlns:p14="http://schemas.microsoft.com/office/powerpoint/2010/main" val="27522849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슬라이드 이미지 개체 틀 1"/>
          <p:cNvSpPr>
            <a:spLocks noGrp="1" noRot="1" noChangeAspect="1" noTextEdit="1"/>
          </p:cNvSpPr>
          <p:nvPr>
            <p:ph type="sldImg"/>
          </p:nvPr>
        </p:nvSpPr>
        <p:spPr>
          <a:ln/>
        </p:spPr>
      </p:sp>
      <p:sp>
        <p:nvSpPr>
          <p:cNvPr id="20483" name="슬라이드 노트 개체 틀 2"/>
          <p:cNvSpPr>
            <a:spLocks noGrp="1"/>
          </p:cNvSpPr>
          <p:nvPr>
            <p:ph type="body" idx="1"/>
          </p:nvPr>
        </p:nvSpPr>
        <p:spPr>
          <a:noFill/>
          <a:ln/>
        </p:spPr>
        <p:txBody>
          <a:bodyPr/>
          <a:lstStyle/>
          <a:p>
            <a:pPr marL="235892" indent="-235892">
              <a:buAutoNum type="arabicPeriod"/>
            </a:pPr>
            <a:endParaRPr lang="ko-KR" altLang="en-US" dirty="0"/>
          </a:p>
        </p:txBody>
      </p:sp>
      <p:sp>
        <p:nvSpPr>
          <p:cNvPr id="20484" name="슬라이드 번호 개체 틀 3"/>
          <p:cNvSpPr>
            <a:spLocks noGrp="1"/>
          </p:cNvSpPr>
          <p:nvPr>
            <p:ph type="sldNum" sz="quarter" idx="5"/>
          </p:nvPr>
        </p:nvSpPr>
        <p:spPr>
          <a:noFill/>
        </p:spPr>
        <p:txBody>
          <a:bodyPr/>
          <a:lstStyle/>
          <a:p>
            <a:fld id="{D8B020B9-3C7C-4B4D-A79F-9DD19BE8D471}" type="slidenum">
              <a:rPr lang="ko-KR" altLang="en-US" smtClean="0">
                <a:ea typeface="굴림" pitchFamily="50" charset="-127"/>
              </a:rPr>
              <a:pPr/>
              <a:t>15</a:t>
            </a:fld>
            <a:endParaRPr lang="en-US" altLang="ko-KR" dirty="0">
              <a:ea typeface="굴림" pitchFamily="50" charset="-127"/>
            </a:endParaRPr>
          </a:p>
        </p:txBody>
      </p:sp>
    </p:spTree>
    <p:extLst>
      <p:ext uri="{BB962C8B-B14F-4D97-AF65-F5344CB8AC3E}">
        <p14:creationId xmlns:p14="http://schemas.microsoft.com/office/powerpoint/2010/main" val="31458063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슬라이드 이미지 개체 틀 1"/>
          <p:cNvSpPr>
            <a:spLocks noGrp="1" noRot="1" noChangeAspect="1" noTextEdit="1"/>
          </p:cNvSpPr>
          <p:nvPr>
            <p:ph type="sldImg"/>
          </p:nvPr>
        </p:nvSpPr>
        <p:spPr>
          <a:ln/>
        </p:spPr>
      </p:sp>
      <p:sp>
        <p:nvSpPr>
          <p:cNvPr id="20483" name="슬라이드 노트 개체 틀 2"/>
          <p:cNvSpPr>
            <a:spLocks noGrp="1"/>
          </p:cNvSpPr>
          <p:nvPr>
            <p:ph type="body" idx="1"/>
          </p:nvPr>
        </p:nvSpPr>
        <p:spPr>
          <a:noFill/>
          <a:ln/>
        </p:spPr>
        <p:txBody>
          <a:bodyPr/>
          <a:lstStyle/>
          <a:p>
            <a:pPr marL="235892" indent="-235892">
              <a:buAutoNum type="arabicPeriod"/>
            </a:pPr>
            <a:endParaRPr lang="ko-KR" altLang="en-US" dirty="0"/>
          </a:p>
        </p:txBody>
      </p:sp>
      <p:sp>
        <p:nvSpPr>
          <p:cNvPr id="20484" name="슬라이드 번호 개체 틀 3"/>
          <p:cNvSpPr>
            <a:spLocks noGrp="1"/>
          </p:cNvSpPr>
          <p:nvPr>
            <p:ph type="sldNum" sz="quarter" idx="5"/>
          </p:nvPr>
        </p:nvSpPr>
        <p:spPr>
          <a:noFill/>
        </p:spPr>
        <p:txBody>
          <a:bodyPr/>
          <a:lstStyle/>
          <a:p>
            <a:fld id="{D8B020B9-3C7C-4B4D-A79F-9DD19BE8D471}" type="slidenum">
              <a:rPr lang="ko-KR" altLang="en-US" smtClean="0">
                <a:ea typeface="굴림" pitchFamily="50" charset="-127"/>
              </a:rPr>
              <a:pPr/>
              <a:t>16</a:t>
            </a:fld>
            <a:endParaRPr lang="en-US" altLang="ko-KR" dirty="0">
              <a:ea typeface="굴림" pitchFamily="50" charset="-127"/>
            </a:endParaRPr>
          </a:p>
        </p:txBody>
      </p:sp>
    </p:spTree>
    <p:extLst>
      <p:ext uri="{BB962C8B-B14F-4D97-AF65-F5344CB8AC3E}">
        <p14:creationId xmlns:p14="http://schemas.microsoft.com/office/powerpoint/2010/main" val="40802076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슬라이드 이미지 개체 틀 1"/>
          <p:cNvSpPr>
            <a:spLocks noGrp="1" noRot="1" noChangeAspect="1" noTextEdit="1"/>
          </p:cNvSpPr>
          <p:nvPr>
            <p:ph type="sldImg"/>
          </p:nvPr>
        </p:nvSpPr>
        <p:spPr>
          <a:ln/>
        </p:spPr>
      </p:sp>
      <p:sp>
        <p:nvSpPr>
          <p:cNvPr id="20483" name="슬라이드 노트 개체 틀 2"/>
          <p:cNvSpPr>
            <a:spLocks noGrp="1"/>
          </p:cNvSpPr>
          <p:nvPr>
            <p:ph type="body" idx="1"/>
          </p:nvPr>
        </p:nvSpPr>
        <p:spPr>
          <a:noFill/>
          <a:ln/>
        </p:spPr>
        <p:txBody>
          <a:bodyPr/>
          <a:lstStyle/>
          <a:p>
            <a:pPr marL="235892" indent="-235892">
              <a:buAutoNum type="arabicPeriod"/>
            </a:pPr>
            <a:endParaRPr lang="ko-KR" altLang="en-US" dirty="0"/>
          </a:p>
        </p:txBody>
      </p:sp>
      <p:sp>
        <p:nvSpPr>
          <p:cNvPr id="20484" name="슬라이드 번호 개체 틀 3"/>
          <p:cNvSpPr>
            <a:spLocks noGrp="1"/>
          </p:cNvSpPr>
          <p:nvPr>
            <p:ph type="sldNum" sz="quarter" idx="5"/>
          </p:nvPr>
        </p:nvSpPr>
        <p:spPr>
          <a:noFill/>
        </p:spPr>
        <p:txBody>
          <a:bodyPr/>
          <a:lstStyle/>
          <a:p>
            <a:fld id="{D8B020B9-3C7C-4B4D-A79F-9DD19BE8D471}" type="slidenum">
              <a:rPr lang="ko-KR" altLang="en-US" smtClean="0">
                <a:ea typeface="굴림" pitchFamily="50" charset="-127"/>
              </a:rPr>
              <a:pPr/>
              <a:t>17</a:t>
            </a:fld>
            <a:endParaRPr lang="en-US" altLang="ko-KR" dirty="0">
              <a:ea typeface="굴림" pitchFamily="50" charset="-127"/>
            </a:endParaRPr>
          </a:p>
        </p:txBody>
      </p:sp>
    </p:spTree>
    <p:extLst>
      <p:ext uri="{BB962C8B-B14F-4D97-AF65-F5344CB8AC3E}">
        <p14:creationId xmlns:p14="http://schemas.microsoft.com/office/powerpoint/2010/main" val="25031822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슬라이드 이미지 개체 틀 1"/>
          <p:cNvSpPr>
            <a:spLocks noGrp="1" noRot="1" noChangeAspect="1" noTextEdit="1"/>
          </p:cNvSpPr>
          <p:nvPr>
            <p:ph type="sldImg"/>
          </p:nvPr>
        </p:nvSpPr>
        <p:spPr>
          <a:ln/>
        </p:spPr>
      </p:sp>
      <p:sp>
        <p:nvSpPr>
          <p:cNvPr id="20483" name="슬라이드 노트 개체 틀 2"/>
          <p:cNvSpPr>
            <a:spLocks noGrp="1"/>
          </p:cNvSpPr>
          <p:nvPr>
            <p:ph type="body" idx="1"/>
          </p:nvPr>
        </p:nvSpPr>
        <p:spPr>
          <a:noFill/>
          <a:ln/>
        </p:spPr>
        <p:txBody>
          <a:bodyPr/>
          <a:lstStyle/>
          <a:p>
            <a:pPr marL="235892" indent="-235892">
              <a:buAutoNum type="arabicPeriod"/>
            </a:pPr>
            <a:endParaRPr lang="ko-KR" altLang="en-US" dirty="0"/>
          </a:p>
        </p:txBody>
      </p:sp>
      <p:sp>
        <p:nvSpPr>
          <p:cNvPr id="20484" name="슬라이드 번호 개체 틀 3"/>
          <p:cNvSpPr>
            <a:spLocks noGrp="1"/>
          </p:cNvSpPr>
          <p:nvPr>
            <p:ph type="sldNum" sz="quarter" idx="5"/>
          </p:nvPr>
        </p:nvSpPr>
        <p:spPr>
          <a:noFill/>
        </p:spPr>
        <p:txBody>
          <a:bodyPr/>
          <a:lstStyle/>
          <a:p>
            <a:fld id="{D8B020B9-3C7C-4B4D-A79F-9DD19BE8D471}" type="slidenum">
              <a:rPr lang="ko-KR" altLang="en-US" smtClean="0">
                <a:ea typeface="굴림" pitchFamily="50" charset="-127"/>
              </a:rPr>
              <a:pPr/>
              <a:t>18</a:t>
            </a:fld>
            <a:endParaRPr lang="en-US" altLang="ko-KR" dirty="0">
              <a:ea typeface="굴림" pitchFamily="50" charset="-127"/>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슬라이드 이미지 개체 틀 1"/>
          <p:cNvSpPr>
            <a:spLocks noGrp="1" noRot="1" noChangeAspect="1" noTextEdit="1"/>
          </p:cNvSpPr>
          <p:nvPr>
            <p:ph type="sldImg"/>
          </p:nvPr>
        </p:nvSpPr>
        <p:spPr>
          <a:ln/>
        </p:spPr>
      </p:sp>
      <p:sp>
        <p:nvSpPr>
          <p:cNvPr id="20483" name="슬라이드 노트 개체 틀 2"/>
          <p:cNvSpPr>
            <a:spLocks noGrp="1"/>
          </p:cNvSpPr>
          <p:nvPr>
            <p:ph type="body" idx="1"/>
          </p:nvPr>
        </p:nvSpPr>
        <p:spPr>
          <a:noFill/>
          <a:ln/>
        </p:spPr>
        <p:txBody>
          <a:bodyPr/>
          <a:lstStyle/>
          <a:p>
            <a:pPr marL="235892" indent="-235892">
              <a:buAutoNum type="arabicPeriod"/>
            </a:pPr>
            <a:endParaRPr lang="ko-KR" altLang="en-US" dirty="0"/>
          </a:p>
        </p:txBody>
      </p:sp>
      <p:sp>
        <p:nvSpPr>
          <p:cNvPr id="20484" name="슬라이드 번호 개체 틀 3"/>
          <p:cNvSpPr>
            <a:spLocks noGrp="1"/>
          </p:cNvSpPr>
          <p:nvPr>
            <p:ph type="sldNum" sz="quarter" idx="5"/>
          </p:nvPr>
        </p:nvSpPr>
        <p:spPr>
          <a:noFill/>
        </p:spPr>
        <p:txBody>
          <a:bodyPr/>
          <a:lstStyle/>
          <a:p>
            <a:fld id="{D8B020B9-3C7C-4B4D-A79F-9DD19BE8D471}" type="slidenum">
              <a:rPr lang="ko-KR" altLang="en-US" smtClean="0">
                <a:ea typeface="굴림" pitchFamily="50" charset="-127"/>
              </a:rPr>
              <a:pPr/>
              <a:t>19</a:t>
            </a:fld>
            <a:endParaRPr lang="en-US" altLang="ko-KR" dirty="0">
              <a:ea typeface="굴림" pitchFamily="50" charset="-127"/>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슬라이드 이미지 개체 틀 1"/>
          <p:cNvSpPr>
            <a:spLocks noGrp="1" noRot="1" noChangeAspect="1" noTextEdit="1"/>
          </p:cNvSpPr>
          <p:nvPr>
            <p:ph type="sldImg"/>
          </p:nvPr>
        </p:nvSpPr>
        <p:spPr>
          <a:ln/>
        </p:spPr>
      </p:sp>
      <p:sp>
        <p:nvSpPr>
          <p:cNvPr id="20483" name="슬라이드 노트 개체 틀 2"/>
          <p:cNvSpPr>
            <a:spLocks noGrp="1"/>
          </p:cNvSpPr>
          <p:nvPr>
            <p:ph type="body" idx="1"/>
          </p:nvPr>
        </p:nvSpPr>
        <p:spPr>
          <a:noFill/>
          <a:ln/>
        </p:spPr>
        <p:txBody>
          <a:bodyPr/>
          <a:lstStyle/>
          <a:p>
            <a:pPr marL="235892" indent="-235892">
              <a:buAutoNum type="arabicPeriod"/>
            </a:pPr>
            <a:endParaRPr lang="ko-KR" altLang="en-US" dirty="0"/>
          </a:p>
        </p:txBody>
      </p:sp>
      <p:sp>
        <p:nvSpPr>
          <p:cNvPr id="20484" name="슬라이드 번호 개체 틀 3"/>
          <p:cNvSpPr>
            <a:spLocks noGrp="1"/>
          </p:cNvSpPr>
          <p:nvPr>
            <p:ph type="sldNum" sz="quarter" idx="5"/>
          </p:nvPr>
        </p:nvSpPr>
        <p:spPr>
          <a:noFill/>
        </p:spPr>
        <p:txBody>
          <a:bodyPr/>
          <a:lstStyle/>
          <a:p>
            <a:fld id="{D8B020B9-3C7C-4B4D-A79F-9DD19BE8D471}" type="slidenum">
              <a:rPr lang="ko-KR" altLang="en-US" smtClean="0">
                <a:ea typeface="굴림" pitchFamily="50" charset="-127"/>
              </a:rPr>
              <a:pPr/>
              <a:t>2</a:t>
            </a:fld>
            <a:endParaRPr lang="en-US" altLang="ko-KR" dirty="0">
              <a:ea typeface="굴림" pitchFamily="50" charset="-127"/>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슬라이드 이미지 개체 틀 1"/>
          <p:cNvSpPr>
            <a:spLocks noGrp="1" noRot="1" noChangeAspect="1" noTextEdit="1"/>
          </p:cNvSpPr>
          <p:nvPr>
            <p:ph type="sldImg"/>
          </p:nvPr>
        </p:nvSpPr>
        <p:spPr>
          <a:ln/>
        </p:spPr>
      </p:sp>
      <p:sp>
        <p:nvSpPr>
          <p:cNvPr id="20483" name="슬라이드 노트 개체 틀 2"/>
          <p:cNvSpPr>
            <a:spLocks noGrp="1"/>
          </p:cNvSpPr>
          <p:nvPr>
            <p:ph type="body" idx="1"/>
          </p:nvPr>
        </p:nvSpPr>
        <p:spPr>
          <a:noFill/>
          <a:ln/>
        </p:spPr>
        <p:txBody>
          <a:bodyPr/>
          <a:lstStyle/>
          <a:p>
            <a:pPr marL="235892" indent="-235892">
              <a:buAutoNum type="arabicPeriod"/>
            </a:pPr>
            <a:endParaRPr lang="ko-KR" altLang="en-US" dirty="0"/>
          </a:p>
        </p:txBody>
      </p:sp>
      <p:sp>
        <p:nvSpPr>
          <p:cNvPr id="20484" name="슬라이드 번호 개체 틀 3"/>
          <p:cNvSpPr>
            <a:spLocks noGrp="1"/>
          </p:cNvSpPr>
          <p:nvPr>
            <p:ph type="sldNum" sz="quarter" idx="5"/>
          </p:nvPr>
        </p:nvSpPr>
        <p:spPr>
          <a:noFill/>
        </p:spPr>
        <p:txBody>
          <a:bodyPr/>
          <a:lstStyle/>
          <a:p>
            <a:fld id="{D8B020B9-3C7C-4B4D-A79F-9DD19BE8D471}" type="slidenum">
              <a:rPr lang="ko-KR" altLang="en-US" smtClean="0">
                <a:ea typeface="굴림" pitchFamily="50" charset="-127"/>
              </a:rPr>
              <a:pPr/>
              <a:t>20</a:t>
            </a:fld>
            <a:endParaRPr lang="en-US" altLang="ko-KR" dirty="0">
              <a:ea typeface="굴림" pitchFamily="50" charset="-127"/>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슬라이드 이미지 개체 틀 1"/>
          <p:cNvSpPr>
            <a:spLocks noGrp="1" noRot="1" noChangeAspect="1" noTextEdit="1"/>
          </p:cNvSpPr>
          <p:nvPr>
            <p:ph type="sldImg"/>
          </p:nvPr>
        </p:nvSpPr>
        <p:spPr>
          <a:ln/>
        </p:spPr>
      </p:sp>
      <p:sp>
        <p:nvSpPr>
          <p:cNvPr id="20483" name="슬라이드 노트 개체 틀 2"/>
          <p:cNvSpPr>
            <a:spLocks noGrp="1"/>
          </p:cNvSpPr>
          <p:nvPr>
            <p:ph type="body" idx="1"/>
          </p:nvPr>
        </p:nvSpPr>
        <p:spPr>
          <a:noFill/>
          <a:ln/>
        </p:spPr>
        <p:txBody>
          <a:bodyPr/>
          <a:lstStyle/>
          <a:p>
            <a:pPr marL="235892" indent="-235892">
              <a:buAutoNum type="arabicPeriod"/>
            </a:pPr>
            <a:endParaRPr lang="ko-KR" altLang="en-US" dirty="0"/>
          </a:p>
        </p:txBody>
      </p:sp>
      <p:sp>
        <p:nvSpPr>
          <p:cNvPr id="20484" name="슬라이드 번호 개체 틀 3"/>
          <p:cNvSpPr>
            <a:spLocks noGrp="1"/>
          </p:cNvSpPr>
          <p:nvPr>
            <p:ph type="sldNum" sz="quarter" idx="5"/>
          </p:nvPr>
        </p:nvSpPr>
        <p:spPr>
          <a:noFill/>
        </p:spPr>
        <p:txBody>
          <a:bodyPr/>
          <a:lstStyle/>
          <a:p>
            <a:fld id="{D8B020B9-3C7C-4B4D-A79F-9DD19BE8D471}" type="slidenum">
              <a:rPr lang="ko-KR" altLang="en-US" smtClean="0">
                <a:ea typeface="굴림" pitchFamily="50" charset="-127"/>
              </a:rPr>
              <a:pPr/>
              <a:t>21</a:t>
            </a:fld>
            <a:endParaRPr lang="en-US" altLang="ko-KR" dirty="0">
              <a:ea typeface="굴림" pitchFamily="50" charset="-127"/>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슬라이드 이미지 개체 틀 1"/>
          <p:cNvSpPr>
            <a:spLocks noGrp="1" noRot="1" noChangeAspect="1" noTextEdit="1"/>
          </p:cNvSpPr>
          <p:nvPr>
            <p:ph type="sldImg"/>
          </p:nvPr>
        </p:nvSpPr>
        <p:spPr>
          <a:ln/>
        </p:spPr>
      </p:sp>
      <p:sp>
        <p:nvSpPr>
          <p:cNvPr id="20483" name="슬라이드 노트 개체 틀 2"/>
          <p:cNvSpPr>
            <a:spLocks noGrp="1"/>
          </p:cNvSpPr>
          <p:nvPr>
            <p:ph type="body" idx="1"/>
          </p:nvPr>
        </p:nvSpPr>
        <p:spPr>
          <a:noFill/>
          <a:ln/>
        </p:spPr>
        <p:txBody>
          <a:bodyPr/>
          <a:lstStyle/>
          <a:p>
            <a:pPr marL="235892" indent="-235892">
              <a:buAutoNum type="arabicPeriod"/>
            </a:pPr>
            <a:endParaRPr lang="ko-KR" altLang="en-US" dirty="0"/>
          </a:p>
        </p:txBody>
      </p:sp>
      <p:sp>
        <p:nvSpPr>
          <p:cNvPr id="20484" name="슬라이드 번호 개체 틀 3"/>
          <p:cNvSpPr>
            <a:spLocks noGrp="1"/>
          </p:cNvSpPr>
          <p:nvPr>
            <p:ph type="sldNum" sz="quarter" idx="5"/>
          </p:nvPr>
        </p:nvSpPr>
        <p:spPr>
          <a:noFill/>
        </p:spPr>
        <p:txBody>
          <a:bodyPr/>
          <a:lstStyle/>
          <a:p>
            <a:fld id="{D8B020B9-3C7C-4B4D-A79F-9DD19BE8D471}" type="slidenum">
              <a:rPr lang="ko-KR" altLang="en-US" smtClean="0">
                <a:ea typeface="굴림" pitchFamily="50" charset="-127"/>
              </a:rPr>
              <a:pPr/>
              <a:t>22</a:t>
            </a:fld>
            <a:endParaRPr lang="en-US" altLang="ko-KR" dirty="0">
              <a:ea typeface="굴림" pitchFamily="50" charset="-127"/>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슬라이드 이미지 개체 틀 1"/>
          <p:cNvSpPr>
            <a:spLocks noGrp="1" noRot="1" noChangeAspect="1" noTextEdit="1"/>
          </p:cNvSpPr>
          <p:nvPr>
            <p:ph type="sldImg"/>
          </p:nvPr>
        </p:nvSpPr>
        <p:spPr>
          <a:ln/>
        </p:spPr>
      </p:sp>
      <p:sp>
        <p:nvSpPr>
          <p:cNvPr id="20483" name="슬라이드 노트 개체 틀 2"/>
          <p:cNvSpPr>
            <a:spLocks noGrp="1"/>
          </p:cNvSpPr>
          <p:nvPr>
            <p:ph type="body" idx="1"/>
          </p:nvPr>
        </p:nvSpPr>
        <p:spPr>
          <a:noFill/>
          <a:ln/>
        </p:spPr>
        <p:txBody>
          <a:bodyPr/>
          <a:lstStyle/>
          <a:p>
            <a:pPr marL="235892" indent="-235892">
              <a:buAutoNum type="arabicPeriod"/>
            </a:pPr>
            <a:endParaRPr lang="ko-KR" altLang="en-US" dirty="0"/>
          </a:p>
        </p:txBody>
      </p:sp>
      <p:sp>
        <p:nvSpPr>
          <p:cNvPr id="20484" name="슬라이드 번호 개체 틀 3"/>
          <p:cNvSpPr>
            <a:spLocks noGrp="1"/>
          </p:cNvSpPr>
          <p:nvPr>
            <p:ph type="sldNum" sz="quarter" idx="5"/>
          </p:nvPr>
        </p:nvSpPr>
        <p:spPr>
          <a:noFill/>
        </p:spPr>
        <p:txBody>
          <a:bodyPr/>
          <a:lstStyle/>
          <a:p>
            <a:fld id="{D8B020B9-3C7C-4B4D-A79F-9DD19BE8D471}" type="slidenum">
              <a:rPr lang="ko-KR" altLang="en-US" smtClean="0">
                <a:ea typeface="굴림" pitchFamily="50" charset="-127"/>
              </a:rPr>
              <a:pPr/>
              <a:t>23</a:t>
            </a:fld>
            <a:endParaRPr lang="en-US" altLang="ko-KR" dirty="0">
              <a:ea typeface="굴림" pitchFamily="50" charset="-127"/>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슬라이드 이미지 개체 틀 1"/>
          <p:cNvSpPr>
            <a:spLocks noGrp="1" noRot="1" noChangeAspect="1" noTextEdit="1"/>
          </p:cNvSpPr>
          <p:nvPr>
            <p:ph type="sldImg"/>
          </p:nvPr>
        </p:nvSpPr>
        <p:spPr>
          <a:ln/>
        </p:spPr>
      </p:sp>
      <p:sp>
        <p:nvSpPr>
          <p:cNvPr id="20483" name="슬라이드 노트 개체 틀 2"/>
          <p:cNvSpPr>
            <a:spLocks noGrp="1"/>
          </p:cNvSpPr>
          <p:nvPr>
            <p:ph type="body" idx="1"/>
          </p:nvPr>
        </p:nvSpPr>
        <p:spPr>
          <a:noFill/>
          <a:ln/>
        </p:spPr>
        <p:txBody>
          <a:bodyPr/>
          <a:lstStyle/>
          <a:p>
            <a:pPr marL="235892" indent="-235892">
              <a:buAutoNum type="arabicPeriod"/>
            </a:pPr>
            <a:endParaRPr lang="ko-KR" altLang="en-US" dirty="0"/>
          </a:p>
        </p:txBody>
      </p:sp>
      <p:sp>
        <p:nvSpPr>
          <p:cNvPr id="20484" name="슬라이드 번호 개체 틀 3"/>
          <p:cNvSpPr>
            <a:spLocks noGrp="1"/>
          </p:cNvSpPr>
          <p:nvPr>
            <p:ph type="sldNum" sz="quarter" idx="5"/>
          </p:nvPr>
        </p:nvSpPr>
        <p:spPr>
          <a:noFill/>
        </p:spPr>
        <p:txBody>
          <a:bodyPr/>
          <a:lstStyle/>
          <a:p>
            <a:fld id="{D8B020B9-3C7C-4B4D-A79F-9DD19BE8D471}" type="slidenum">
              <a:rPr lang="ko-KR" altLang="en-US" smtClean="0">
                <a:ea typeface="굴림" pitchFamily="50" charset="-127"/>
              </a:rPr>
              <a:pPr/>
              <a:t>24</a:t>
            </a:fld>
            <a:endParaRPr lang="en-US" altLang="ko-KR" dirty="0">
              <a:ea typeface="굴림" pitchFamily="50" charset="-127"/>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슬라이드 이미지 개체 틀 1"/>
          <p:cNvSpPr>
            <a:spLocks noGrp="1" noRot="1" noChangeAspect="1" noTextEdit="1"/>
          </p:cNvSpPr>
          <p:nvPr>
            <p:ph type="sldImg"/>
          </p:nvPr>
        </p:nvSpPr>
        <p:spPr>
          <a:ln/>
        </p:spPr>
      </p:sp>
      <p:sp>
        <p:nvSpPr>
          <p:cNvPr id="20483" name="슬라이드 노트 개체 틀 2"/>
          <p:cNvSpPr>
            <a:spLocks noGrp="1"/>
          </p:cNvSpPr>
          <p:nvPr>
            <p:ph type="body" idx="1"/>
          </p:nvPr>
        </p:nvSpPr>
        <p:spPr>
          <a:noFill/>
          <a:ln/>
        </p:spPr>
        <p:txBody>
          <a:bodyPr/>
          <a:lstStyle/>
          <a:p>
            <a:pPr marL="235892" indent="-235892">
              <a:buAutoNum type="arabicPeriod"/>
            </a:pPr>
            <a:endParaRPr lang="ko-KR" altLang="en-US" dirty="0"/>
          </a:p>
        </p:txBody>
      </p:sp>
      <p:sp>
        <p:nvSpPr>
          <p:cNvPr id="20484" name="슬라이드 번호 개체 틀 3"/>
          <p:cNvSpPr>
            <a:spLocks noGrp="1"/>
          </p:cNvSpPr>
          <p:nvPr>
            <p:ph type="sldNum" sz="quarter" idx="5"/>
          </p:nvPr>
        </p:nvSpPr>
        <p:spPr>
          <a:noFill/>
        </p:spPr>
        <p:txBody>
          <a:bodyPr/>
          <a:lstStyle/>
          <a:p>
            <a:fld id="{D8B020B9-3C7C-4B4D-A79F-9DD19BE8D471}" type="slidenum">
              <a:rPr lang="ko-KR" altLang="en-US" smtClean="0">
                <a:ea typeface="굴림" pitchFamily="50" charset="-127"/>
              </a:rPr>
              <a:pPr/>
              <a:t>25</a:t>
            </a:fld>
            <a:endParaRPr lang="en-US" altLang="ko-KR" dirty="0">
              <a:ea typeface="굴림" pitchFamily="50" charset="-127"/>
            </a:endParaRPr>
          </a:p>
        </p:txBody>
      </p:sp>
    </p:spTree>
    <p:extLst>
      <p:ext uri="{BB962C8B-B14F-4D97-AF65-F5344CB8AC3E}">
        <p14:creationId xmlns:p14="http://schemas.microsoft.com/office/powerpoint/2010/main" val="42807798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슬라이드 이미지 개체 틀 1"/>
          <p:cNvSpPr>
            <a:spLocks noGrp="1" noRot="1" noChangeAspect="1" noTextEdit="1"/>
          </p:cNvSpPr>
          <p:nvPr>
            <p:ph type="sldImg"/>
          </p:nvPr>
        </p:nvSpPr>
        <p:spPr>
          <a:ln/>
        </p:spPr>
      </p:sp>
      <p:sp>
        <p:nvSpPr>
          <p:cNvPr id="20483" name="슬라이드 노트 개체 틀 2"/>
          <p:cNvSpPr>
            <a:spLocks noGrp="1"/>
          </p:cNvSpPr>
          <p:nvPr>
            <p:ph type="body" idx="1"/>
          </p:nvPr>
        </p:nvSpPr>
        <p:spPr>
          <a:noFill/>
          <a:ln/>
        </p:spPr>
        <p:txBody>
          <a:bodyPr/>
          <a:lstStyle/>
          <a:p>
            <a:pPr marL="235892" indent="-235892">
              <a:buAutoNum type="arabicPeriod"/>
            </a:pPr>
            <a:endParaRPr lang="ko-KR" altLang="en-US" dirty="0"/>
          </a:p>
        </p:txBody>
      </p:sp>
      <p:sp>
        <p:nvSpPr>
          <p:cNvPr id="20484" name="슬라이드 번호 개체 틀 3"/>
          <p:cNvSpPr>
            <a:spLocks noGrp="1"/>
          </p:cNvSpPr>
          <p:nvPr>
            <p:ph type="sldNum" sz="quarter" idx="5"/>
          </p:nvPr>
        </p:nvSpPr>
        <p:spPr>
          <a:noFill/>
        </p:spPr>
        <p:txBody>
          <a:bodyPr/>
          <a:lstStyle/>
          <a:p>
            <a:fld id="{D8B020B9-3C7C-4B4D-A79F-9DD19BE8D471}" type="slidenum">
              <a:rPr lang="ko-KR" altLang="en-US" smtClean="0">
                <a:ea typeface="굴림" pitchFamily="50" charset="-127"/>
              </a:rPr>
              <a:pPr/>
              <a:t>26</a:t>
            </a:fld>
            <a:endParaRPr lang="en-US" altLang="ko-KR" dirty="0">
              <a:ea typeface="굴림" pitchFamily="50" charset="-127"/>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슬라이드 이미지 개체 틀 1"/>
          <p:cNvSpPr>
            <a:spLocks noGrp="1" noRot="1" noChangeAspect="1" noTextEdit="1"/>
          </p:cNvSpPr>
          <p:nvPr>
            <p:ph type="sldImg"/>
          </p:nvPr>
        </p:nvSpPr>
        <p:spPr>
          <a:ln/>
        </p:spPr>
      </p:sp>
      <p:sp>
        <p:nvSpPr>
          <p:cNvPr id="20483" name="슬라이드 노트 개체 틀 2"/>
          <p:cNvSpPr>
            <a:spLocks noGrp="1"/>
          </p:cNvSpPr>
          <p:nvPr>
            <p:ph type="body" idx="1"/>
          </p:nvPr>
        </p:nvSpPr>
        <p:spPr>
          <a:noFill/>
          <a:ln/>
        </p:spPr>
        <p:txBody>
          <a:bodyPr/>
          <a:lstStyle/>
          <a:p>
            <a:pPr marL="235892" indent="-235892">
              <a:buAutoNum type="arabicPeriod"/>
            </a:pPr>
            <a:endParaRPr lang="ko-KR" altLang="en-US" dirty="0"/>
          </a:p>
        </p:txBody>
      </p:sp>
      <p:sp>
        <p:nvSpPr>
          <p:cNvPr id="20484" name="슬라이드 번호 개체 틀 3"/>
          <p:cNvSpPr>
            <a:spLocks noGrp="1"/>
          </p:cNvSpPr>
          <p:nvPr>
            <p:ph type="sldNum" sz="quarter" idx="5"/>
          </p:nvPr>
        </p:nvSpPr>
        <p:spPr>
          <a:noFill/>
        </p:spPr>
        <p:txBody>
          <a:bodyPr/>
          <a:lstStyle/>
          <a:p>
            <a:fld id="{D8B020B9-3C7C-4B4D-A79F-9DD19BE8D471}" type="slidenum">
              <a:rPr lang="ko-KR" altLang="en-US" smtClean="0">
                <a:ea typeface="굴림" pitchFamily="50" charset="-127"/>
              </a:rPr>
              <a:pPr/>
              <a:t>27</a:t>
            </a:fld>
            <a:endParaRPr lang="en-US" altLang="ko-KR" dirty="0">
              <a:ea typeface="굴림" pitchFamily="50" charset="-127"/>
            </a:endParaRPr>
          </a:p>
        </p:txBody>
      </p:sp>
    </p:spTree>
    <p:extLst>
      <p:ext uri="{BB962C8B-B14F-4D97-AF65-F5344CB8AC3E}">
        <p14:creationId xmlns:p14="http://schemas.microsoft.com/office/powerpoint/2010/main" val="30534012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슬라이드 이미지 개체 틀 1"/>
          <p:cNvSpPr>
            <a:spLocks noGrp="1" noRot="1" noChangeAspect="1" noTextEdit="1"/>
          </p:cNvSpPr>
          <p:nvPr>
            <p:ph type="sldImg"/>
          </p:nvPr>
        </p:nvSpPr>
        <p:spPr>
          <a:ln/>
        </p:spPr>
      </p:sp>
      <p:sp>
        <p:nvSpPr>
          <p:cNvPr id="20483" name="슬라이드 노트 개체 틀 2"/>
          <p:cNvSpPr>
            <a:spLocks noGrp="1"/>
          </p:cNvSpPr>
          <p:nvPr>
            <p:ph type="body" idx="1"/>
          </p:nvPr>
        </p:nvSpPr>
        <p:spPr>
          <a:noFill/>
          <a:ln/>
        </p:spPr>
        <p:txBody>
          <a:bodyPr/>
          <a:lstStyle/>
          <a:p>
            <a:pPr marL="235892" indent="-235892">
              <a:buAutoNum type="arabicPeriod"/>
            </a:pPr>
            <a:endParaRPr lang="ko-KR" altLang="en-US" dirty="0"/>
          </a:p>
        </p:txBody>
      </p:sp>
      <p:sp>
        <p:nvSpPr>
          <p:cNvPr id="20484" name="슬라이드 번호 개체 틀 3"/>
          <p:cNvSpPr>
            <a:spLocks noGrp="1"/>
          </p:cNvSpPr>
          <p:nvPr>
            <p:ph type="sldNum" sz="quarter" idx="5"/>
          </p:nvPr>
        </p:nvSpPr>
        <p:spPr>
          <a:noFill/>
        </p:spPr>
        <p:txBody>
          <a:bodyPr/>
          <a:lstStyle/>
          <a:p>
            <a:fld id="{D8B020B9-3C7C-4B4D-A79F-9DD19BE8D471}" type="slidenum">
              <a:rPr lang="ko-KR" altLang="en-US" smtClean="0">
                <a:ea typeface="굴림" pitchFamily="50" charset="-127"/>
              </a:rPr>
              <a:pPr/>
              <a:t>28</a:t>
            </a:fld>
            <a:endParaRPr lang="en-US" altLang="ko-KR" dirty="0">
              <a:ea typeface="굴림" pitchFamily="50" charset="-127"/>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슬라이드 이미지 개체 틀 1"/>
          <p:cNvSpPr>
            <a:spLocks noGrp="1" noRot="1" noChangeAspect="1" noTextEdit="1"/>
          </p:cNvSpPr>
          <p:nvPr>
            <p:ph type="sldImg"/>
          </p:nvPr>
        </p:nvSpPr>
        <p:spPr>
          <a:ln/>
        </p:spPr>
      </p:sp>
      <p:sp>
        <p:nvSpPr>
          <p:cNvPr id="20483" name="슬라이드 노트 개체 틀 2"/>
          <p:cNvSpPr>
            <a:spLocks noGrp="1"/>
          </p:cNvSpPr>
          <p:nvPr>
            <p:ph type="body" idx="1"/>
          </p:nvPr>
        </p:nvSpPr>
        <p:spPr>
          <a:noFill/>
          <a:ln/>
        </p:spPr>
        <p:txBody>
          <a:bodyPr/>
          <a:lstStyle/>
          <a:p>
            <a:pPr marL="235892" indent="-235892">
              <a:buAutoNum type="arabicPeriod"/>
            </a:pPr>
            <a:endParaRPr lang="ko-KR" altLang="en-US" dirty="0"/>
          </a:p>
        </p:txBody>
      </p:sp>
      <p:sp>
        <p:nvSpPr>
          <p:cNvPr id="20484" name="슬라이드 번호 개체 틀 3"/>
          <p:cNvSpPr>
            <a:spLocks noGrp="1"/>
          </p:cNvSpPr>
          <p:nvPr>
            <p:ph type="sldNum" sz="quarter" idx="5"/>
          </p:nvPr>
        </p:nvSpPr>
        <p:spPr>
          <a:noFill/>
        </p:spPr>
        <p:txBody>
          <a:bodyPr/>
          <a:lstStyle/>
          <a:p>
            <a:fld id="{D8B020B9-3C7C-4B4D-A79F-9DD19BE8D471}" type="slidenum">
              <a:rPr lang="ko-KR" altLang="en-US" smtClean="0">
                <a:ea typeface="굴림" pitchFamily="50" charset="-127"/>
              </a:rPr>
              <a:pPr/>
              <a:t>29</a:t>
            </a:fld>
            <a:endParaRPr lang="en-US" altLang="ko-KR" dirty="0">
              <a:ea typeface="굴림" pitchFamily="50" charset="-127"/>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슬라이드 이미지 개체 틀 1"/>
          <p:cNvSpPr>
            <a:spLocks noGrp="1" noRot="1" noChangeAspect="1" noTextEdit="1"/>
          </p:cNvSpPr>
          <p:nvPr>
            <p:ph type="sldImg"/>
          </p:nvPr>
        </p:nvSpPr>
        <p:spPr>
          <a:ln/>
        </p:spPr>
      </p:sp>
      <p:sp>
        <p:nvSpPr>
          <p:cNvPr id="20483" name="슬라이드 노트 개체 틀 2"/>
          <p:cNvSpPr>
            <a:spLocks noGrp="1"/>
          </p:cNvSpPr>
          <p:nvPr>
            <p:ph type="body" idx="1"/>
          </p:nvPr>
        </p:nvSpPr>
        <p:spPr>
          <a:noFill/>
          <a:ln/>
        </p:spPr>
        <p:txBody>
          <a:bodyPr/>
          <a:lstStyle/>
          <a:p>
            <a:pPr marL="235892" indent="-235892">
              <a:buAutoNum type="arabicPeriod"/>
            </a:pPr>
            <a:endParaRPr lang="ko-KR" altLang="en-US" dirty="0"/>
          </a:p>
        </p:txBody>
      </p:sp>
      <p:sp>
        <p:nvSpPr>
          <p:cNvPr id="20484" name="슬라이드 번호 개체 틀 3"/>
          <p:cNvSpPr>
            <a:spLocks noGrp="1"/>
          </p:cNvSpPr>
          <p:nvPr>
            <p:ph type="sldNum" sz="quarter" idx="5"/>
          </p:nvPr>
        </p:nvSpPr>
        <p:spPr>
          <a:noFill/>
        </p:spPr>
        <p:txBody>
          <a:bodyPr/>
          <a:lstStyle/>
          <a:p>
            <a:fld id="{D8B020B9-3C7C-4B4D-A79F-9DD19BE8D471}" type="slidenum">
              <a:rPr lang="ko-KR" altLang="en-US" smtClean="0">
                <a:ea typeface="굴림" pitchFamily="50" charset="-127"/>
              </a:rPr>
              <a:pPr/>
              <a:t>3</a:t>
            </a:fld>
            <a:endParaRPr lang="en-US" altLang="ko-KR" dirty="0">
              <a:ea typeface="굴림" pitchFamily="50" charset="-127"/>
            </a:endParaRPr>
          </a:p>
        </p:txBody>
      </p:sp>
    </p:spTree>
    <p:extLst>
      <p:ext uri="{BB962C8B-B14F-4D97-AF65-F5344CB8AC3E}">
        <p14:creationId xmlns:p14="http://schemas.microsoft.com/office/powerpoint/2010/main" val="23103235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슬라이드 이미지 개체 틀 1"/>
          <p:cNvSpPr>
            <a:spLocks noGrp="1" noRot="1" noChangeAspect="1" noTextEdit="1"/>
          </p:cNvSpPr>
          <p:nvPr>
            <p:ph type="sldImg"/>
          </p:nvPr>
        </p:nvSpPr>
        <p:spPr>
          <a:ln/>
        </p:spPr>
      </p:sp>
      <p:sp>
        <p:nvSpPr>
          <p:cNvPr id="20483" name="슬라이드 노트 개체 틀 2"/>
          <p:cNvSpPr>
            <a:spLocks noGrp="1"/>
          </p:cNvSpPr>
          <p:nvPr>
            <p:ph type="body" idx="1"/>
          </p:nvPr>
        </p:nvSpPr>
        <p:spPr>
          <a:noFill/>
          <a:ln/>
        </p:spPr>
        <p:txBody>
          <a:bodyPr/>
          <a:lstStyle/>
          <a:p>
            <a:pPr marL="235892" indent="-235892">
              <a:buAutoNum type="arabicPeriod"/>
            </a:pPr>
            <a:endParaRPr lang="ko-KR" altLang="en-US" dirty="0"/>
          </a:p>
        </p:txBody>
      </p:sp>
      <p:sp>
        <p:nvSpPr>
          <p:cNvPr id="20484" name="슬라이드 번호 개체 틀 3"/>
          <p:cNvSpPr>
            <a:spLocks noGrp="1"/>
          </p:cNvSpPr>
          <p:nvPr>
            <p:ph type="sldNum" sz="quarter" idx="5"/>
          </p:nvPr>
        </p:nvSpPr>
        <p:spPr>
          <a:noFill/>
        </p:spPr>
        <p:txBody>
          <a:bodyPr/>
          <a:lstStyle/>
          <a:p>
            <a:fld id="{D8B020B9-3C7C-4B4D-A79F-9DD19BE8D471}" type="slidenum">
              <a:rPr lang="ko-KR" altLang="en-US" smtClean="0">
                <a:ea typeface="굴림" pitchFamily="50" charset="-127"/>
              </a:rPr>
              <a:pPr/>
              <a:t>30</a:t>
            </a:fld>
            <a:endParaRPr lang="en-US" altLang="ko-KR" dirty="0">
              <a:ea typeface="굴림" pitchFamily="50" charset="-127"/>
            </a:endParaRPr>
          </a:p>
        </p:txBody>
      </p:sp>
    </p:spTree>
    <p:extLst>
      <p:ext uri="{BB962C8B-B14F-4D97-AF65-F5344CB8AC3E}">
        <p14:creationId xmlns:p14="http://schemas.microsoft.com/office/powerpoint/2010/main" val="40615660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슬라이드 이미지 개체 틀 1"/>
          <p:cNvSpPr>
            <a:spLocks noGrp="1" noRot="1" noChangeAspect="1" noTextEdit="1"/>
          </p:cNvSpPr>
          <p:nvPr>
            <p:ph type="sldImg"/>
          </p:nvPr>
        </p:nvSpPr>
        <p:spPr>
          <a:ln/>
        </p:spPr>
      </p:sp>
      <p:sp>
        <p:nvSpPr>
          <p:cNvPr id="20483" name="슬라이드 노트 개체 틀 2"/>
          <p:cNvSpPr>
            <a:spLocks noGrp="1"/>
          </p:cNvSpPr>
          <p:nvPr>
            <p:ph type="body" idx="1"/>
          </p:nvPr>
        </p:nvSpPr>
        <p:spPr>
          <a:noFill/>
          <a:ln/>
        </p:spPr>
        <p:txBody>
          <a:bodyPr/>
          <a:lstStyle/>
          <a:p>
            <a:pPr marL="235892" indent="-235892">
              <a:buAutoNum type="arabicPeriod"/>
            </a:pPr>
            <a:endParaRPr lang="ko-KR" altLang="en-US" dirty="0"/>
          </a:p>
        </p:txBody>
      </p:sp>
      <p:sp>
        <p:nvSpPr>
          <p:cNvPr id="20484" name="슬라이드 번호 개체 틀 3"/>
          <p:cNvSpPr>
            <a:spLocks noGrp="1"/>
          </p:cNvSpPr>
          <p:nvPr>
            <p:ph type="sldNum" sz="quarter" idx="5"/>
          </p:nvPr>
        </p:nvSpPr>
        <p:spPr>
          <a:noFill/>
        </p:spPr>
        <p:txBody>
          <a:bodyPr/>
          <a:lstStyle/>
          <a:p>
            <a:fld id="{D8B020B9-3C7C-4B4D-A79F-9DD19BE8D471}" type="slidenum">
              <a:rPr lang="ko-KR" altLang="en-US" smtClean="0">
                <a:ea typeface="굴림" pitchFamily="50" charset="-127"/>
              </a:rPr>
              <a:pPr/>
              <a:t>31</a:t>
            </a:fld>
            <a:endParaRPr lang="en-US" altLang="ko-KR" dirty="0">
              <a:ea typeface="굴림" pitchFamily="50" charset="-127"/>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슬라이드 이미지 개체 틀 1"/>
          <p:cNvSpPr>
            <a:spLocks noGrp="1" noRot="1" noChangeAspect="1" noTextEdit="1"/>
          </p:cNvSpPr>
          <p:nvPr>
            <p:ph type="sldImg"/>
          </p:nvPr>
        </p:nvSpPr>
        <p:spPr>
          <a:ln/>
        </p:spPr>
      </p:sp>
      <p:sp>
        <p:nvSpPr>
          <p:cNvPr id="20483" name="슬라이드 노트 개체 틀 2"/>
          <p:cNvSpPr>
            <a:spLocks noGrp="1"/>
          </p:cNvSpPr>
          <p:nvPr>
            <p:ph type="body" idx="1"/>
          </p:nvPr>
        </p:nvSpPr>
        <p:spPr>
          <a:noFill/>
          <a:ln/>
        </p:spPr>
        <p:txBody>
          <a:bodyPr/>
          <a:lstStyle/>
          <a:p>
            <a:pPr marL="235892" indent="-235892">
              <a:buAutoNum type="arabicPeriod"/>
            </a:pPr>
            <a:endParaRPr lang="ko-KR" altLang="en-US" dirty="0"/>
          </a:p>
        </p:txBody>
      </p:sp>
      <p:sp>
        <p:nvSpPr>
          <p:cNvPr id="20484" name="슬라이드 번호 개체 틀 3"/>
          <p:cNvSpPr>
            <a:spLocks noGrp="1"/>
          </p:cNvSpPr>
          <p:nvPr>
            <p:ph type="sldNum" sz="quarter" idx="5"/>
          </p:nvPr>
        </p:nvSpPr>
        <p:spPr>
          <a:noFill/>
        </p:spPr>
        <p:txBody>
          <a:bodyPr/>
          <a:lstStyle/>
          <a:p>
            <a:fld id="{D8B020B9-3C7C-4B4D-A79F-9DD19BE8D471}" type="slidenum">
              <a:rPr lang="ko-KR" altLang="en-US" smtClean="0">
                <a:ea typeface="굴림" pitchFamily="50" charset="-127"/>
              </a:rPr>
              <a:pPr/>
              <a:t>32</a:t>
            </a:fld>
            <a:endParaRPr lang="en-US" altLang="ko-KR" dirty="0">
              <a:ea typeface="굴림" pitchFamily="50" charset="-127"/>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슬라이드 이미지 개체 틀 1"/>
          <p:cNvSpPr>
            <a:spLocks noGrp="1" noRot="1" noChangeAspect="1" noTextEdit="1"/>
          </p:cNvSpPr>
          <p:nvPr>
            <p:ph type="sldImg"/>
          </p:nvPr>
        </p:nvSpPr>
        <p:spPr>
          <a:ln/>
        </p:spPr>
      </p:sp>
      <p:sp>
        <p:nvSpPr>
          <p:cNvPr id="20483" name="슬라이드 노트 개체 틀 2"/>
          <p:cNvSpPr>
            <a:spLocks noGrp="1"/>
          </p:cNvSpPr>
          <p:nvPr>
            <p:ph type="body" idx="1"/>
          </p:nvPr>
        </p:nvSpPr>
        <p:spPr>
          <a:noFill/>
          <a:ln/>
        </p:spPr>
        <p:txBody>
          <a:bodyPr/>
          <a:lstStyle/>
          <a:p>
            <a:pPr marL="235892" indent="-235892">
              <a:buAutoNum type="arabicPeriod"/>
            </a:pPr>
            <a:endParaRPr lang="ko-KR" altLang="en-US" dirty="0"/>
          </a:p>
        </p:txBody>
      </p:sp>
      <p:sp>
        <p:nvSpPr>
          <p:cNvPr id="20484" name="슬라이드 번호 개체 틀 3"/>
          <p:cNvSpPr>
            <a:spLocks noGrp="1"/>
          </p:cNvSpPr>
          <p:nvPr>
            <p:ph type="sldNum" sz="quarter" idx="5"/>
          </p:nvPr>
        </p:nvSpPr>
        <p:spPr>
          <a:noFill/>
        </p:spPr>
        <p:txBody>
          <a:bodyPr/>
          <a:lstStyle/>
          <a:p>
            <a:fld id="{D8B020B9-3C7C-4B4D-A79F-9DD19BE8D471}" type="slidenum">
              <a:rPr lang="ko-KR" altLang="en-US" smtClean="0">
                <a:ea typeface="굴림" pitchFamily="50" charset="-127"/>
              </a:rPr>
              <a:pPr/>
              <a:t>33</a:t>
            </a:fld>
            <a:endParaRPr lang="en-US" altLang="ko-KR" dirty="0">
              <a:ea typeface="굴림" pitchFamily="50" charset="-127"/>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슬라이드 이미지 개체 틀 1"/>
          <p:cNvSpPr>
            <a:spLocks noGrp="1" noRot="1" noChangeAspect="1" noTextEdit="1"/>
          </p:cNvSpPr>
          <p:nvPr>
            <p:ph type="sldImg"/>
          </p:nvPr>
        </p:nvSpPr>
        <p:spPr>
          <a:ln/>
        </p:spPr>
      </p:sp>
      <p:sp>
        <p:nvSpPr>
          <p:cNvPr id="20483" name="슬라이드 노트 개체 틀 2"/>
          <p:cNvSpPr>
            <a:spLocks noGrp="1"/>
          </p:cNvSpPr>
          <p:nvPr>
            <p:ph type="body" idx="1"/>
          </p:nvPr>
        </p:nvSpPr>
        <p:spPr>
          <a:noFill/>
          <a:ln/>
        </p:spPr>
        <p:txBody>
          <a:bodyPr/>
          <a:lstStyle/>
          <a:p>
            <a:pPr marL="235892" indent="-235892">
              <a:buAutoNum type="arabicPeriod"/>
            </a:pPr>
            <a:endParaRPr lang="ko-KR" altLang="en-US" dirty="0"/>
          </a:p>
        </p:txBody>
      </p:sp>
      <p:sp>
        <p:nvSpPr>
          <p:cNvPr id="20484" name="슬라이드 번호 개체 틀 3"/>
          <p:cNvSpPr>
            <a:spLocks noGrp="1"/>
          </p:cNvSpPr>
          <p:nvPr>
            <p:ph type="sldNum" sz="quarter" idx="5"/>
          </p:nvPr>
        </p:nvSpPr>
        <p:spPr>
          <a:noFill/>
        </p:spPr>
        <p:txBody>
          <a:bodyPr/>
          <a:lstStyle/>
          <a:p>
            <a:fld id="{D8B020B9-3C7C-4B4D-A79F-9DD19BE8D471}" type="slidenum">
              <a:rPr lang="ko-KR" altLang="en-US" smtClean="0">
                <a:ea typeface="굴림" pitchFamily="50" charset="-127"/>
              </a:rPr>
              <a:pPr/>
              <a:t>4</a:t>
            </a:fld>
            <a:endParaRPr lang="en-US" altLang="ko-KR" dirty="0">
              <a:ea typeface="굴림" pitchFamily="50" charset="-127"/>
            </a:endParaRPr>
          </a:p>
        </p:txBody>
      </p:sp>
    </p:spTree>
    <p:extLst>
      <p:ext uri="{BB962C8B-B14F-4D97-AF65-F5344CB8AC3E}">
        <p14:creationId xmlns:p14="http://schemas.microsoft.com/office/powerpoint/2010/main" val="4116054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슬라이드 이미지 개체 틀 1"/>
          <p:cNvSpPr>
            <a:spLocks noGrp="1" noRot="1" noChangeAspect="1" noTextEdit="1"/>
          </p:cNvSpPr>
          <p:nvPr>
            <p:ph type="sldImg"/>
          </p:nvPr>
        </p:nvSpPr>
        <p:spPr>
          <a:ln/>
        </p:spPr>
      </p:sp>
      <p:sp>
        <p:nvSpPr>
          <p:cNvPr id="20483" name="슬라이드 노트 개체 틀 2"/>
          <p:cNvSpPr>
            <a:spLocks noGrp="1"/>
          </p:cNvSpPr>
          <p:nvPr>
            <p:ph type="body" idx="1"/>
          </p:nvPr>
        </p:nvSpPr>
        <p:spPr>
          <a:noFill/>
          <a:ln/>
        </p:spPr>
        <p:txBody>
          <a:bodyPr/>
          <a:lstStyle/>
          <a:p>
            <a:pPr marL="235892" indent="-235892">
              <a:buAutoNum type="arabicPeriod"/>
            </a:pPr>
            <a:endParaRPr lang="ko-KR" altLang="en-US" dirty="0"/>
          </a:p>
        </p:txBody>
      </p:sp>
      <p:sp>
        <p:nvSpPr>
          <p:cNvPr id="20484" name="슬라이드 번호 개체 틀 3"/>
          <p:cNvSpPr>
            <a:spLocks noGrp="1"/>
          </p:cNvSpPr>
          <p:nvPr>
            <p:ph type="sldNum" sz="quarter" idx="5"/>
          </p:nvPr>
        </p:nvSpPr>
        <p:spPr>
          <a:noFill/>
        </p:spPr>
        <p:txBody>
          <a:bodyPr/>
          <a:lstStyle/>
          <a:p>
            <a:fld id="{D8B020B9-3C7C-4B4D-A79F-9DD19BE8D471}" type="slidenum">
              <a:rPr lang="ko-KR" altLang="en-US" smtClean="0">
                <a:ea typeface="굴림" pitchFamily="50" charset="-127"/>
              </a:rPr>
              <a:pPr/>
              <a:t>5</a:t>
            </a:fld>
            <a:endParaRPr lang="en-US" altLang="ko-KR" dirty="0">
              <a:ea typeface="굴림" pitchFamily="50" charset="-127"/>
            </a:endParaRPr>
          </a:p>
        </p:txBody>
      </p:sp>
    </p:spTree>
    <p:extLst>
      <p:ext uri="{BB962C8B-B14F-4D97-AF65-F5344CB8AC3E}">
        <p14:creationId xmlns:p14="http://schemas.microsoft.com/office/powerpoint/2010/main" val="2111890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슬라이드 이미지 개체 틀 1"/>
          <p:cNvSpPr>
            <a:spLocks noGrp="1" noRot="1" noChangeAspect="1" noTextEdit="1"/>
          </p:cNvSpPr>
          <p:nvPr>
            <p:ph type="sldImg"/>
          </p:nvPr>
        </p:nvSpPr>
        <p:spPr>
          <a:ln/>
        </p:spPr>
      </p:sp>
      <p:sp>
        <p:nvSpPr>
          <p:cNvPr id="20483" name="슬라이드 노트 개체 틀 2"/>
          <p:cNvSpPr>
            <a:spLocks noGrp="1"/>
          </p:cNvSpPr>
          <p:nvPr>
            <p:ph type="body" idx="1"/>
          </p:nvPr>
        </p:nvSpPr>
        <p:spPr>
          <a:noFill/>
          <a:ln/>
        </p:spPr>
        <p:txBody>
          <a:bodyPr/>
          <a:lstStyle/>
          <a:p>
            <a:pPr marL="235892" indent="-235892">
              <a:buAutoNum type="arabicPeriod"/>
            </a:pPr>
            <a:endParaRPr lang="ko-KR" altLang="en-US" dirty="0"/>
          </a:p>
        </p:txBody>
      </p:sp>
      <p:sp>
        <p:nvSpPr>
          <p:cNvPr id="20484" name="슬라이드 번호 개체 틀 3"/>
          <p:cNvSpPr>
            <a:spLocks noGrp="1"/>
          </p:cNvSpPr>
          <p:nvPr>
            <p:ph type="sldNum" sz="quarter" idx="5"/>
          </p:nvPr>
        </p:nvSpPr>
        <p:spPr>
          <a:noFill/>
        </p:spPr>
        <p:txBody>
          <a:bodyPr/>
          <a:lstStyle/>
          <a:p>
            <a:fld id="{D8B020B9-3C7C-4B4D-A79F-9DD19BE8D471}" type="slidenum">
              <a:rPr lang="ko-KR" altLang="en-US" smtClean="0">
                <a:ea typeface="굴림" pitchFamily="50" charset="-127"/>
              </a:rPr>
              <a:pPr/>
              <a:t>6</a:t>
            </a:fld>
            <a:endParaRPr lang="en-US" altLang="ko-KR" dirty="0">
              <a:ea typeface="굴림" pitchFamily="50" charset="-127"/>
            </a:endParaRPr>
          </a:p>
        </p:txBody>
      </p:sp>
    </p:spTree>
    <p:extLst>
      <p:ext uri="{BB962C8B-B14F-4D97-AF65-F5344CB8AC3E}">
        <p14:creationId xmlns:p14="http://schemas.microsoft.com/office/powerpoint/2010/main" val="3457112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슬라이드 이미지 개체 틀 1"/>
          <p:cNvSpPr>
            <a:spLocks noGrp="1" noRot="1" noChangeAspect="1" noTextEdit="1"/>
          </p:cNvSpPr>
          <p:nvPr>
            <p:ph type="sldImg"/>
          </p:nvPr>
        </p:nvSpPr>
        <p:spPr>
          <a:ln/>
        </p:spPr>
      </p:sp>
      <p:sp>
        <p:nvSpPr>
          <p:cNvPr id="20483" name="슬라이드 노트 개체 틀 2"/>
          <p:cNvSpPr>
            <a:spLocks noGrp="1"/>
          </p:cNvSpPr>
          <p:nvPr>
            <p:ph type="body" idx="1"/>
          </p:nvPr>
        </p:nvSpPr>
        <p:spPr>
          <a:noFill/>
          <a:ln/>
        </p:spPr>
        <p:txBody>
          <a:bodyPr/>
          <a:lstStyle/>
          <a:p>
            <a:pPr marL="235892" indent="-235892">
              <a:buAutoNum type="arabicPeriod"/>
            </a:pPr>
            <a:endParaRPr lang="ko-KR" altLang="en-US" dirty="0"/>
          </a:p>
        </p:txBody>
      </p:sp>
      <p:sp>
        <p:nvSpPr>
          <p:cNvPr id="20484" name="슬라이드 번호 개체 틀 3"/>
          <p:cNvSpPr>
            <a:spLocks noGrp="1"/>
          </p:cNvSpPr>
          <p:nvPr>
            <p:ph type="sldNum" sz="quarter" idx="5"/>
          </p:nvPr>
        </p:nvSpPr>
        <p:spPr>
          <a:noFill/>
        </p:spPr>
        <p:txBody>
          <a:bodyPr/>
          <a:lstStyle/>
          <a:p>
            <a:fld id="{D8B020B9-3C7C-4B4D-A79F-9DD19BE8D471}" type="slidenum">
              <a:rPr lang="ko-KR" altLang="en-US" smtClean="0">
                <a:ea typeface="굴림" pitchFamily="50" charset="-127"/>
              </a:rPr>
              <a:pPr/>
              <a:t>7</a:t>
            </a:fld>
            <a:endParaRPr lang="en-US" altLang="ko-KR" dirty="0">
              <a:ea typeface="굴림" pitchFamily="50" charset="-127"/>
            </a:endParaRPr>
          </a:p>
        </p:txBody>
      </p:sp>
    </p:spTree>
    <p:extLst>
      <p:ext uri="{BB962C8B-B14F-4D97-AF65-F5344CB8AC3E}">
        <p14:creationId xmlns:p14="http://schemas.microsoft.com/office/powerpoint/2010/main" val="6171140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슬라이드 이미지 개체 틀 1"/>
          <p:cNvSpPr>
            <a:spLocks noGrp="1" noRot="1" noChangeAspect="1" noTextEdit="1"/>
          </p:cNvSpPr>
          <p:nvPr>
            <p:ph type="sldImg"/>
          </p:nvPr>
        </p:nvSpPr>
        <p:spPr>
          <a:ln/>
        </p:spPr>
      </p:sp>
      <p:sp>
        <p:nvSpPr>
          <p:cNvPr id="20483" name="슬라이드 노트 개체 틀 2"/>
          <p:cNvSpPr>
            <a:spLocks noGrp="1"/>
          </p:cNvSpPr>
          <p:nvPr>
            <p:ph type="body" idx="1"/>
          </p:nvPr>
        </p:nvSpPr>
        <p:spPr>
          <a:noFill/>
          <a:ln/>
        </p:spPr>
        <p:txBody>
          <a:bodyPr/>
          <a:lstStyle/>
          <a:p>
            <a:pPr marL="235892" indent="-235892">
              <a:buAutoNum type="arabicPeriod"/>
            </a:pPr>
            <a:endParaRPr lang="ko-KR" altLang="en-US" dirty="0"/>
          </a:p>
        </p:txBody>
      </p:sp>
      <p:sp>
        <p:nvSpPr>
          <p:cNvPr id="20484" name="슬라이드 번호 개체 틀 3"/>
          <p:cNvSpPr>
            <a:spLocks noGrp="1"/>
          </p:cNvSpPr>
          <p:nvPr>
            <p:ph type="sldNum" sz="quarter" idx="5"/>
          </p:nvPr>
        </p:nvSpPr>
        <p:spPr>
          <a:noFill/>
        </p:spPr>
        <p:txBody>
          <a:bodyPr/>
          <a:lstStyle/>
          <a:p>
            <a:fld id="{D8B020B9-3C7C-4B4D-A79F-9DD19BE8D471}" type="slidenum">
              <a:rPr lang="ko-KR" altLang="en-US" smtClean="0">
                <a:ea typeface="굴림" pitchFamily="50" charset="-127"/>
              </a:rPr>
              <a:pPr/>
              <a:t>8</a:t>
            </a:fld>
            <a:endParaRPr lang="en-US" altLang="ko-KR" dirty="0">
              <a:ea typeface="굴림" pitchFamily="50" charset="-127"/>
            </a:endParaRPr>
          </a:p>
        </p:txBody>
      </p:sp>
    </p:spTree>
    <p:extLst>
      <p:ext uri="{BB962C8B-B14F-4D97-AF65-F5344CB8AC3E}">
        <p14:creationId xmlns:p14="http://schemas.microsoft.com/office/powerpoint/2010/main" val="13451456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슬라이드 이미지 개체 틀 1"/>
          <p:cNvSpPr>
            <a:spLocks noGrp="1" noRot="1" noChangeAspect="1" noTextEdit="1"/>
          </p:cNvSpPr>
          <p:nvPr>
            <p:ph type="sldImg"/>
          </p:nvPr>
        </p:nvSpPr>
        <p:spPr>
          <a:ln/>
        </p:spPr>
      </p:sp>
      <p:sp>
        <p:nvSpPr>
          <p:cNvPr id="20483" name="슬라이드 노트 개체 틀 2"/>
          <p:cNvSpPr>
            <a:spLocks noGrp="1"/>
          </p:cNvSpPr>
          <p:nvPr>
            <p:ph type="body" idx="1"/>
          </p:nvPr>
        </p:nvSpPr>
        <p:spPr>
          <a:noFill/>
          <a:ln/>
        </p:spPr>
        <p:txBody>
          <a:bodyPr/>
          <a:lstStyle/>
          <a:p>
            <a:pPr marL="235892" indent="-235892">
              <a:buAutoNum type="arabicPeriod"/>
            </a:pPr>
            <a:endParaRPr lang="ko-KR" altLang="en-US" dirty="0"/>
          </a:p>
        </p:txBody>
      </p:sp>
      <p:sp>
        <p:nvSpPr>
          <p:cNvPr id="20484" name="슬라이드 번호 개체 틀 3"/>
          <p:cNvSpPr>
            <a:spLocks noGrp="1"/>
          </p:cNvSpPr>
          <p:nvPr>
            <p:ph type="sldNum" sz="quarter" idx="5"/>
          </p:nvPr>
        </p:nvSpPr>
        <p:spPr>
          <a:noFill/>
        </p:spPr>
        <p:txBody>
          <a:bodyPr/>
          <a:lstStyle/>
          <a:p>
            <a:fld id="{D8B020B9-3C7C-4B4D-A79F-9DD19BE8D471}" type="slidenum">
              <a:rPr lang="ko-KR" altLang="en-US" smtClean="0">
                <a:ea typeface="굴림" pitchFamily="50" charset="-127"/>
              </a:rPr>
              <a:pPr/>
              <a:t>9</a:t>
            </a:fld>
            <a:endParaRPr lang="en-US" altLang="ko-KR" dirty="0">
              <a:ea typeface="굴림" pitchFamily="50" charset="-127"/>
            </a:endParaRPr>
          </a:p>
        </p:txBody>
      </p:sp>
    </p:spTree>
    <p:extLst>
      <p:ext uri="{BB962C8B-B14F-4D97-AF65-F5344CB8AC3E}">
        <p14:creationId xmlns:p14="http://schemas.microsoft.com/office/powerpoint/2010/main" val="2225065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E9B66B0-E885-4649-A556-ACBC4A24ECE0}" type="datetimeFigureOut">
              <a:rPr lang="en-US" smtClean="0"/>
              <a:t>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BEE99DDF-E690-486C-9B51-903A9DC15408}" type="slidenum">
              <a:rPr lang="ko-KR" altLang="en-US" smtClean="0"/>
              <a:pPr>
                <a:defRPr/>
              </a:pPr>
              <a:t>‹#›</a:t>
            </a:fld>
            <a:endParaRPr lang="en-US" altLang="ko-KR"/>
          </a:p>
        </p:txBody>
      </p:sp>
    </p:spTree>
    <p:extLst>
      <p:ext uri="{BB962C8B-B14F-4D97-AF65-F5344CB8AC3E}">
        <p14:creationId xmlns:p14="http://schemas.microsoft.com/office/powerpoint/2010/main" val="767959446"/>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9B66B0-E885-4649-A556-ACBC4A24ECE0}" type="datetimeFigureOut">
              <a:rPr lang="en-US" smtClean="0"/>
              <a:t>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0A99CFB9-9745-414E-9A10-9315B068A186}" type="slidenum">
              <a:rPr lang="ko-KR" altLang="en-US" smtClean="0"/>
              <a:pPr>
                <a:defRPr/>
              </a:pPr>
              <a:t>‹#›</a:t>
            </a:fld>
            <a:endParaRPr lang="en-US" altLang="ko-KR"/>
          </a:p>
        </p:txBody>
      </p:sp>
    </p:spTree>
    <p:extLst>
      <p:ext uri="{BB962C8B-B14F-4D97-AF65-F5344CB8AC3E}">
        <p14:creationId xmlns:p14="http://schemas.microsoft.com/office/powerpoint/2010/main" val="1930119091"/>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9B66B0-E885-4649-A556-ACBC4A24ECE0}" type="datetimeFigureOut">
              <a:rPr lang="en-US" smtClean="0"/>
              <a:t>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957611BA-4A6C-4507-9ED1-1AD310E5B9BC}" type="slidenum">
              <a:rPr lang="ko-KR" altLang="en-US" smtClean="0"/>
              <a:pPr>
                <a:defRPr/>
              </a:pPr>
              <a:t>‹#›</a:t>
            </a:fld>
            <a:endParaRPr lang="en-US" altLang="ko-KR"/>
          </a:p>
        </p:txBody>
      </p:sp>
    </p:spTree>
    <p:extLst>
      <p:ext uri="{BB962C8B-B14F-4D97-AF65-F5344CB8AC3E}">
        <p14:creationId xmlns:p14="http://schemas.microsoft.com/office/powerpoint/2010/main" val="174532325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304800" y="1219200"/>
            <a:ext cx="7620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sldNum" sz="quarter" idx="10"/>
          </p:nvPr>
        </p:nvSpPr>
        <p:spPr>
          <a:ln/>
        </p:spPr>
        <p:txBody>
          <a:bodyPr/>
          <a:lstStyle>
            <a:lvl1pPr>
              <a:defRPr/>
            </a:lvl1pPr>
          </a:lstStyle>
          <a:p>
            <a:pPr>
              <a:defRPr/>
            </a:pPr>
            <a:fld id="{79072D7C-67E1-4174-8F1C-80EEC6E480DF}" type="slidenum">
              <a:rPr lang="ko-KR" altLang="en-US"/>
              <a:pPr>
                <a:defRPr/>
              </a:pPr>
              <a:t>‹#›</a:t>
            </a:fld>
            <a:endParaRPr lang="en-US" altLang="ko-K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9B66B0-E885-4649-A556-ACBC4A24ECE0}" type="datetimeFigureOut">
              <a:rPr lang="en-US" smtClean="0"/>
              <a:t>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0BDF960D-3927-453B-BC1B-0B8731B388E0}" type="slidenum">
              <a:rPr lang="ko-KR" altLang="en-US" smtClean="0"/>
              <a:pPr>
                <a:defRPr/>
              </a:pPr>
              <a:t>‹#›</a:t>
            </a:fld>
            <a:endParaRPr lang="en-US" altLang="ko-KR"/>
          </a:p>
        </p:txBody>
      </p:sp>
    </p:spTree>
    <p:extLst>
      <p:ext uri="{BB962C8B-B14F-4D97-AF65-F5344CB8AC3E}">
        <p14:creationId xmlns:p14="http://schemas.microsoft.com/office/powerpoint/2010/main" val="206421417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9B66B0-E885-4649-A556-ACBC4A24ECE0}" type="datetimeFigureOut">
              <a:rPr lang="en-US" smtClean="0"/>
              <a:t>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7A42CB02-6571-488C-8B88-7A565F3F04DC}" type="slidenum">
              <a:rPr lang="ko-KR" altLang="en-US" smtClean="0"/>
              <a:pPr>
                <a:defRPr/>
              </a:pPr>
              <a:t>‹#›</a:t>
            </a:fld>
            <a:endParaRPr lang="en-US" altLang="ko-KR"/>
          </a:p>
        </p:txBody>
      </p:sp>
    </p:spTree>
    <p:extLst>
      <p:ext uri="{BB962C8B-B14F-4D97-AF65-F5344CB8AC3E}">
        <p14:creationId xmlns:p14="http://schemas.microsoft.com/office/powerpoint/2010/main" val="68424240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E9B66B0-E885-4649-A556-ACBC4A24ECE0}" type="datetimeFigureOut">
              <a:rPr lang="en-US" smtClean="0"/>
              <a:t>12/9/2018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2E14B08C-79F4-445D-89B3-6756DED71AC1}" type="slidenum">
              <a:rPr lang="ko-KR" altLang="en-US" smtClean="0"/>
              <a:pPr>
                <a:defRPr/>
              </a:pPr>
              <a:t>‹#›</a:t>
            </a:fld>
            <a:endParaRPr lang="en-US" altLang="ko-KR"/>
          </a:p>
        </p:txBody>
      </p:sp>
    </p:spTree>
    <p:extLst>
      <p:ext uri="{BB962C8B-B14F-4D97-AF65-F5344CB8AC3E}">
        <p14:creationId xmlns:p14="http://schemas.microsoft.com/office/powerpoint/2010/main" val="1474494491"/>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E9B66B0-E885-4649-A556-ACBC4A24ECE0}" type="datetimeFigureOut">
              <a:rPr lang="en-US" smtClean="0"/>
              <a:t>12/9/2018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a:defRPr/>
            </a:pPr>
            <a:fld id="{39C5447F-6089-4E7E-B1E5-9174BAFFB49E}" type="slidenum">
              <a:rPr lang="ko-KR" altLang="en-US" smtClean="0"/>
              <a:pPr>
                <a:defRPr/>
              </a:pPr>
              <a:t>‹#›</a:t>
            </a:fld>
            <a:endParaRPr lang="en-US" altLang="ko-KR"/>
          </a:p>
        </p:txBody>
      </p:sp>
    </p:spTree>
    <p:extLst>
      <p:ext uri="{BB962C8B-B14F-4D97-AF65-F5344CB8AC3E}">
        <p14:creationId xmlns:p14="http://schemas.microsoft.com/office/powerpoint/2010/main" val="86739451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E9B66B0-E885-4649-A556-ACBC4A24ECE0}" type="datetimeFigureOut">
              <a:rPr lang="en-US" smtClean="0"/>
              <a:t>12/9/2018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D5BCE168-7882-43E7-A576-A7A19EA99BFC}" type="slidenum">
              <a:rPr lang="ko-KR" altLang="en-US" smtClean="0"/>
              <a:pPr>
                <a:defRPr/>
              </a:pPr>
              <a:t>‹#›</a:t>
            </a:fld>
            <a:endParaRPr lang="en-US" altLang="ko-KR"/>
          </a:p>
        </p:txBody>
      </p:sp>
    </p:spTree>
    <p:extLst>
      <p:ext uri="{BB962C8B-B14F-4D97-AF65-F5344CB8AC3E}">
        <p14:creationId xmlns:p14="http://schemas.microsoft.com/office/powerpoint/2010/main" val="175180036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9B66B0-E885-4649-A556-ACBC4A24ECE0}" type="datetimeFigureOut">
              <a:rPr lang="en-US" smtClean="0"/>
              <a:t>12/9/2018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406EDD8C-C50F-4045-95DC-B2F6DDF03B31}" type="slidenum">
              <a:rPr lang="ko-KR" altLang="en-US" smtClean="0"/>
              <a:pPr>
                <a:defRPr/>
              </a:pPr>
              <a:t>‹#›</a:t>
            </a:fld>
            <a:endParaRPr lang="en-US" altLang="ko-KR"/>
          </a:p>
        </p:txBody>
      </p:sp>
    </p:spTree>
    <p:extLst>
      <p:ext uri="{BB962C8B-B14F-4D97-AF65-F5344CB8AC3E}">
        <p14:creationId xmlns:p14="http://schemas.microsoft.com/office/powerpoint/2010/main" val="374292255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9B66B0-E885-4649-A556-ACBC4A24ECE0}" type="datetimeFigureOut">
              <a:rPr lang="en-US" smtClean="0"/>
              <a:t>12/9/2018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6A2D6A3F-738E-41E5-9FD9-B1662DC2D4C2}" type="slidenum">
              <a:rPr lang="ko-KR" altLang="en-US" smtClean="0"/>
              <a:pPr>
                <a:defRPr/>
              </a:pPr>
              <a:t>‹#›</a:t>
            </a:fld>
            <a:endParaRPr lang="en-US" altLang="ko-KR"/>
          </a:p>
        </p:txBody>
      </p:sp>
    </p:spTree>
    <p:extLst>
      <p:ext uri="{BB962C8B-B14F-4D97-AF65-F5344CB8AC3E}">
        <p14:creationId xmlns:p14="http://schemas.microsoft.com/office/powerpoint/2010/main" val="398892472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9B66B0-E885-4649-A556-ACBC4A24ECE0}" type="datetimeFigureOut">
              <a:rPr lang="en-US" smtClean="0"/>
              <a:t>12/9/2018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10F496D8-2610-4C4E-AA29-1B35154AC7B9}" type="slidenum">
              <a:rPr lang="ko-KR" altLang="en-US" smtClean="0"/>
              <a:pPr>
                <a:defRPr/>
              </a:pPr>
              <a:t>‹#›</a:t>
            </a:fld>
            <a:endParaRPr lang="en-US" altLang="ko-KR"/>
          </a:p>
        </p:txBody>
      </p:sp>
    </p:spTree>
    <p:extLst>
      <p:ext uri="{BB962C8B-B14F-4D97-AF65-F5344CB8AC3E}">
        <p14:creationId xmlns:p14="http://schemas.microsoft.com/office/powerpoint/2010/main" val="268196931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9B66B0-E885-4649-A556-ACBC4A24ECE0}" type="datetimeFigureOut">
              <a:rPr lang="en-US" smtClean="0"/>
              <a:t>12/9/2018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E14B08C-79F4-445D-89B3-6756DED71AC1}" type="slidenum">
              <a:rPr lang="ko-KR" altLang="en-US" smtClean="0"/>
              <a:pPr>
                <a:defRPr/>
              </a:pPr>
              <a:t>‹#›</a:t>
            </a:fld>
            <a:endParaRPr lang="en-US" altLang="ko-KR"/>
          </a:p>
        </p:txBody>
      </p:sp>
      <p:pic>
        <p:nvPicPr>
          <p:cNvPr id="7" name="Picture 12" descr="standardslide-A"/>
          <p:cNvPicPr>
            <a:picLocks noChangeAspect="1" noChangeArrowheads="1"/>
          </p:cNvPicPr>
          <p:nvPr userDrawn="1"/>
        </p:nvPicPr>
        <p:blipFill>
          <a:blip r:embed="rId14" cstate="print"/>
          <a:srcRect l="818" t="33040" r="1089"/>
          <a:stretch>
            <a:fillRect/>
          </a:stretch>
        </p:blipFill>
        <p:spPr bwMode="auto">
          <a:xfrm>
            <a:off x="0" y="0"/>
            <a:ext cx="9144000" cy="1447800"/>
          </a:xfrm>
          <a:prstGeom prst="rect">
            <a:avLst/>
          </a:prstGeom>
          <a:noFill/>
          <a:ln w="9525">
            <a:noFill/>
            <a:miter lim="800000"/>
            <a:headEnd/>
            <a:tailEnd/>
          </a:ln>
        </p:spPr>
      </p:pic>
    </p:spTree>
    <p:extLst>
      <p:ext uri="{BB962C8B-B14F-4D97-AF65-F5344CB8AC3E}">
        <p14:creationId xmlns:p14="http://schemas.microsoft.com/office/powerpoint/2010/main" val="426227748"/>
      </p:ext>
    </p:extLst>
  </p:cSld>
  <p:clrMap bg1="lt1" tx1="dk1" bg2="lt2" tx2="dk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 id="2147483935" r:id="rId6"/>
    <p:sldLayoutId id="2147483936" r:id="rId7"/>
    <p:sldLayoutId id="2147483937" r:id="rId8"/>
    <p:sldLayoutId id="2147483938" r:id="rId9"/>
    <p:sldLayoutId id="2147483939" r:id="rId10"/>
    <p:sldLayoutId id="2147483940" r:id="rId11"/>
    <p:sldLayoutId id="2147483751" r:id="rId12"/>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7"/>
          <p:cNvSpPr>
            <a:spLocks noGrp="1" noChangeArrowheads="1"/>
          </p:cNvSpPr>
          <p:nvPr>
            <p:ph type="ctrTitle"/>
          </p:nvPr>
        </p:nvSpPr>
        <p:spPr>
          <a:xfrm>
            <a:off x="76200" y="1066800"/>
            <a:ext cx="8839200" cy="2819400"/>
          </a:xfrm>
        </p:spPr>
        <p:txBody>
          <a:bodyPr>
            <a:normAutofit fontScale="90000"/>
          </a:bodyPr>
          <a:lstStyle/>
          <a:p>
            <a:pPr algn="ctr"/>
            <a:br>
              <a:rPr lang="en-US" sz="4400" dirty="0">
                <a:latin typeface="Calibri" pitchFamily="34" charset="0"/>
              </a:rPr>
            </a:br>
            <a:r>
              <a:rPr lang="en-US" sz="4400" dirty="0">
                <a:latin typeface="Calibri" pitchFamily="34" charset="0"/>
              </a:rPr>
              <a:t> Firm Complexity and Post-Earnings-Announcement Drift</a:t>
            </a:r>
            <a:br>
              <a:rPr lang="en-US" sz="4400" dirty="0">
                <a:latin typeface="Calibri" pitchFamily="34" charset="0"/>
              </a:rPr>
            </a:br>
            <a:br>
              <a:rPr lang="en-US" sz="4400" dirty="0">
                <a:latin typeface="Calibri" pitchFamily="34" charset="0"/>
              </a:rPr>
            </a:br>
            <a:r>
              <a:rPr lang="en-US" sz="4400" dirty="0">
                <a:latin typeface="Calibri" pitchFamily="34" charset="0"/>
              </a:rPr>
              <a:t>by </a:t>
            </a:r>
            <a:r>
              <a:rPr lang="en-US" dirty="0">
                <a:latin typeface="Calibri" pitchFamily="34" charset="0"/>
              </a:rPr>
              <a:t>Barinov, Park, Yıldızhan</a:t>
            </a:r>
            <a:endParaRPr lang="en-US" altLang="ko-KR" sz="4400" b="0" i="1" dirty="0">
              <a:latin typeface="Calibri" pitchFamily="34" charset="0"/>
              <a:ea typeface="굴림" charset="-127"/>
            </a:endParaRPr>
          </a:p>
        </p:txBody>
      </p:sp>
      <p:sp>
        <p:nvSpPr>
          <p:cNvPr id="3" name="Rectangle 3"/>
          <p:cNvSpPr>
            <a:spLocks noGrp="1" noChangeArrowheads="1"/>
          </p:cNvSpPr>
          <p:nvPr>
            <p:ph type="subTitle" idx="1"/>
          </p:nvPr>
        </p:nvSpPr>
        <p:spPr>
          <a:xfrm>
            <a:off x="1295400" y="4191000"/>
            <a:ext cx="6400800" cy="1495794"/>
          </a:xfrm>
        </p:spPr>
        <p:txBody>
          <a:bodyPr>
            <a:noAutofit/>
          </a:bodyPr>
          <a:lstStyle/>
          <a:p>
            <a:pPr algn="ctr">
              <a:buFont typeface="Wingdings 3" pitchFamily="18" charset="2"/>
              <a:buNone/>
            </a:pPr>
            <a:r>
              <a:rPr lang="en-US" altLang="ko-KR" sz="2400" dirty="0">
                <a:solidFill>
                  <a:schemeClr val="tx1"/>
                </a:solidFill>
                <a:latin typeface="Calibri" pitchFamily="34" charset="0"/>
                <a:ea typeface="굴림" pitchFamily="50" charset="-127"/>
              </a:rPr>
              <a:t>University of California, Riverside</a:t>
            </a:r>
          </a:p>
          <a:p>
            <a:pPr algn="ctr">
              <a:buFont typeface="Wingdings 3" pitchFamily="18" charset="2"/>
              <a:buNone/>
            </a:pPr>
            <a:r>
              <a:rPr lang="en-US" altLang="ko-KR" sz="2400" dirty="0" err="1">
                <a:solidFill>
                  <a:schemeClr val="tx1"/>
                </a:solidFill>
                <a:latin typeface="Calibri" pitchFamily="34" charset="0"/>
                <a:ea typeface="굴림" pitchFamily="50" charset="-127"/>
              </a:rPr>
              <a:t>Yonsei</a:t>
            </a:r>
            <a:r>
              <a:rPr lang="en-US" altLang="ko-KR" sz="2400" dirty="0">
                <a:solidFill>
                  <a:schemeClr val="tx1"/>
                </a:solidFill>
                <a:latin typeface="Calibri" pitchFamily="34" charset="0"/>
                <a:ea typeface="굴림" pitchFamily="50" charset="-127"/>
              </a:rPr>
              <a:t> University</a:t>
            </a:r>
          </a:p>
          <a:p>
            <a:pPr algn="ctr">
              <a:buFont typeface="Wingdings 3" pitchFamily="18" charset="2"/>
              <a:buNone/>
            </a:pPr>
            <a:r>
              <a:rPr lang="en-US" altLang="ko-KR" sz="2400" dirty="0">
                <a:solidFill>
                  <a:schemeClr val="tx1"/>
                </a:solidFill>
                <a:latin typeface="Calibri" pitchFamily="34" charset="0"/>
                <a:ea typeface="굴림" pitchFamily="50" charset="-127"/>
              </a:rPr>
              <a:t>University of Georgia</a:t>
            </a:r>
            <a:br>
              <a:rPr lang="en-US" altLang="ko-KR" sz="2400" dirty="0">
                <a:solidFill>
                  <a:schemeClr val="tx1"/>
                </a:solidFill>
                <a:latin typeface="Calibri" pitchFamily="34" charset="0"/>
                <a:ea typeface="굴림" pitchFamily="50" charset="-127"/>
              </a:rPr>
            </a:br>
            <a:endParaRPr lang="en-US" altLang="ko-KR" sz="2400" dirty="0">
              <a:solidFill>
                <a:schemeClr val="tx1"/>
              </a:solidFill>
              <a:latin typeface="Calibri" pitchFamily="34" charset="0"/>
              <a:ea typeface="굴림" pitchFamily="50" charset="-127"/>
            </a:endParaRPr>
          </a:p>
          <a:p>
            <a:pPr algn="ctr">
              <a:buFont typeface="Wingdings 3" pitchFamily="18" charset="2"/>
              <a:buNone/>
            </a:pPr>
            <a:r>
              <a:rPr lang="en-US" altLang="ko-KR" sz="2400" dirty="0">
                <a:solidFill>
                  <a:schemeClr val="tx1"/>
                </a:solidFill>
                <a:latin typeface="Calibri" pitchFamily="34" charset="0"/>
                <a:ea typeface="굴림" pitchFamily="50" charset="-127"/>
              </a:rPr>
              <a:t>December 8, 2018</a:t>
            </a:r>
          </a:p>
        </p:txBody>
      </p:sp>
    </p:spTree>
    <p:extLst>
      <p:ext uri="{BB962C8B-B14F-4D97-AF65-F5344CB8AC3E}">
        <p14:creationId xmlns:p14="http://schemas.microsoft.com/office/powerpoint/2010/main" val="3386979033"/>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제목 4"/>
          <p:cNvSpPr>
            <a:spLocks noGrp="1"/>
          </p:cNvSpPr>
          <p:nvPr>
            <p:ph type="title"/>
          </p:nvPr>
        </p:nvSpPr>
        <p:spPr>
          <a:xfrm>
            <a:off x="152400" y="0"/>
            <a:ext cx="8675688" cy="762001"/>
          </a:xfrm>
        </p:spPr>
        <p:txBody>
          <a:bodyPr/>
          <a:lstStyle/>
          <a:p>
            <a:r>
              <a:rPr lang="en-US" altLang="ko-KR" sz="3200" dirty="0">
                <a:solidFill>
                  <a:schemeClr val="bg1"/>
                </a:solidFill>
                <a:latin typeface="Calibri" pitchFamily="34" charset="0"/>
                <a:ea typeface="굴림" pitchFamily="50" charset="-127"/>
              </a:rPr>
              <a:t>Conglomerates and Information Processing</a:t>
            </a:r>
            <a:endParaRPr lang="ko-KR" altLang="en-US" sz="3200" dirty="0">
              <a:solidFill>
                <a:schemeClr val="bg1"/>
              </a:solidFill>
              <a:latin typeface="Calibri" pitchFamily="34" charset="0"/>
              <a:ea typeface="굴림" pitchFamily="50" charset="-127"/>
            </a:endParaRPr>
          </a:p>
        </p:txBody>
      </p:sp>
      <p:sp>
        <p:nvSpPr>
          <p:cNvPr id="6" name="내용 개체 틀 5"/>
          <p:cNvSpPr>
            <a:spLocks noGrp="1"/>
          </p:cNvSpPr>
          <p:nvPr>
            <p:ph idx="1"/>
          </p:nvPr>
        </p:nvSpPr>
        <p:spPr>
          <a:xfrm>
            <a:off x="0" y="1143000"/>
            <a:ext cx="8915400" cy="5715000"/>
          </a:xfrm>
        </p:spPr>
        <p:txBody>
          <a:bodyPr>
            <a:noAutofit/>
          </a:bodyPr>
          <a:lstStyle/>
          <a:p>
            <a:pPr algn="just">
              <a:lnSpc>
                <a:spcPct val="100000"/>
              </a:lnSpc>
            </a:pPr>
            <a:r>
              <a:rPr lang="en-US" altLang="ko-KR" sz="2500" dirty="0">
                <a:latin typeface="Calibri" pitchFamily="34" charset="0"/>
                <a:ea typeface="굴림" pitchFamily="50" charset="-127"/>
              </a:rPr>
              <a:t>Unconditionally, conglomerates are much larger than single-segment firms and thus have more institutional ownership and analyst coverage with more accurate forecasts about them</a:t>
            </a:r>
          </a:p>
          <a:p>
            <a:pPr algn="just">
              <a:lnSpc>
                <a:spcPct val="100000"/>
              </a:lnSpc>
            </a:pPr>
            <a:endParaRPr lang="en-US" altLang="ko-KR" sz="2600" dirty="0">
              <a:latin typeface="Calibri" pitchFamily="34" charset="0"/>
              <a:ea typeface="굴림" pitchFamily="50" charset="-127"/>
            </a:endParaRPr>
          </a:p>
          <a:p>
            <a:pPr algn="just">
              <a:lnSpc>
                <a:spcPct val="100000"/>
              </a:lnSpc>
            </a:pPr>
            <a:endParaRPr lang="en-US" altLang="ko-KR" sz="2600" dirty="0">
              <a:latin typeface="Calibri" pitchFamily="34" charset="0"/>
              <a:ea typeface="굴림" pitchFamily="50" charset="-127"/>
            </a:endParaRPr>
          </a:p>
          <a:p>
            <a:pPr algn="just">
              <a:lnSpc>
                <a:spcPct val="100000"/>
              </a:lnSpc>
            </a:pPr>
            <a:endParaRPr lang="en-US" altLang="ko-KR" sz="600" dirty="0">
              <a:latin typeface="Calibri" pitchFamily="34" charset="0"/>
              <a:ea typeface="굴림" pitchFamily="50" charset="-127"/>
            </a:endParaRPr>
          </a:p>
          <a:p>
            <a:pPr lvl="1" algn="just"/>
            <a:endParaRPr lang="en-US" altLang="ko-KR" sz="2200" dirty="0">
              <a:latin typeface="Calibri" pitchFamily="34" charset="0"/>
              <a:ea typeface="굴림" pitchFamily="50" charset="-127"/>
            </a:endParaRPr>
          </a:p>
          <a:p>
            <a:pPr algn="just">
              <a:lnSpc>
                <a:spcPct val="100000"/>
              </a:lnSpc>
            </a:pPr>
            <a:endParaRPr lang="en-US" altLang="ko-KR" sz="2400" dirty="0">
              <a:latin typeface="Calibri" pitchFamily="34" charset="0"/>
              <a:ea typeface="굴림" pitchFamily="50" charset="-127"/>
            </a:endParaRPr>
          </a:p>
        </p:txBody>
      </p:sp>
      <p:sp>
        <p:nvSpPr>
          <p:cNvPr id="4100" name="슬라이드 번호 개체 틀 3"/>
          <p:cNvSpPr>
            <a:spLocks noGrp="1"/>
          </p:cNvSpPr>
          <p:nvPr>
            <p:ph type="sldNum" sz="quarter" idx="12"/>
          </p:nvPr>
        </p:nvSpPr>
        <p:spPr>
          <a:noFill/>
        </p:spPr>
        <p:txBody>
          <a:bodyPr/>
          <a:lstStyle/>
          <a:p>
            <a:fld id="{72EC60A3-6130-45AE-BF0A-42A28E98F8C4}" type="slidenum">
              <a:rPr lang="ko-KR" altLang="en-US" sz="1000" smtClean="0">
                <a:ea typeface="굴림" pitchFamily="50" charset="-127"/>
              </a:rPr>
              <a:pPr/>
              <a:t>10</a:t>
            </a:fld>
            <a:endParaRPr lang="en-US" altLang="ko-KR" sz="1000" dirty="0">
              <a:ea typeface="굴림" pitchFamily="50" charset="-127"/>
            </a:endParaRPr>
          </a:p>
        </p:txBody>
      </p:sp>
    </p:spTree>
    <p:extLst>
      <p:ext uri="{BB962C8B-B14F-4D97-AF65-F5344CB8AC3E}">
        <p14:creationId xmlns:p14="http://schemas.microsoft.com/office/powerpoint/2010/main" val="315491658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제목 4"/>
          <p:cNvSpPr>
            <a:spLocks noGrp="1"/>
          </p:cNvSpPr>
          <p:nvPr>
            <p:ph type="title"/>
          </p:nvPr>
        </p:nvSpPr>
        <p:spPr>
          <a:xfrm>
            <a:off x="152400" y="0"/>
            <a:ext cx="8675688" cy="762001"/>
          </a:xfrm>
        </p:spPr>
        <p:txBody>
          <a:bodyPr/>
          <a:lstStyle/>
          <a:p>
            <a:r>
              <a:rPr lang="en-US" altLang="ko-KR" sz="3200" dirty="0">
                <a:solidFill>
                  <a:schemeClr val="bg1"/>
                </a:solidFill>
                <a:latin typeface="Calibri" pitchFamily="34" charset="0"/>
                <a:ea typeface="굴림" pitchFamily="50" charset="-127"/>
              </a:rPr>
              <a:t>Conglomerates and Information Processing</a:t>
            </a:r>
            <a:endParaRPr lang="ko-KR" altLang="en-US" sz="3200" dirty="0">
              <a:solidFill>
                <a:schemeClr val="bg1"/>
              </a:solidFill>
              <a:latin typeface="Calibri" pitchFamily="34" charset="0"/>
              <a:ea typeface="굴림" pitchFamily="50" charset="-127"/>
            </a:endParaRPr>
          </a:p>
        </p:txBody>
      </p:sp>
      <p:sp>
        <p:nvSpPr>
          <p:cNvPr id="6" name="내용 개체 틀 5"/>
          <p:cNvSpPr>
            <a:spLocks noGrp="1"/>
          </p:cNvSpPr>
          <p:nvPr>
            <p:ph idx="1"/>
          </p:nvPr>
        </p:nvSpPr>
        <p:spPr>
          <a:xfrm>
            <a:off x="0" y="1143000"/>
            <a:ext cx="8915400" cy="5715000"/>
          </a:xfrm>
        </p:spPr>
        <p:txBody>
          <a:bodyPr>
            <a:noAutofit/>
          </a:bodyPr>
          <a:lstStyle/>
          <a:p>
            <a:pPr algn="just">
              <a:lnSpc>
                <a:spcPct val="100000"/>
              </a:lnSpc>
            </a:pPr>
            <a:r>
              <a:rPr lang="en-US" altLang="ko-KR" sz="2500" dirty="0">
                <a:solidFill>
                  <a:schemeClr val="accent3">
                    <a:lumMod val="60000"/>
                    <a:lumOff val="40000"/>
                  </a:schemeClr>
                </a:solidFill>
                <a:latin typeface="Calibri" pitchFamily="34" charset="0"/>
                <a:ea typeface="굴림" pitchFamily="50" charset="-127"/>
              </a:rPr>
              <a:t>Unconditionally, conglomerates are much larger than single-segment firms and thus have more institutional ownership and analyst coverage with more accurate forecasts about them</a:t>
            </a:r>
          </a:p>
          <a:p>
            <a:pPr algn="just">
              <a:lnSpc>
                <a:spcPct val="100000"/>
              </a:lnSpc>
            </a:pPr>
            <a:endParaRPr lang="en-US" altLang="ko-KR" sz="2500" dirty="0">
              <a:latin typeface="Calibri" pitchFamily="34" charset="0"/>
              <a:ea typeface="굴림" pitchFamily="50" charset="-127"/>
            </a:endParaRPr>
          </a:p>
          <a:p>
            <a:pPr algn="just">
              <a:lnSpc>
                <a:spcPct val="100000"/>
              </a:lnSpc>
            </a:pPr>
            <a:r>
              <a:rPr lang="en-US" altLang="ko-KR" sz="2500" dirty="0">
                <a:latin typeface="Calibri" pitchFamily="34" charset="0"/>
                <a:ea typeface="굴림" pitchFamily="50" charset="-127"/>
              </a:rPr>
              <a:t>Controlling for size alone reverses this finding</a:t>
            </a:r>
          </a:p>
          <a:p>
            <a:pPr algn="just">
              <a:lnSpc>
                <a:spcPct val="100000"/>
              </a:lnSpc>
            </a:pPr>
            <a:endParaRPr lang="en-US" altLang="ko-KR" sz="2600" dirty="0">
              <a:latin typeface="Calibri" pitchFamily="34" charset="0"/>
              <a:ea typeface="굴림" pitchFamily="50" charset="-127"/>
            </a:endParaRPr>
          </a:p>
          <a:p>
            <a:pPr algn="just">
              <a:lnSpc>
                <a:spcPct val="100000"/>
              </a:lnSpc>
            </a:pPr>
            <a:endParaRPr lang="en-US" altLang="ko-KR" sz="2600" dirty="0">
              <a:latin typeface="Calibri" pitchFamily="34" charset="0"/>
              <a:ea typeface="굴림" pitchFamily="50" charset="-127"/>
            </a:endParaRPr>
          </a:p>
          <a:p>
            <a:pPr algn="just">
              <a:lnSpc>
                <a:spcPct val="100000"/>
              </a:lnSpc>
            </a:pPr>
            <a:endParaRPr lang="en-US" altLang="ko-KR" sz="600" dirty="0">
              <a:latin typeface="Calibri" pitchFamily="34" charset="0"/>
              <a:ea typeface="굴림" pitchFamily="50" charset="-127"/>
            </a:endParaRPr>
          </a:p>
          <a:p>
            <a:pPr lvl="1" algn="just"/>
            <a:endParaRPr lang="en-US" altLang="ko-KR" sz="2200" dirty="0">
              <a:latin typeface="Calibri" pitchFamily="34" charset="0"/>
              <a:ea typeface="굴림" pitchFamily="50" charset="-127"/>
            </a:endParaRPr>
          </a:p>
          <a:p>
            <a:pPr algn="just">
              <a:lnSpc>
                <a:spcPct val="100000"/>
              </a:lnSpc>
            </a:pPr>
            <a:endParaRPr lang="en-US" altLang="ko-KR" sz="2400" dirty="0">
              <a:latin typeface="Calibri" pitchFamily="34" charset="0"/>
              <a:ea typeface="굴림" pitchFamily="50" charset="-127"/>
            </a:endParaRPr>
          </a:p>
        </p:txBody>
      </p:sp>
      <p:sp>
        <p:nvSpPr>
          <p:cNvPr id="4100" name="슬라이드 번호 개체 틀 3"/>
          <p:cNvSpPr>
            <a:spLocks noGrp="1"/>
          </p:cNvSpPr>
          <p:nvPr>
            <p:ph type="sldNum" sz="quarter" idx="12"/>
          </p:nvPr>
        </p:nvSpPr>
        <p:spPr>
          <a:noFill/>
        </p:spPr>
        <p:txBody>
          <a:bodyPr/>
          <a:lstStyle/>
          <a:p>
            <a:fld id="{72EC60A3-6130-45AE-BF0A-42A28E98F8C4}" type="slidenum">
              <a:rPr lang="ko-KR" altLang="en-US" sz="1000" smtClean="0">
                <a:ea typeface="굴림" pitchFamily="50" charset="-127"/>
              </a:rPr>
              <a:pPr/>
              <a:t>11</a:t>
            </a:fld>
            <a:endParaRPr lang="en-US" altLang="ko-KR" sz="1000" dirty="0">
              <a:ea typeface="굴림" pitchFamily="50" charset="-127"/>
            </a:endParaRPr>
          </a:p>
        </p:txBody>
      </p:sp>
    </p:spTree>
    <p:extLst>
      <p:ext uri="{BB962C8B-B14F-4D97-AF65-F5344CB8AC3E}">
        <p14:creationId xmlns:p14="http://schemas.microsoft.com/office/powerpoint/2010/main" val="416813684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제목 4"/>
          <p:cNvSpPr>
            <a:spLocks noGrp="1"/>
          </p:cNvSpPr>
          <p:nvPr>
            <p:ph type="title"/>
          </p:nvPr>
        </p:nvSpPr>
        <p:spPr>
          <a:xfrm>
            <a:off x="152400" y="0"/>
            <a:ext cx="8675688" cy="762001"/>
          </a:xfrm>
        </p:spPr>
        <p:txBody>
          <a:bodyPr/>
          <a:lstStyle/>
          <a:p>
            <a:r>
              <a:rPr lang="en-US" altLang="ko-KR" sz="3200" dirty="0">
                <a:solidFill>
                  <a:schemeClr val="bg1"/>
                </a:solidFill>
                <a:latin typeface="Calibri" pitchFamily="34" charset="0"/>
                <a:ea typeface="굴림" pitchFamily="50" charset="-127"/>
              </a:rPr>
              <a:t>Conglomerates and Information Processing</a:t>
            </a:r>
            <a:endParaRPr lang="ko-KR" altLang="en-US" sz="3200" dirty="0">
              <a:solidFill>
                <a:schemeClr val="bg1"/>
              </a:solidFill>
              <a:latin typeface="Calibri" pitchFamily="34" charset="0"/>
              <a:ea typeface="굴림" pitchFamily="50" charset="-127"/>
            </a:endParaRPr>
          </a:p>
        </p:txBody>
      </p:sp>
      <p:sp>
        <p:nvSpPr>
          <p:cNvPr id="4100" name="슬라이드 번호 개체 틀 3"/>
          <p:cNvSpPr>
            <a:spLocks noGrp="1"/>
          </p:cNvSpPr>
          <p:nvPr>
            <p:ph type="sldNum" sz="quarter" idx="12"/>
          </p:nvPr>
        </p:nvSpPr>
        <p:spPr>
          <a:noFill/>
        </p:spPr>
        <p:txBody>
          <a:bodyPr/>
          <a:lstStyle/>
          <a:p>
            <a:fld id="{72EC60A3-6130-45AE-BF0A-42A28E98F8C4}" type="slidenum">
              <a:rPr lang="ko-KR" altLang="en-US" sz="1000" smtClean="0">
                <a:ea typeface="굴림" pitchFamily="50" charset="-127"/>
              </a:rPr>
              <a:pPr/>
              <a:t>12</a:t>
            </a:fld>
            <a:endParaRPr lang="en-US" altLang="ko-KR" sz="1000" dirty="0">
              <a:ea typeface="굴림" pitchFamily="50" charset="-127"/>
            </a:endParaRPr>
          </a:p>
        </p:txBody>
      </p:sp>
      <p:pic>
        <p:nvPicPr>
          <p:cNvPr id="4" name="Picture 3">
            <a:extLst>
              <a:ext uri="{FF2B5EF4-FFF2-40B4-BE49-F238E27FC236}">
                <a16:creationId xmlns:a16="http://schemas.microsoft.com/office/drawing/2014/main" id="{BA7C4B45-0476-4D84-9294-5BA80CF7EC67}"/>
              </a:ext>
            </a:extLst>
          </p:cNvPr>
          <p:cNvPicPr>
            <a:picLocks noChangeAspect="1"/>
          </p:cNvPicPr>
          <p:nvPr/>
        </p:nvPicPr>
        <p:blipFill>
          <a:blip r:embed="rId3"/>
          <a:stretch>
            <a:fillRect/>
          </a:stretch>
        </p:blipFill>
        <p:spPr>
          <a:xfrm>
            <a:off x="0" y="1280562"/>
            <a:ext cx="9144000" cy="4296876"/>
          </a:xfrm>
          <a:prstGeom prst="rect">
            <a:avLst/>
          </a:prstGeom>
        </p:spPr>
      </p:pic>
      <p:sp>
        <p:nvSpPr>
          <p:cNvPr id="8" name="Rectangle 7">
            <a:extLst>
              <a:ext uri="{FF2B5EF4-FFF2-40B4-BE49-F238E27FC236}">
                <a16:creationId xmlns:a16="http://schemas.microsoft.com/office/drawing/2014/main" id="{FE672617-B4DC-4A7F-9757-FAD21BF0245E}"/>
              </a:ext>
            </a:extLst>
          </p:cNvPr>
          <p:cNvSpPr/>
          <p:nvPr/>
        </p:nvSpPr>
        <p:spPr>
          <a:xfrm>
            <a:off x="3810000" y="2438400"/>
            <a:ext cx="762000" cy="8382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2F5425C-8501-4324-B874-150FAD8CE156}"/>
              </a:ext>
            </a:extLst>
          </p:cNvPr>
          <p:cNvSpPr/>
          <p:nvPr/>
        </p:nvSpPr>
        <p:spPr>
          <a:xfrm>
            <a:off x="8229600" y="2428613"/>
            <a:ext cx="762000" cy="838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4639997-A29C-4513-8566-668DEA353D58}"/>
              </a:ext>
            </a:extLst>
          </p:cNvPr>
          <p:cNvSpPr/>
          <p:nvPr/>
        </p:nvSpPr>
        <p:spPr>
          <a:xfrm>
            <a:off x="3784833" y="3603229"/>
            <a:ext cx="762000" cy="435371"/>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D2DF82-DA27-4268-8BED-0018871C2D4A}"/>
              </a:ext>
            </a:extLst>
          </p:cNvPr>
          <p:cNvSpPr/>
          <p:nvPr/>
        </p:nvSpPr>
        <p:spPr>
          <a:xfrm>
            <a:off x="8229600" y="3657600"/>
            <a:ext cx="7620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7455E22-84E1-45AA-B9D3-E07CE03FB2B9}"/>
              </a:ext>
            </a:extLst>
          </p:cNvPr>
          <p:cNvSpPr/>
          <p:nvPr/>
        </p:nvSpPr>
        <p:spPr>
          <a:xfrm>
            <a:off x="8219114" y="4238887"/>
            <a:ext cx="762000" cy="1759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55EB122-0A67-41DC-B3A9-042A4AFF28C7}"/>
              </a:ext>
            </a:extLst>
          </p:cNvPr>
          <p:cNvSpPr/>
          <p:nvPr/>
        </p:nvSpPr>
        <p:spPr>
          <a:xfrm>
            <a:off x="3801611" y="4213021"/>
            <a:ext cx="762000" cy="221418"/>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055987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제목 4"/>
          <p:cNvSpPr>
            <a:spLocks noGrp="1"/>
          </p:cNvSpPr>
          <p:nvPr>
            <p:ph type="title"/>
          </p:nvPr>
        </p:nvSpPr>
        <p:spPr>
          <a:xfrm>
            <a:off x="152400" y="0"/>
            <a:ext cx="8675688" cy="762001"/>
          </a:xfrm>
        </p:spPr>
        <p:txBody>
          <a:bodyPr/>
          <a:lstStyle/>
          <a:p>
            <a:r>
              <a:rPr lang="en-US" altLang="ko-KR" sz="3200" dirty="0">
                <a:solidFill>
                  <a:schemeClr val="bg1"/>
                </a:solidFill>
                <a:latin typeface="Calibri" pitchFamily="34" charset="0"/>
                <a:ea typeface="굴림" pitchFamily="50" charset="-127"/>
              </a:rPr>
              <a:t>Conglomerates and Information Processing</a:t>
            </a:r>
            <a:endParaRPr lang="ko-KR" altLang="en-US" sz="3200" dirty="0">
              <a:solidFill>
                <a:schemeClr val="bg1"/>
              </a:solidFill>
              <a:latin typeface="Calibri" pitchFamily="34" charset="0"/>
              <a:ea typeface="굴림" pitchFamily="50" charset="-127"/>
            </a:endParaRPr>
          </a:p>
        </p:txBody>
      </p:sp>
      <p:sp>
        <p:nvSpPr>
          <p:cNvPr id="6" name="내용 개체 틀 5"/>
          <p:cNvSpPr>
            <a:spLocks noGrp="1"/>
          </p:cNvSpPr>
          <p:nvPr>
            <p:ph idx="1"/>
          </p:nvPr>
        </p:nvSpPr>
        <p:spPr>
          <a:xfrm>
            <a:off x="0" y="1143000"/>
            <a:ext cx="8915400" cy="5715000"/>
          </a:xfrm>
        </p:spPr>
        <p:txBody>
          <a:bodyPr>
            <a:noAutofit/>
          </a:bodyPr>
          <a:lstStyle/>
          <a:p>
            <a:pPr algn="just">
              <a:lnSpc>
                <a:spcPct val="100000"/>
              </a:lnSpc>
            </a:pPr>
            <a:r>
              <a:rPr lang="en-US" altLang="ko-KR" sz="2500" dirty="0">
                <a:solidFill>
                  <a:schemeClr val="accent3">
                    <a:lumMod val="60000"/>
                    <a:lumOff val="40000"/>
                  </a:schemeClr>
                </a:solidFill>
                <a:latin typeface="Calibri" pitchFamily="34" charset="0"/>
                <a:ea typeface="굴림" pitchFamily="50" charset="-127"/>
              </a:rPr>
              <a:t>Unconditionally, conglomerates are much larger than single-segment firms and thus have more institutional ownership and analyst coverage with more accurate forecasts about them</a:t>
            </a:r>
          </a:p>
          <a:p>
            <a:pPr algn="just">
              <a:lnSpc>
                <a:spcPct val="100000"/>
              </a:lnSpc>
            </a:pPr>
            <a:endParaRPr lang="en-US" altLang="ko-KR" sz="2500" dirty="0">
              <a:latin typeface="Calibri" pitchFamily="34" charset="0"/>
              <a:ea typeface="굴림" pitchFamily="50" charset="-127"/>
            </a:endParaRPr>
          </a:p>
          <a:p>
            <a:pPr algn="just">
              <a:lnSpc>
                <a:spcPct val="100000"/>
              </a:lnSpc>
            </a:pPr>
            <a:r>
              <a:rPr lang="en-US" altLang="ko-KR" sz="2500" dirty="0">
                <a:solidFill>
                  <a:schemeClr val="accent3">
                    <a:lumMod val="60000"/>
                    <a:lumOff val="40000"/>
                  </a:schemeClr>
                </a:solidFill>
                <a:latin typeface="Calibri" pitchFamily="34" charset="0"/>
                <a:ea typeface="굴림" pitchFamily="50" charset="-127"/>
              </a:rPr>
              <a:t>Controlling for size alone reverses this finding</a:t>
            </a:r>
          </a:p>
          <a:p>
            <a:pPr algn="just">
              <a:lnSpc>
                <a:spcPct val="100000"/>
              </a:lnSpc>
            </a:pPr>
            <a:endParaRPr lang="en-US" altLang="ko-KR" sz="2500" dirty="0">
              <a:latin typeface="Calibri" pitchFamily="34" charset="0"/>
              <a:ea typeface="굴림" pitchFamily="50" charset="-127"/>
            </a:endParaRPr>
          </a:p>
          <a:p>
            <a:pPr algn="just"/>
            <a:r>
              <a:rPr lang="en-US" altLang="ko-KR" sz="2500" dirty="0">
                <a:latin typeface="Calibri" pitchFamily="34" charset="0"/>
                <a:ea typeface="굴림" pitchFamily="50" charset="-127"/>
              </a:rPr>
              <a:t>Further analyses suggest that investors prefer not to deal with conglomerates if a similar single-segment firm is available</a:t>
            </a:r>
          </a:p>
          <a:p>
            <a:pPr algn="just">
              <a:lnSpc>
                <a:spcPct val="100000"/>
              </a:lnSpc>
            </a:pPr>
            <a:endParaRPr lang="en-US" altLang="ko-KR" sz="2600" dirty="0">
              <a:latin typeface="Calibri" pitchFamily="34" charset="0"/>
              <a:ea typeface="굴림" pitchFamily="50" charset="-127"/>
            </a:endParaRPr>
          </a:p>
          <a:p>
            <a:pPr algn="just">
              <a:lnSpc>
                <a:spcPct val="100000"/>
              </a:lnSpc>
            </a:pPr>
            <a:endParaRPr lang="en-US" altLang="ko-KR" sz="2600" dirty="0">
              <a:latin typeface="Calibri" pitchFamily="34" charset="0"/>
              <a:ea typeface="굴림" pitchFamily="50" charset="-127"/>
            </a:endParaRPr>
          </a:p>
          <a:p>
            <a:pPr algn="just">
              <a:lnSpc>
                <a:spcPct val="100000"/>
              </a:lnSpc>
            </a:pPr>
            <a:endParaRPr lang="en-US" altLang="ko-KR" sz="2600" dirty="0">
              <a:latin typeface="Calibri" pitchFamily="34" charset="0"/>
              <a:ea typeface="굴림" pitchFamily="50" charset="-127"/>
            </a:endParaRPr>
          </a:p>
          <a:p>
            <a:pPr algn="just">
              <a:lnSpc>
                <a:spcPct val="100000"/>
              </a:lnSpc>
            </a:pPr>
            <a:endParaRPr lang="en-US" altLang="ko-KR" sz="600" dirty="0">
              <a:latin typeface="Calibri" pitchFamily="34" charset="0"/>
              <a:ea typeface="굴림" pitchFamily="50" charset="-127"/>
            </a:endParaRPr>
          </a:p>
          <a:p>
            <a:pPr lvl="1" algn="just"/>
            <a:endParaRPr lang="en-US" altLang="ko-KR" sz="2200" dirty="0">
              <a:latin typeface="Calibri" pitchFamily="34" charset="0"/>
              <a:ea typeface="굴림" pitchFamily="50" charset="-127"/>
            </a:endParaRPr>
          </a:p>
          <a:p>
            <a:pPr algn="just">
              <a:lnSpc>
                <a:spcPct val="100000"/>
              </a:lnSpc>
            </a:pPr>
            <a:endParaRPr lang="en-US" altLang="ko-KR" sz="2400" dirty="0">
              <a:latin typeface="Calibri" pitchFamily="34" charset="0"/>
              <a:ea typeface="굴림" pitchFamily="50" charset="-127"/>
            </a:endParaRPr>
          </a:p>
        </p:txBody>
      </p:sp>
      <p:sp>
        <p:nvSpPr>
          <p:cNvPr id="4100" name="슬라이드 번호 개체 틀 3"/>
          <p:cNvSpPr>
            <a:spLocks noGrp="1"/>
          </p:cNvSpPr>
          <p:nvPr>
            <p:ph type="sldNum" sz="quarter" idx="12"/>
          </p:nvPr>
        </p:nvSpPr>
        <p:spPr>
          <a:noFill/>
        </p:spPr>
        <p:txBody>
          <a:bodyPr/>
          <a:lstStyle/>
          <a:p>
            <a:fld id="{72EC60A3-6130-45AE-BF0A-42A28E98F8C4}" type="slidenum">
              <a:rPr lang="ko-KR" altLang="en-US" sz="1000" smtClean="0">
                <a:ea typeface="굴림" pitchFamily="50" charset="-127"/>
              </a:rPr>
              <a:pPr/>
              <a:t>13</a:t>
            </a:fld>
            <a:endParaRPr lang="en-US" altLang="ko-KR" sz="1000" dirty="0">
              <a:ea typeface="굴림" pitchFamily="50" charset="-127"/>
            </a:endParaRPr>
          </a:p>
        </p:txBody>
      </p:sp>
    </p:spTree>
    <p:extLst>
      <p:ext uri="{BB962C8B-B14F-4D97-AF65-F5344CB8AC3E}">
        <p14:creationId xmlns:p14="http://schemas.microsoft.com/office/powerpoint/2010/main" val="381835529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제목 4"/>
          <p:cNvSpPr>
            <a:spLocks noGrp="1"/>
          </p:cNvSpPr>
          <p:nvPr>
            <p:ph type="title"/>
          </p:nvPr>
        </p:nvSpPr>
        <p:spPr>
          <a:xfrm>
            <a:off x="152400" y="0"/>
            <a:ext cx="8675688" cy="762001"/>
          </a:xfrm>
        </p:spPr>
        <p:txBody>
          <a:bodyPr/>
          <a:lstStyle/>
          <a:p>
            <a:r>
              <a:rPr lang="en-US" altLang="ko-KR" sz="3200" dirty="0">
                <a:solidFill>
                  <a:schemeClr val="bg1"/>
                </a:solidFill>
                <a:latin typeface="Calibri" pitchFamily="34" charset="0"/>
                <a:ea typeface="굴림" pitchFamily="50" charset="-127"/>
              </a:rPr>
              <a:t>Conglomerates and Information Processing</a:t>
            </a:r>
            <a:endParaRPr lang="ko-KR" altLang="en-US" sz="3200" dirty="0">
              <a:solidFill>
                <a:schemeClr val="bg1"/>
              </a:solidFill>
              <a:latin typeface="Calibri" pitchFamily="34" charset="0"/>
              <a:ea typeface="굴림" pitchFamily="50" charset="-127"/>
            </a:endParaRPr>
          </a:p>
        </p:txBody>
      </p:sp>
      <p:sp>
        <p:nvSpPr>
          <p:cNvPr id="4100" name="슬라이드 번호 개체 틀 3"/>
          <p:cNvSpPr>
            <a:spLocks noGrp="1"/>
          </p:cNvSpPr>
          <p:nvPr>
            <p:ph type="sldNum" sz="quarter" idx="12"/>
          </p:nvPr>
        </p:nvSpPr>
        <p:spPr>
          <a:noFill/>
        </p:spPr>
        <p:txBody>
          <a:bodyPr/>
          <a:lstStyle/>
          <a:p>
            <a:fld id="{72EC60A3-6130-45AE-BF0A-42A28E98F8C4}" type="slidenum">
              <a:rPr lang="ko-KR" altLang="en-US" sz="1000" smtClean="0">
                <a:ea typeface="굴림" pitchFamily="50" charset="-127"/>
              </a:rPr>
              <a:pPr/>
              <a:t>14</a:t>
            </a:fld>
            <a:endParaRPr lang="en-US" altLang="ko-KR" sz="1000" dirty="0">
              <a:ea typeface="굴림" pitchFamily="50" charset="-127"/>
            </a:endParaRPr>
          </a:p>
        </p:txBody>
      </p:sp>
      <p:pic>
        <p:nvPicPr>
          <p:cNvPr id="2" name="Picture 1">
            <a:extLst>
              <a:ext uri="{FF2B5EF4-FFF2-40B4-BE49-F238E27FC236}">
                <a16:creationId xmlns:a16="http://schemas.microsoft.com/office/drawing/2014/main" id="{A3C8DBEA-F938-41D9-B9F9-E12902D2A38B}"/>
              </a:ext>
            </a:extLst>
          </p:cNvPr>
          <p:cNvPicPr>
            <a:picLocks noChangeAspect="1"/>
          </p:cNvPicPr>
          <p:nvPr/>
        </p:nvPicPr>
        <p:blipFill>
          <a:blip r:embed="rId3"/>
          <a:stretch>
            <a:fillRect/>
          </a:stretch>
        </p:blipFill>
        <p:spPr>
          <a:xfrm>
            <a:off x="0" y="1240064"/>
            <a:ext cx="9144000" cy="5116286"/>
          </a:xfrm>
          <a:prstGeom prst="rect">
            <a:avLst/>
          </a:prstGeom>
        </p:spPr>
      </p:pic>
      <p:sp>
        <p:nvSpPr>
          <p:cNvPr id="15" name="Rectangle 14">
            <a:extLst>
              <a:ext uri="{FF2B5EF4-FFF2-40B4-BE49-F238E27FC236}">
                <a16:creationId xmlns:a16="http://schemas.microsoft.com/office/drawing/2014/main" id="{37DE0CAD-6811-41BD-ADF2-2DC628ADB6B0}"/>
              </a:ext>
            </a:extLst>
          </p:cNvPr>
          <p:cNvSpPr/>
          <p:nvPr/>
        </p:nvSpPr>
        <p:spPr>
          <a:xfrm>
            <a:off x="304800" y="2286000"/>
            <a:ext cx="8523288" cy="3651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5E2FD32E-8915-4697-8B8D-F2E89247F60E}"/>
              </a:ext>
            </a:extLst>
          </p:cNvPr>
          <p:cNvSpPr/>
          <p:nvPr/>
        </p:nvSpPr>
        <p:spPr>
          <a:xfrm>
            <a:off x="304800" y="2659514"/>
            <a:ext cx="8523288" cy="365125"/>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내용 개체 틀 5">
            <a:extLst>
              <a:ext uri="{FF2B5EF4-FFF2-40B4-BE49-F238E27FC236}">
                <a16:creationId xmlns:a16="http://schemas.microsoft.com/office/drawing/2014/main" id="{F085EE4D-7115-465F-B640-3AA191D595FA}"/>
              </a:ext>
            </a:extLst>
          </p:cNvPr>
          <p:cNvSpPr>
            <a:spLocks noGrp="1"/>
          </p:cNvSpPr>
          <p:nvPr>
            <p:ph idx="1"/>
          </p:nvPr>
        </p:nvSpPr>
        <p:spPr>
          <a:xfrm>
            <a:off x="285925" y="6272212"/>
            <a:ext cx="7587456" cy="533400"/>
          </a:xfrm>
        </p:spPr>
        <p:txBody>
          <a:bodyPr>
            <a:noAutofit/>
          </a:bodyPr>
          <a:lstStyle/>
          <a:p>
            <a:pPr marL="0" indent="0" algn="just">
              <a:buNone/>
            </a:pPr>
            <a:r>
              <a:rPr lang="en-US" altLang="ko-KR" sz="2400" dirty="0">
                <a:latin typeface="Calibri" pitchFamily="34" charset="0"/>
                <a:ea typeface="굴림" pitchFamily="50" charset="-127"/>
              </a:rPr>
              <a:t>Geographic and innate business complexity are distinct</a:t>
            </a:r>
          </a:p>
          <a:p>
            <a:pPr algn="just">
              <a:lnSpc>
                <a:spcPct val="100000"/>
              </a:lnSpc>
            </a:pPr>
            <a:endParaRPr lang="en-US" altLang="ko-KR" sz="2600" dirty="0">
              <a:latin typeface="Calibri" pitchFamily="34" charset="0"/>
              <a:ea typeface="굴림" pitchFamily="50" charset="-127"/>
            </a:endParaRPr>
          </a:p>
          <a:p>
            <a:pPr algn="just">
              <a:lnSpc>
                <a:spcPct val="100000"/>
              </a:lnSpc>
            </a:pPr>
            <a:endParaRPr lang="en-US" altLang="ko-KR" sz="2600" dirty="0">
              <a:latin typeface="Calibri" pitchFamily="34" charset="0"/>
              <a:ea typeface="굴림" pitchFamily="50" charset="-127"/>
            </a:endParaRPr>
          </a:p>
          <a:p>
            <a:pPr algn="just">
              <a:lnSpc>
                <a:spcPct val="100000"/>
              </a:lnSpc>
            </a:pPr>
            <a:endParaRPr lang="en-US" altLang="ko-KR" sz="2600" dirty="0">
              <a:latin typeface="Calibri" pitchFamily="34" charset="0"/>
              <a:ea typeface="굴림" pitchFamily="50" charset="-127"/>
            </a:endParaRPr>
          </a:p>
          <a:p>
            <a:pPr algn="just">
              <a:lnSpc>
                <a:spcPct val="100000"/>
              </a:lnSpc>
            </a:pPr>
            <a:endParaRPr lang="en-US" altLang="ko-KR" sz="600" dirty="0">
              <a:latin typeface="Calibri" pitchFamily="34" charset="0"/>
              <a:ea typeface="굴림" pitchFamily="50" charset="-127"/>
            </a:endParaRPr>
          </a:p>
          <a:p>
            <a:pPr lvl="1" algn="just"/>
            <a:endParaRPr lang="en-US" altLang="ko-KR" sz="2200" dirty="0">
              <a:latin typeface="Calibri" pitchFamily="34" charset="0"/>
              <a:ea typeface="굴림" pitchFamily="50" charset="-127"/>
            </a:endParaRPr>
          </a:p>
          <a:p>
            <a:pPr algn="just">
              <a:lnSpc>
                <a:spcPct val="100000"/>
              </a:lnSpc>
            </a:pPr>
            <a:endParaRPr lang="en-US" altLang="ko-KR" sz="2400" dirty="0">
              <a:latin typeface="Calibri" pitchFamily="34" charset="0"/>
              <a:ea typeface="굴림" pitchFamily="50" charset="-127"/>
            </a:endParaRPr>
          </a:p>
        </p:txBody>
      </p:sp>
      <p:sp>
        <p:nvSpPr>
          <p:cNvPr id="19" name="Rectangle 18">
            <a:extLst>
              <a:ext uri="{FF2B5EF4-FFF2-40B4-BE49-F238E27FC236}">
                <a16:creationId xmlns:a16="http://schemas.microsoft.com/office/drawing/2014/main" id="{A238E5B2-20A1-4F90-8E21-C63240E966A7}"/>
              </a:ext>
            </a:extLst>
          </p:cNvPr>
          <p:cNvSpPr/>
          <p:nvPr/>
        </p:nvSpPr>
        <p:spPr>
          <a:xfrm>
            <a:off x="132826" y="6314979"/>
            <a:ext cx="8172974" cy="365125"/>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4064640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제목 4"/>
          <p:cNvSpPr>
            <a:spLocks noGrp="1"/>
          </p:cNvSpPr>
          <p:nvPr>
            <p:ph type="title"/>
          </p:nvPr>
        </p:nvSpPr>
        <p:spPr>
          <a:xfrm>
            <a:off x="152400" y="0"/>
            <a:ext cx="8675688" cy="762001"/>
          </a:xfrm>
        </p:spPr>
        <p:txBody>
          <a:bodyPr/>
          <a:lstStyle/>
          <a:p>
            <a:r>
              <a:rPr lang="en-US" altLang="ko-KR" sz="3200" dirty="0">
                <a:solidFill>
                  <a:schemeClr val="bg1"/>
                </a:solidFill>
                <a:latin typeface="Calibri" pitchFamily="34" charset="0"/>
                <a:ea typeface="굴림" pitchFamily="50" charset="-127"/>
              </a:rPr>
              <a:t>Conglomerates and Information Processing</a:t>
            </a:r>
            <a:endParaRPr lang="ko-KR" altLang="en-US" sz="3200" dirty="0">
              <a:solidFill>
                <a:schemeClr val="bg1"/>
              </a:solidFill>
              <a:latin typeface="Calibri" pitchFamily="34" charset="0"/>
              <a:ea typeface="굴림" pitchFamily="50" charset="-127"/>
            </a:endParaRPr>
          </a:p>
        </p:txBody>
      </p:sp>
      <p:sp>
        <p:nvSpPr>
          <p:cNvPr id="6" name="내용 개체 틀 5"/>
          <p:cNvSpPr>
            <a:spLocks noGrp="1"/>
          </p:cNvSpPr>
          <p:nvPr>
            <p:ph idx="1"/>
          </p:nvPr>
        </p:nvSpPr>
        <p:spPr>
          <a:xfrm>
            <a:off x="0" y="1143000"/>
            <a:ext cx="8915400" cy="5715000"/>
          </a:xfrm>
        </p:spPr>
        <p:txBody>
          <a:bodyPr>
            <a:noAutofit/>
          </a:bodyPr>
          <a:lstStyle/>
          <a:p>
            <a:pPr algn="just">
              <a:lnSpc>
                <a:spcPct val="100000"/>
              </a:lnSpc>
            </a:pPr>
            <a:r>
              <a:rPr lang="en-US" altLang="ko-KR" sz="2500" dirty="0">
                <a:solidFill>
                  <a:schemeClr val="accent3">
                    <a:lumMod val="60000"/>
                    <a:lumOff val="40000"/>
                  </a:schemeClr>
                </a:solidFill>
                <a:latin typeface="Calibri" pitchFamily="34" charset="0"/>
                <a:ea typeface="굴림" pitchFamily="50" charset="-127"/>
              </a:rPr>
              <a:t>Unconditionally, conglomerates are much larger than single-segment firms and thus have more institutional ownership and analyst coverage with more accurate forecasts about them</a:t>
            </a:r>
          </a:p>
          <a:p>
            <a:pPr algn="just">
              <a:lnSpc>
                <a:spcPct val="100000"/>
              </a:lnSpc>
            </a:pPr>
            <a:endParaRPr lang="en-US" altLang="ko-KR" sz="2500" dirty="0">
              <a:solidFill>
                <a:schemeClr val="accent3">
                  <a:lumMod val="60000"/>
                  <a:lumOff val="40000"/>
                </a:schemeClr>
              </a:solidFill>
              <a:latin typeface="Calibri" pitchFamily="34" charset="0"/>
              <a:ea typeface="굴림" pitchFamily="50" charset="-127"/>
            </a:endParaRPr>
          </a:p>
          <a:p>
            <a:pPr algn="just">
              <a:lnSpc>
                <a:spcPct val="100000"/>
              </a:lnSpc>
            </a:pPr>
            <a:r>
              <a:rPr lang="en-US" altLang="ko-KR" sz="2500" dirty="0">
                <a:solidFill>
                  <a:schemeClr val="accent3">
                    <a:lumMod val="60000"/>
                    <a:lumOff val="40000"/>
                  </a:schemeClr>
                </a:solidFill>
                <a:latin typeface="Calibri" pitchFamily="34" charset="0"/>
                <a:ea typeface="굴림" pitchFamily="50" charset="-127"/>
              </a:rPr>
              <a:t>Controlling for size alone reverses this finding</a:t>
            </a:r>
          </a:p>
          <a:p>
            <a:pPr algn="just">
              <a:lnSpc>
                <a:spcPct val="100000"/>
              </a:lnSpc>
            </a:pPr>
            <a:endParaRPr lang="en-US" altLang="ko-KR" sz="2500" dirty="0">
              <a:solidFill>
                <a:schemeClr val="accent3">
                  <a:lumMod val="60000"/>
                  <a:lumOff val="40000"/>
                </a:schemeClr>
              </a:solidFill>
              <a:latin typeface="Calibri" pitchFamily="34" charset="0"/>
              <a:ea typeface="굴림" pitchFamily="50" charset="-127"/>
            </a:endParaRPr>
          </a:p>
          <a:p>
            <a:pPr algn="just"/>
            <a:r>
              <a:rPr lang="en-US" altLang="ko-KR" sz="2500" dirty="0">
                <a:solidFill>
                  <a:schemeClr val="accent3">
                    <a:lumMod val="60000"/>
                    <a:lumOff val="40000"/>
                  </a:schemeClr>
                </a:solidFill>
                <a:latin typeface="Calibri" pitchFamily="34" charset="0"/>
                <a:ea typeface="굴림" pitchFamily="50" charset="-127"/>
              </a:rPr>
              <a:t>Further analyses suggest that investors prefer not to deal with conglomerates if a similar single-segment firm is available</a:t>
            </a:r>
          </a:p>
          <a:p>
            <a:pPr algn="just"/>
            <a:endParaRPr lang="en-US" altLang="ko-KR" sz="2500" dirty="0">
              <a:latin typeface="Calibri" pitchFamily="34" charset="0"/>
              <a:ea typeface="굴림" pitchFamily="50" charset="-127"/>
            </a:endParaRPr>
          </a:p>
          <a:p>
            <a:pPr algn="just"/>
            <a:r>
              <a:rPr lang="en-US" altLang="ko-KR" sz="2500" dirty="0">
                <a:latin typeface="Calibri" pitchFamily="34" charset="0"/>
                <a:ea typeface="굴림" pitchFamily="50" charset="-127"/>
              </a:rPr>
              <a:t>This indicates that complex organizational structures impede information processing</a:t>
            </a:r>
          </a:p>
          <a:p>
            <a:pPr algn="just"/>
            <a:endParaRPr lang="en-US" altLang="ko-KR" sz="2600" dirty="0">
              <a:latin typeface="Calibri" pitchFamily="34" charset="0"/>
              <a:ea typeface="굴림" pitchFamily="50" charset="-127"/>
            </a:endParaRPr>
          </a:p>
          <a:p>
            <a:pPr algn="just">
              <a:lnSpc>
                <a:spcPct val="100000"/>
              </a:lnSpc>
            </a:pPr>
            <a:endParaRPr lang="en-US" altLang="ko-KR" sz="2600" dirty="0">
              <a:latin typeface="Calibri" pitchFamily="34" charset="0"/>
              <a:ea typeface="굴림" pitchFamily="50" charset="-127"/>
            </a:endParaRPr>
          </a:p>
          <a:p>
            <a:pPr algn="just">
              <a:lnSpc>
                <a:spcPct val="100000"/>
              </a:lnSpc>
            </a:pPr>
            <a:endParaRPr lang="en-US" altLang="ko-KR" sz="2600" dirty="0">
              <a:latin typeface="Calibri" pitchFamily="34" charset="0"/>
              <a:ea typeface="굴림" pitchFamily="50" charset="-127"/>
            </a:endParaRPr>
          </a:p>
          <a:p>
            <a:pPr algn="just">
              <a:lnSpc>
                <a:spcPct val="100000"/>
              </a:lnSpc>
            </a:pPr>
            <a:endParaRPr lang="en-US" altLang="ko-KR" sz="2600" dirty="0">
              <a:latin typeface="Calibri" pitchFamily="34" charset="0"/>
              <a:ea typeface="굴림" pitchFamily="50" charset="-127"/>
            </a:endParaRPr>
          </a:p>
          <a:p>
            <a:pPr algn="just">
              <a:lnSpc>
                <a:spcPct val="100000"/>
              </a:lnSpc>
            </a:pPr>
            <a:endParaRPr lang="en-US" altLang="ko-KR" sz="600" dirty="0">
              <a:latin typeface="Calibri" pitchFamily="34" charset="0"/>
              <a:ea typeface="굴림" pitchFamily="50" charset="-127"/>
            </a:endParaRPr>
          </a:p>
          <a:p>
            <a:pPr lvl="1" algn="just"/>
            <a:endParaRPr lang="en-US" altLang="ko-KR" sz="2200" dirty="0">
              <a:latin typeface="Calibri" pitchFamily="34" charset="0"/>
              <a:ea typeface="굴림" pitchFamily="50" charset="-127"/>
            </a:endParaRPr>
          </a:p>
          <a:p>
            <a:pPr algn="just">
              <a:lnSpc>
                <a:spcPct val="100000"/>
              </a:lnSpc>
            </a:pPr>
            <a:endParaRPr lang="en-US" altLang="ko-KR" sz="2400" dirty="0">
              <a:latin typeface="Calibri" pitchFamily="34" charset="0"/>
              <a:ea typeface="굴림" pitchFamily="50" charset="-127"/>
            </a:endParaRPr>
          </a:p>
        </p:txBody>
      </p:sp>
      <p:sp>
        <p:nvSpPr>
          <p:cNvPr id="4100" name="슬라이드 번호 개체 틀 3"/>
          <p:cNvSpPr>
            <a:spLocks noGrp="1"/>
          </p:cNvSpPr>
          <p:nvPr>
            <p:ph type="sldNum" sz="quarter" idx="12"/>
          </p:nvPr>
        </p:nvSpPr>
        <p:spPr>
          <a:noFill/>
        </p:spPr>
        <p:txBody>
          <a:bodyPr/>
          <a:lstStyle/>
          <a:p>
            <a:fld id="{72EC60A3-6130-45AE-BF0A-42A28E98F8C4}" type="slidenum">
              <a:rPr lang="ko-KR" altLang="en-US" sz="1000" smtClean="0">
                <a:ea typeface="굴림" pitchFamily="50" charset="-127"/>
              </a:rPr>
              <a:pPr/>
              <a:t>15</a:t>
            </a:fld>
            <a:endParaRPr lang="en-US" altLang="ko-KR" sz="1000" dirty="0">
              <a:ea typeface="굴림" pitchFamily="50" charset="-127"/>
            </a:endParaRPr>
          </a:p>
        </p:txBody>
      </p:sp>
    </p:spTree>
    <p:extLst>
      <p:ext uri="{BB962C8B-B14F-4D97-AF65-F5344CB8AC3E}">
        <p14:creationId xmlns:p14="http://schemas.microsoft.com/office/powerpoint/2010/main" val="388447180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제목 4"/>
          <p:cNvSpPr>
            <a:spLocks noGrp="1"/>
          </p:cNvSpPr>
          <p:nvPr>
            <p:ph type="title"/>
          </p:nvPr>
        </p:nvSpPr>
        <p:spPr>
          <a:xfrm>
            <a:off x="152400" y="0"/>
            <a:ext cx="8675688" cy="762001"/>
          </a:xfrm>
        </p:spPr>
        <p:txBody>
          <a:bodyPr/>
          <a:lstStyle/>
          <a:p>
            <a:r>
              <a:rPr lang="en-US" altLang="ko-KR" sz="3200" dirty="0">
                <a:solidFill>
                  <a:schemeClr val="bg1"/>
                </a:solidFill>
                <a:latin typeface="Calibri" pitchFamily="34" charset="0"/>
                <a:ea typeface="굴림" pitchFamily="50" charset="-127"/>
              </a:rPr>
              <a:t>Business Complexity should lead to larger PEAD</a:t>
            </a:r>
            <a:endParaRPr lang="ko-KR" altLang="en-US" sz="3200" dirty="0">
              <a:solidFill>
                <a:schemeClr val="bg1"/>
              </a:solidFill>
              <a:latin typeface="Calibri" pitchFamily="34" charset="0"/>
              <a:ea typeface="굴림" pitchFamily="50" charset="-127"/>
            </a:endParaRPr>
          </a:p>
        </p:txBody>
      </p:sp>
      <p:sp>
        <p:nvSpPr>
          <p:cNvPr id="6" name="내용 개체 틀 5"/>
          <p:cNvSpPr>
            <a:spLocks noGrp="1"/>
          </p:cNvSpPr>
          <p:nvPr>
            <p:ph idx="1"/>
          </p:nvPr>
        </p:nvSpPr>
        <p:spPr>
          <a:xfrm>
            <a:off x="0" y="1066800"/>
            <a:ext cx="9067800" cy="5791200"/>
          </a:xfrm>
        </p:spPr>
        <p:txBody>
          <a:bodyPr>
            <a:noAutofit/>
          </a:bodyPr>
          <a:lstStyle/>
          <a:p>
            <a:pPr algn="just">
              <a:lnSpc>
                <a:spcPct val="100000"/>
              </a:lnSpc>
            </a:pPr>
            <a:r>
              <a:rPr lang="en-US" altLang="ko-KR" sz="2500" dirty="0">
                <a:latin typeface="Calibri" pitchFamily="34" charset="0"/>
                <a:ea typeface="굴림" pitchFamily="50" charset="-127"/>
              </a:rPr>
              <a:t>Firms with greater innate business complexity (conglomerates) should have larger PEADs compared to simpler firms (single-segment firms) due to the slower and more difficult price discovery process. </a:t>
            </a:r>
          </a:p>
          <a:p>
            <a:pPr marL="0" indent="0" algn="just">
              <a:lnSpc>
                <a:spcPct val="100000"/>
              </a:lnSpc>
              <a:buNone/>
            </a:pPr>
            <a:endParaRPr lang="en-US" altLang="ko-KR" sz="2500" dirty="0">
              <a:latin typeface="Calibri" pitchFamily="34" charset="0"/>
              <a:ea typeface="굴림" pitchFamily="50" charset="-127"/>
            </a:endParaRPr>
          </a:p>
          <a:p>
            <a:pPr algn="just">
              <a:lnSpc>
                <a:spcPct val="100000"/>
              </a:lnSpc>
            </a:pPr>
            <a:r>
              <a:rPr lang="en-US" altLang="ko-KR" sz="2500" dirty="0">
                <a:latin typeface="Calibri" pitchFamily="34" charset="0"/>
                <a:ea typeface="굴림" pitchFamily="50" charset="-127"/>
              </a:rPr>
              <a:t>We expect an under-reaction to earnings related news for conglomerates compared to single segment firms, followed by a larger drift</a:t>
            </a:r>
          </a:p>
          <a:p>
            <a:pPr algn="just">
              <a:lnSpc>
                <a:spcPct val="100000"/>
              </a:lnSpc>
            </a:pPr>
            <a:endParaRPr lang="en-US" altLang="ko-KR" sz="2600" dirty="0">
              <a:latin typeface="Calibri" pitchFamily="34" charset="0"/>
              <a:ea typeface="굴림" pitchFamily="50" charset="-127"/>
            </a:endParaRPr>
          </a:p>
          <a:p>
            <a:pPr algn="just">
              <a:lnSpc>
                <a:spcPct val="100000"/>
              </a:lnSpc>
            </a:pPr>
            <a:endParaRPr lang="en-US" altLang="ko-KR" sz="600" dirty="0">
              <a:latin typeface="Calibri" pitchFamily="34" charset="0"/>
              <a:ea typeface="굴림" pitchFamily="50" charset="-127"/>
            </a:endParaRPr>
          </a:p>
          <a:p>
            <a:pPr lvl="1" algn="just"/>
            <a:endParaRPr lang="en-US" altLang="ko-KR" sz="2200" dirty="0">
              <a:latin typeface="Calibri" pitchFamily="34" charset="0"/>
              <a:ea typeface="굴림" pitchFamily="50" charset="-127"/>
            </a:endParaRPr>
          </a:p>
          <a:p>
            <a:pPr algn="just">
              <a:lnSpc>
                <a:spcPct val="100000"/>
              </a:lnSpc>
            </a:pPr>
            <a:endParaRPr lang="en-US" altLang="ko-KR" sz="2400" dirty="0">
              <a:latin typeface="Calibri" pitchFamily="34" charset="0"/>
              <a:ea typeface="굴림" pitchFamily="50" charset="-127"/>
            </a:endParaRPr>
          </a:p>
        </p:txBody>
      </p:sp>
      <p:sp>
        <p:nvSpPr>
          <p:cNvPr id="4100" name="슬라이드 번호 개체 틀 3"/>
          <p:cNvSpPr>
            <a:spLocks noGrp="1"/>
          </p:cNvSpPr>
          <p:nvPr>
            <p:ph type="sldNum" sz="quarter" idx="12"/>
          </p:nvPr>
        </p:nvSpPr>
        <p:spPr>
          <a:noFill/>
        </p:spPr>
        <p:txBody>
          <a:bodyPr/>
          <a:lstStyle/>
          <a:p>
            <a:fld id="{72EC60A3-6130-45AE-BF0A-42A28E98F8C4}" type="slidenum">
              <a:rPr lang="ko-KR" altLang="en-US" sz="1000" smtClean="0">
                <a:ea typeface="굴림" pitchFamily="50" charset="-127"/>
              </a:rPr>
              <a:pPr/>
              <a:t>16</a:t>
            </a:fld>
            <a:endParaRPr lang="en-US" altLang="ko-KR" sz="1000" dirty="0">
              <a:ea typeface="굴림" pitchFamily="50" charset="-127"/>
            </a:endParaRPr>
          </a:p>
        </p:txBody>
      </p:sp>
    </p:spTree>
    <p:extLst>
      <p:ext uri="{BB962C8B-B14F-4D97-AF65-F5344CB8AC3E}">
        <p14:creationId xmlns:p14="http://schemas.microsoft.com/office/powerpoint/2010/main" val="1953697690"/>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제목 4"/>
          <p:cNvSpPr>
            <a:spLocks noGrp="1"/>
          </p:cNvSpPr>
          <p:nvPr>
            <p:ph type="title"/>
          </p:nvPr>
        </p:nvSpPr>
        <p:spPr>
          <a:xfrm>
            <a:off x="119856" y="119747"/>
            <a:ext cx="8675688" cy="762001"/>
          </a:xfrm>
        </p:spPr>
        <p:txBody>
          <a:bodyPr>
            <a:normAutofit fontScale="90000"/>
          </a:bodyPr>
          <a:lstStyle/>
          <a:p>
            <a:r>
              <a:rPr lang="en-US" altLang="ko-KR" sz="3200" dirty="0">
                <a:solidFill>
                  <a:schemeClr val="bg1"/>
                </a:solidFill>
                <a:latin typeface="Calibri" pitchFamily="34" charset="0"/>
                <a:ea typeface="굴림" pitchFamily="50" charset="-127"/>
              </a:rPr>
              <a:t>Why use organizational form as a measure of business complexity, why not something else?</a:t>
            </a:r>
            <a:endParaRPr lang="ko-KR" altLang="en-US" sz="3200" dirty="0">
              <a:solidFill>
                <a:schemeClr val="bg1"/>
              </a:solidFill>
              <a:latin typeface="Calibri" pitchFamily="34" charset="0"/>
              <a:ea typeface="굴림" pitchFamily="50" charset="-127"/>
            </a:endParaRPr>
          </a:p>
        </p:txBody>
      </p:sp>
      <p:sp>
        <p:nvSpPr>
          <p:cNvPr id="6" name="내용 개체 틀 5"/>
          <p:cNvSpPr>
            <a:spLocks noGrp="1"/>
          </p:cNvSpPr>
          <p:nvPr>
            <p:ph idx="1"/>
          </p:nvPr>
        </p:nvSpPr>
        <p:spPr>
          <a:xfrm>
            <a:off x="0" y="1143000"/>
            <a:ext cx="8915400" cy="5715000"/>
          </a:xfrm>
        </p:spPr>
        <p:txBody>
          <a:bodyPr>
            <a:noAutofit/>
          </a:bodyPr>
          <a:lstStyle/>
          <a:p>
            <a:pPr algn="just">
              <a:lnSpc>
                <a:spcPct val="100000"/>
              </a:lnSpc>
            </a:pPr>
            <a:r>
              <a:rPr lang="en-US" altLang="ko-KR" sz="2500" dirty="0">
                <a:latin typeface="Calibri" pitchFamily="34" charset="0"/>
                <a:ea typeface="굴림" pitchFamily="50" charset="-127"/>
              </a:rPr>
              <a:t>The literature on PEAD largely focuses on how capital market characteristics such as information production by the firm, information uncertainty and the information processing of investors can offer an understanding of PEAD</a:t>
            </a:r>
          </a:p>
          <a:p>
            <a:pPr algn="just">
              <a:lnSpc>
                <a:spcPct val="100000"/>
              </a:lnSpc>
            </a:pPr>
            <a:endParaRPr lang="en-US" altLang="ko-KR" sz="2500" dirty="0">
              <a:latin typeface="Calibri" pitchFamily="34" charset="0"/>
              <a:ea typeface="굴림" pitchFamily="50" charset="-127"/>
            </a:endParaRPr>
          </a:p>
          <a:p>
            <a:pPr algn="just">
              <a:lnSpc>
                <a:spcPct val="100000"/>
              </a:lnSpc>
            </a:pPr>
            <a:r>
              <a:rPr lang="en-US" altLang="ko-KR" sz="2500" dirty="0">
                <a:latin typeface="Calibri" pitchFamily="34" charset="0"/>
                <a:ea typeface="굴림" pitchFamily="50" charset="-127"/>
              </a:rPr>
              <a:t>Although firm complexity could be measured by one or more of the above proxies, these proxies could also be affected by factors other than innate business complexity such as managers’ actions to distort information. </a:t>
            </a:r>
          </a:p>
          <a:p>
            <a:pPr algn="just">
              <a:lnSpc>
                <a:spcPct val="100000"/>
              </a:lnSpc>
            </a:pPr>
            <a:endParaRPr lang="en-US" altLang="ko-KR" sz="2500" dirty="0">
              <a:latin typeface="Calibri" pitchFamily="34" charset="0"/>
              <a:ea typeface="굴림" pitchFamily="50" charset="-127"/>
            </a:endParaRPr>
          </a:p>
          <a:p>
            <a:pPr algn="just">
              <a:lnSpc>
                <a:spcPct val="100000"/>
              </a:lnSpc>
            </a:pPr>
            <a:r>
              <a:rPr lang="en-US" altLang="ko-KR" sz="2500" dirty="0">
                <a:latin typeface="Calibri" pitchFamily="34" charset="0"/>
                <a:ea typeface="굴림" pitchFamily="50" charset="-127"/>
              </a:rPr>
              <a:t>The number of segments (conglomerate status) which is an input-based measure, as opposed to output based measures like noisy earnings and return volatility, can thus help us to better identify innate business complexity.</a:t>
            </a:r>
          </a:p>
          <a:p>
            <a:pPr algn="just">
              <a:lnSpc>
                <a:spcPct val="100000"/>
              </a:lnSpc>
            </a:pPr>
            <a:endParaRPr lang="en-US" altLang="ko-KR" sz="600" dirty="0">
              <a:latin typeface="Calibri" pitchFamily="34" charset="0"/>
              <a:ea typeface="굴림" pitchFamily="50" charset="-127"/>
            </a:endParaRPr>
          </a:p>
          <a:p>
            <a:pPr lvl="1" algn="just"/>
            <a:endParaRPr lang="en-US" altLang="ko-KR" sz="2200" dirty="0">
              <a:latin typeface="Calibri" pitchFamily="34" charset="0"/>
              <a:ea typeface="굴림" pitchFamily="50" charset="-127"/>
            </a:endParaRPr>
          </a:p>
          <a:p>
            <a:pPr algn="just">
              <a:lnSpc>
                <a:spcPct val="100000"/>
              </a:lnSpc>
            </a:pPr>
            <a:endParaRPr lang="en-US" altLang="ko-KR" sz="2400" dirty="0">
              <a:latin typeface="Calibri" pitchFamily="34" charset="0"/>
              <a:ea typeface="굴림" pitchFamily="50" charset="-127"/>
            </a:endParaRPr>
          </a:p>
        </p:txBody>
      </p:sp>
      <p:sp>
        <p:nvSpPr>
          <p:cNvPr id="4100" name="슬라이드 번호 개체 틀 3"/>
          <p:cNvSpPr>
            <a:spLocks noGrp="1"/>
          </p:cNvSpPr>
          <p:nvPr>
            <p:ph type="sldNum" sz="quarter" idx="12"/>
          </p:nvPr>
        </p:nvSpPr>
        <p:spPr>
          <a:noFill/>
        </p:spPr>
        <p:txBody>
          <a:bodyPr/>
          <a:lstStyle/>
          <a:p>
            <a:fld id="{72EC60A3-6130-45AE-BF0A-42A28E98F8C4}" type="slidenum">
              <a:rPr lang="ko-KR" altLang="en-US" sz="1000" smtClean="0">
                <a:ea typeface="굴림" pitchFamily="50" charset="-127"/>
              </a:rPr>
              <a:pPr/>
              <a:t>17</a:t>
            </a:fld>
            <a:endParaRPr lang="en-US" altLang="ko-KR" sz="1000" dirty="0">
              <a:ea typeface="굴림" pitchFamily="50" charset="-127"/>
            </a:endParaRPr>
          </a:p>
        </p:txBody>
      </p:sp>
    </p:spTree>
    <p:extLst>
      <p:ext uri="{BB962C8B-B14F-4D97-AF65-F5344CB8AC3E}">
        <p14:creationId xmlns:p14="http://schemas.microsoft.com/office/powerpoint/2010/main" val="496608693"/>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제목 4"/>
          <p:cNvSpPr>
            <a:spLocks noGrp="1"/>
          </p:cNvSpPr>
          <p:nvPr>
            <p:ph type="title"/>
          </p:nvPr>
        </p:nvSpPr>
        <p:spPr>
          <a:xfrm>
            <a:off x="152400" y="0"/>
            <a:ext cx="8675688" cy="762001"/>
          </a:xfrm>
        </p:spPr>
        <p:txBody>
          <a:bodyPr>
            <a:normAutofit fontScale="90000"/>
          </a:bodyPr>
          <a:lstStyle/>
          <a:p>
            <a:r>
              <a:rPr lang="en-US" altLang="ko-KR" sz="3200" dirty="0">
                <a:solidFill>
                  <a:schemeClr val="bg1"/>
                </a:solidFill>
                <a:latin typeface="Calibri" pitchFamily="34" charset="0"/>
                <a:ea typeface="굴림" pitchFamily="50" charset="-127"/>
              </a:rPr>
              <a:t>Organizational form and Predictable Returns, </a:t>
            </a:r>
            <a:br>
              <a:rPr lang="en-US" altLang="ko-KR" sz="3200" dirty="0">
                <a:solidFill>
                  <a:schemeClr val="bg1"/>
                </a:solidFill>
                <a:latin typeface="Calibri" pitchFamily="34" charset="0"/>
                <a:ea typeface="굴림" pitchFamily="50" charset="-127"/>
              </a:rPr>
            </a:br>
            <a:r>
              <a:rPr lang="en-US" altLang="ko-KR" sz="3200" dirty="0">
                <a:solidFill>
                  <a:schemeClr val="bg1"/>
                </a:solidFill>
                <a:latin typeface="Calibri" pitchFamily="34" charset="0"/>
                <a:ea typeface="굴림" pitchFamily="50" charset="-127"/>
              </a:rPr>
              <a:t>Cohen and Lou (2012)</a:t>
            </a:r>
            <a:endParaRPr lang="ko-KR" altLang="en-US" sz="3200" dirty="0">
              <a:solidFill>
                <a:schemeClr val="bg1"/>
              </a:solidFill>
              <a:latin typeface="Calibri" pitchFamily="34" charset="0"/>
              <a:ea typeface="굴림" pitchFamily="50" charset="-127"/>
            </a:endParaRPr>
          </a:p>
        </p:txBody>
      </p:sp>
      <p:sp>
        <p:nvSpPr>
          <p:cNvPr id="6" name="내용 개체 틀 5"/>
          <p:cNvSpPr>
            <a:spLocks noGrp="1"/>
          </p:cNvSpPr>
          <p:nvPr>
            <p:ph idx="1"/>
          </p:nvPr>
        </p:nvSpPr>
        <p:spPr>
          <a:xfrm>
            <a:off x="0" y="1143000"/>
            <a:ext cx="9067800" cy="5486400"/>
          </a:xfrm>
        </p:spPr>
        <p:txBody>
          <a:bodyPr>
            <a:noAutofit/>
          </a:bodyPr>
          <a:lstStyle/>
          <a:p>
            <a:pPr algn="just">
              <a:lnSpc>
                <a:spcPts val="1600"/>
              </a:lnSpc>
            </a:pPr>
            <a:endParaRPr lang="en-US" altLang="ko-KR" sz="2400" dirty="0">
              <a:latin typeface="Calibri" pitchFamily="34" charset="0"/>
              <a:ea typeface="굴림" pitchFamily="50" charset="-127"/>
            </a:endParaRPr>
          </a:p>
          <a:p>
            <a:pPr algn="just">
              <a:lnSpc>
                <a:spcPct val="100000"/>
              </a:lnSpc>
            </a:pPr>
            <a:r>
              <a:rPr lang="en-US" altLang="ko-KR" sz="2400" dirty="0">
                <a:latin typeface="Calibri" pitchFamily="34" charset="0"/>
                <a:ea typeface="굴림" pitchFamily="50" charset="-127"/>
              </a:rPr>
              <a:t>Our paper builds on the arguments used by Cohen and Lou (2012) and expands on their analyses by investigating how investors process a large chunk of information about the complicated firm itself (earnings announcement), instead of looking at how they process the information about the industries the firm operates in </a:t>
            </a:r>
          </a:p>
          <a:p>
            <a:pPr algn="just">
              <a:lnSpc>
                <a:spcPts val="1600"/>
              </a:lnSpc>
            </a:pPr>
            <a:endParaRPr lang="en-US" altLang="ko-KR" sz="2400" dirty="0">
              <a:latin typeface="Calibri" pitchFamily="34" charset="0"/>
              <a:ea typeface="굴림" pitchFamily="50" charset="-127"/>
            </a:endParaRPr>
          </a:p>
          <a:p>
            <a:pPr algn="just">
              <a:lnSpc>
                <a:spcPct val="100000"/>
              </a:lnSpc>
            </a:pPr>
            <a:r>
              <a:rPr lang="en-US" altLang="ko-KR" sz="2400" dirty="0">
                <a:latin typeface="Calibri" pitchFamily="34" charset="0"/>
                <a:ea typeface="굴림" pitchFamily="50" charset="-127"/>
              </a:rPr>
              <a:t>The challenges faced by the investors in our setup, i.e., disaggregating the earnings announcement into information about different segments, are different from the challenges investors face in the Cohen and Lou analysis, i.e., aggregating industry-level news about segments to revise the valuation of the conglomerate. </a:t>
            </a:r>
          </a:p>
        </p:txBody>
      </p:sp>
      <p:sp>
        <p:nvSpPr>
          <p:cNvPr id="4100" name="슬라이드 번호 개체 틀 3"/>
          <p:cNvSpPr>
            <a:spLocks noGrp="1"/>
          </p:cNvSpPr>
          <p:nvPr>
            <p:ph type="sldNum" sz="quarter" idx="12"/>
          </p:nvPr>
        </p:nvSpPr>
        <p:spPr>
          <a:noFill/>
        </p:spPr>
        <p:txBody>
          <a:bodyPr/>
          <a:lstStyle/>
          <a:p>
            <a:fld id="{72EC60A3-6130-45AE-BF0A-42A28E98F8C4}" type="slidenum">
              <a:rPr lang="ko-KR" altLang="en-US" sz="1000" smtClean="0">
                <a:ea typeface="굴림" pitchFamily="50" charset="-127"/>
              </a:rPr>
              <a:pPr/>
              <a:t>18</a:t>
            </a:fld>
            <a:endParaRPr lang="en-US" altLang="ko-KR" sz="1000" dirty="0">
              <a:ea typeface="굴림" pitchFamily="50" charset="-127"/>
            </a:endParaRPr>
          </a:p>
        </p:txBody>
      </p:sp>
    </p:spTree>
    <p:extLst>
      <p:ext uri="{BB962C8B-B14F-4D97-AF65-F5344CB8AC3E}">
        <p14:creationId xmlns:p14="http://schemas.microsoft.com/office/powerpoint/2010/main" val="685186100"/>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제목 4"/>
          <p:cNvSpPr>
            <a:spLocks noGrp="1"/>
          </p:cNvSpPr>
          <p:nvPr>
            <p:ph type="title"/>
          </p:nvPr>
        </p:nvSpPr>
        <p:spPr>
          <a:xfrm>
            <a:off x="152400" y="0"/>
            <a:ext cx="8675688" cy="762001"/>
          </a:xfrm>
        </p:spPr>
        <p:txBody>
          <a:bodyPr/>
          <a:lstStyle/>
          <a:p>
            <a:r>
              <a:rPr lang="en-US" altLang="ko-KR" sz="3200" dirty="0" err="1">
                <a:solidFill>
                  <a:schemeClr val="bg1"/>
                </a:solidFill>
                <a:latin typeface="Calibri" pitchFamily="34" charset="0"/>
                <a:ea typeface="굴림" pitchFamily="50" charset="-127"/>
              </a:rPr>
              <a:t>Fama-MacBeth</a:t>
            </a:r>
            <a:r>
              <a:rPr lang="en-US" altLang="ko-KR" sz="3200" dirty="0">
                <a:solidFill>
                  <a:schemeClr val="bg1"/>
                </a:solidFill>
                <a:latin typeface="Calibri" pitchFamily="34" charset="0"/>
                <a:ea typeface="굴림" pitchFamily="50" charset="-127"/>
              </a:rPr>
              <a:t> Regressions</a:t>
            </a:r>
            <a:endParaRPr lang="ko-KR" altLang="en-US" sz="3200" dirty="0">
              <a:solidFill>
                <a:schemeClr val="bg1"/>
              </a:solidFill>
              <a:latin typeface="Calibri" pitchFamily="34" charset="0"/>
              <a:ea typeface="굴림" pitchFamily="50" charset="-127"/>
            </a:endParaRPr>
          </a:p>
        </p:txBody>
      </p:sp>
      <p:sp>
        <p:nvSpPr>
          <p:cNvPr id="4100" name="슬라이드 번호 개체 틀 3"/>
          <p:cNvSpPr>
            <a:spLocks noGrp="1"/>
          </p:cNvSpPr>
          <p:nvPr>
            <p:ph type="sldNum" sz="quarter" idx="12"/>
          </p:nvPr>
        </p:nvSpPr>
        <p:spPr>
          <a:noFill/>
        </p:spPr>
        <p:txBody>
          <a:bodyPr/>
          <a:lstStyle/>
          <a:p>
            <a:fld id="{72EC60A3-6130-45AE-BF0A-42A28E98F8C4}" type="slidenum">
              <a:rPr lang="ko-KR" altLang="en-US" sz="1000" smtClean="0">
                <a:ea typeface="굴림" pitchFamily="50" charset="-127"/>
              </a:rPr>
              <a:pPr/>
              <a:t>19</a:t>
            </a:fld>
            <a:endParaRPr lang="en-US" altLang="ko-KR" sz="1000" dirty="0">
              <a:ea typeface="굴림" pitchFamily="50" charset="-127"/>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300648"/>
            <a:ext cx="8229600" cy="673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017343"/>
            <a:ext cx="6915150"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내용 개체 틀 5"/>
          <p:cNvSpPr>
            <a:spLocks noGrp="1"/>
          </p:cNvSpPr>
          <p:nvPr>
            <p:ph idx="1"/>
          </p:nvPr>
        </p:nvSpPr>
        <p:spPr>
          <a:xfrm>
            <a:off x="152400" y="2590800"/>
            <a:ext cx="8915400" cy="4114800"/>
          </a:xfrm>
        </p:spPr>
        <p:txBody>
          <a:bodyPr>
            <a:noAutofit/>
          </a:bodyPr>
          <a:lstStyle/>
          <a:p>
            <a:pPr algn="just"/>
            <a:r>
              <a:rPr lang="en-US" sz="2400" dirty="0" err="1">
                <a:solidFill>
                  <a:srgbClr val="000000"/>
                </a:solidFill>
                <a:latin typeface="Arial Unicode MS"/>
              </a:rPr>
              <a:t>Fama-MacBeth</a:t>
            </a:r>
            <a:r>
              <a:rPr lang="en-US" sz="2400" dirty="0">
                <a:solidFill>
                  <a:srgbClr val="000000"/>
                </a:solidFill>
                <a:latin typeface="Arial Unicode MS"/>
              </a:rPr>
              <a:t> regressions allow for comparing the magnitude of PEAD for the same level of earnings surprise for single-segment firms and conglomerates</a:t>
            </a:r>
          </a:p>
          <a:p>
            <a:pPr algn="just"/>
            <a:endParaRPr lang="en-US" sz="2400" dirty="0">
              <a:solidFill>
                <a:srgbClr val="000000"/>
              </a:solidFill>
              <a:latin typeface="Arial Unicode MS"/>
            </a:endParaRPr>
          </a:p>
          <a:p>
            <a:pPr algn="just"/>
            <a:r>
              <a:rPr lang="en-US" sz="2400" dirty="0">
                <a:solidFill>
                  <a:srgbClr val="000000"/>
                </a:solidFill>
                <a:latin typeface="Arial Unicode MS"/>
              </a:rPr>
              <a:t>“Stronger PEAD for complicated firms" means that if </a:t>
            </a:r>
            <a:br>
              <a:rPr lang="en-US" sz="2400" dirty="0">
                <a:solidFill>
                  <a:srgbClr val="000000"/>
                </a:solidFill>
                <a:latin typeface="Arial Unicode MS"/>
              </a:rPr>
            </a:br>
            <a:r>
              <a:rPr lang="en-US" sz="2400" dirty="0">
                <a:solidFill>
                  <a:srgbClr val="000000"/>
                </a:solidFill>
                <a:latin typeface="Arial Unicode MS"/>
              </a:rPr>
              <a:t>one takes a conglomerate and a single-segment firm with the </a:t>
            </a:r>
            <a:br>
              <a:rPr lang="en-US" sz="2400" dirty="0">
                <a:solidFill>
                  <a:srgbClr val="000000"/>
                </a:solidFill>
                <a:latin typeface="Arial Unicode MS"/>
              </a:rPr>
            </a:br>
            <a:r>
              <a:rPr lang="en-US" sz="2400" dirty="0">
                <a:solidFill>
                  <a:srgbClr val="000000"/>
                </a:solidFill>
                <a:latin typeface="Arial Unicode MS"/>
              </a:rPr>
              <a:t>same level of SUE, the conglomerate will have stronger PEAD</a:t>
            </a:r>
          </a:p>
          <a:p>
            <a:pPr algn="just"/>
            <a:endParaRPr lang="en-US" sz="2400" dirty="0">
              <a:solidFill>
                <a:srgbClr val="000000"/>
              </a:solidFill>
              <a:latin typeface="Arial Unicode MS"/>
            </a:endParaRPr>
          </a:p>
          <a:p>
            <a:pPr algn="just"/>
            <a:r>
              <a:rPr lang="en-US" sz="2400" dirty="0">
                <a:solidFill>
                  <a:srgbClr val="000000"/>
                </a:solidFill>
                <a:latin typeface="Arial Unicode MS"/>
              </a:rPr>
              <a:t>The result is not only academic as can also be traded</a:t>
            </a:r>
          </a:p>
          <a:p>
            <a:pPr algn="just"/>
            <a:endParaRPr lang="en-US" sz="2400" dirty="0">
              <a:solidFill>
                <a:srgbClr val="000000"/>
              </a:solidFill>
              <a:latin typeface="Arial Unicode MS"/>
            </a:endParaRPr>
          </a:p>
          <a:p>
            <a:pPr algn="just"/>
            <a:endParaRPr lang="en-US" sz="2400" dirty="0">
              <a:solidFill>
                <a:srgbClr val="000000"/>
              </a:solidFill>
              <a:latin typeface="Arial Unicode MS"/>
            </a:endParaRPr>
          </a:p>
          <a:p>
            <a:endParaRPr lang="en-US" sz="2400" dirty="0"/>
          </a:p>
          <a:p>
            <a:pPr>
              <a:lnSpc>
                <a:spcPct val="100000"/>
              </a:lnSpc>
            </a:pPr>
            <a:endParaRPr lang="en-US" sz="2400" dirty="0"/>
          </a:p>
          <a:p>
            <a:pPr>
              <a:lnSpc>
                <a:spcPct val="100000"/>
              </a:lnSpc>
            </a:pPr>
            <a:endParaRPr lang="en-US" sz="2400" dirty="0"/>
          </a:p>
          <a:p>
            <a:pPr>
              <a:lnSpc>
                <a:spcPct val="100000"/>
              </a:lnSpc>
            </a:pPr>
            <a:endParaRPr lang="en-US" sz="2400" dirty="0"/>
          </a:p>
          <a:p>
            <a:pPr algn="just">
              <a:lnSpc>
                <a:spcPct val="100000"/>
              </a:lnSpc>
            </a:pPr>
            <a:endParaRPr lang="en-US" altLang="ko-KR" sz="2400" dirty="0">
              <a:latin typeface="Calibri" pitchFamily="34" charset="0"/>
              <a:ea typeface="굴림" pitchFamily="50" charset="-127"/>
            </a:endParaRPr>
          </a:p>
        </p:txBody>
      </p:sp>
    </p:spTree>
    <p:extLst>
      <p:ext uri="{BB962C8B-B14F-4D97-AF65-F5344CB8AC3E}">
        <p14:creationId xmlns:p14="http://schemas.microsoft.com/office/powerpoint/2010/main" val="324217068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제목 4"/>
          <p:cNvSpPr>
            <a:spLocks noGrp="1"/>
          </p:cNvSpPr>
          <p:nvPr>
            <p:ph type="title"/>
          </p:nvPr>
        </p:nvSpPr>
        <p:spPr>
          <a:xfrm>
            <a:off x="152400" y="0"/>
            <a:ext cx="8675688" cy="762001"/>
          </a:xfrm>
        </p:spPr>
        <p:txBody>
          <a:bodyPr/>
          <a:lstStyle/>
          <a:p>
            <a:r>
              <a:rPr lang="en-US" altLang="ko-KR" sz="3200" dirty="0">
                <a:solidFill>
                  <a:schemeClr val="bg1"/>
                </a:solidFill>
                <a:latin typeface="Calibri" pitchFamily="34" charset="0"/>
                <a:ea typeface="굴림" pitchFamily="50" charset="-127"/>
              </a:rPr>
              <a:t>Overview</a:t>
            </a:r>
            <a:endParaRPr lang="ko-KR" altLang="en-US" sz="3200" dirty="0">
              <a:solidFill>
                <a:schemeClr val="bg1"/>
              </a:solidFill>
              <a:latin typeface="Calibri" pitchFamily="34" charset="0"/>
              <a:ea typeface="굴림" pitchFamily="50" charset="-127"/>
            </a:endParaRPr>
          </a:p>
        </p:txBody>
      </p:sp>
      <p:sp>
        <p:nvSpPr>
          <p:cNvPr id="6" name="내용 개체 틀 5"/>
          <p:cNvSpPr>
            <a:spLocks noGrp="1"/>
          </p:cNvSpPr>
          <p:nvPr>
            <p:ph idx="1"/>
          </p:nvPr>
        </p:nvSpPr>
        <p:spPr>
          <a:xfrm>
            <a:off x="0" y="1143000"/>
            <a:ext cx="8915400" cy="5715000"/>
          </a:xfrm>
        </p:spPr>
        <p:txBody>
          <a:bodyPr>
            <a:noAutofit/>
          </a:bodyPr>
          <a:lstStyle/>
          <a:p>
            <a:pPr algn="just">
              <a:lnSpc>
                <a:spcPct val="100000"/>
              </a:lnSpc>
            </a:pPr>
            <a:r>
              <a:rPr lang="en-US" altLang="ko-KR" sz="2500" dirty="0">
                <a:latin typeface="Calibri" pitchFamily="34" charset="0"/>
                <a:ea typeface="굴림" pitchFamily="50" charset="-127"/>
              </a:rPr>
              <a:t>We show that the post-earnings-announcement drift is stronger for conglomerates than single-segment firms</a:t>
            </a:r>
          </a:p>
          <a:p>
            <a:pPr algn="just">
              <a:lnSpc>
                <a:spcPct val="100000"/>
              </a:lnSpc>
            </a:pPr>
            <a:endParaRPr lang="en-US" altLang="ko-KR" sz="2600" dirty="0">
              <a:latin typeface="Calibri" pitchFamily="34" charset="0"/>
              <a:ea typeface="굴림" pitchFamily="50" charset="-127"/>
            </a:endParaRPr>
          </a:p>
          <a:p>
            <a:pPr marL="457200" lvl="1" indent="0" algn="just">
              <a:buNone/>
            </a:pPr>
            <a:endParaRPr lang="en-US" altLang="ko-KR" sz="2200" dirty="0">
              <a:latin typeface="Calibri" pitchFamily="34" charset="0"/>
              <a:ea typeface="굴림" pitchFamily="50" charset="-127"/>
            </a:endParaRPr>
          </a:p>
          <a:p>
            <a:pPr algn="just">
              <a:lnSpc>
                <a:spcPct val="100000"/>
              </a:lnSpc>
            </a:pPr>
            <a:endParaRPr lang="en-US" altLang="ko-KR" sz="2400" dirty="0">
              <a:latin typeface="Calibri" pitchFamily="34" charset="0"/>
              <a:ea typeface="굴림" pitchFamily="50" charset="-127"/>
            </a:endParaRPr>
          </a:p>
        </p:txBody>
      </p:sp>
      <p:sp>
        <p:nvSpPr>
          <p:cNvPr id="4100" name="슬라이드 번호 개체 틀 3"/>
          <p:cNvSpPr>
            <a:spLocks noGrp="1"/>
          </p:cNvSpPr>
          <p:nvPr>
            <p:ph type="sldNum" sz="quarter" idx="12"/>
          </p:nvPr>
        </p:nvSpPr>
        <p:spPr>
          <a:noFill/>
        </p:spPr>
        <p:txBody>
          <a:bodyPr/>
          <a:lstStyle/>
          <a:p>
            <a:fld id="{72EC60A3-6130-45AE-BF0A-42A28E98F8C4}" type="slidenum">
              <a:rPr lang="ko-KR" altLang="en-US" sz="1000" smtClean="0">
                <a:ea typeface="굴림" pitchFamily="50" charset="-127"/>
              </a:rPr>
              <a:pPr/>
              <a:t>2</a:t>
            </a:fld>
            <a:endParaRPr lang="en-US" altLang="ko-KR" sz="1000" dirty="0">
              <a:ea typeface="굴림" pitchFamily="50" charset="-127"/>
            </a:endParaRPr>
          </a:p>
        </p:txBody>
      </p:sp>
    </p:spTree>
    <p:extLst>
      <p:ext uri="{BB962C8B-B14F-4D97-AF65-F5344CB8AC3E}">
        <p14:creationId xmlns:p14="http://schemas.microsoft.com/office/powerpoint/2010/main" val="3170276669"/>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제목 4"/>
          <p:cNvSpPr>
            <a:spLocks noGrp="1"/>
          </p:cNvSpPr>
          <p:nvPr>
            <p:ph type="title"/>
          </p:nvPr>
        </p:nvSpPr>
        <p:spPr>
          <a:xfrm>
            <a:off x="152400" y="0"/>
            <a:ext cx="8675688" cy="762001"/>
          </a:xfrm>
        </p:spPr>
        <p:txBody>
          <a:bodyPr/>
          <a:lstStyle/>
          <a:p>
            <a:r>
              <a:rPr lang="en-US" altLang="ko-KR" sz="3200" dirty="0">
                <a:solidFill>
                  <a:schemeClr val="bg1"/>
                </a:solidFill>
                <a:latin typeface="Calibri" pitchFamily="34" charset="0"/>
                <a:ea typeface="굴림" pitchFamily="50" charset="-127"/>
              </a:rPr>
              <a:t> Measures of Complexity used in regressions</a:t>
            </a:r>
            <a:endParaRPr lang="ko-KR" altLang="en-US" sz="3200" dirty="0">
              <a:solidFill>
                <a:schemeClr val="bg1"/>
              </a:solidFill>
              <a:latin typeface="Calibri" pitchFamily="34" charset="0"/>
              <a:ea typeface="굴림" pitchFamily="50" charset="-127"/>
            </a:endParaRPr>
          </a:p>
        </p:txBody>
      </p:sp>
      <p:sp>
        <p:nvSpPr>
          <p:cNvPr id="4100" name="슬라이드 번호 개체 틀 3"/>
          <p:cNvSpPr>
            <a:spLocks noGrp="1"/>
          </p:cNvSpPr>
          <p:nvPr>
            <p:ph type="sldNum" sz="quarter" idx="12"/>
          </p:nvPr>
        </p:nvSpPr>
        <p:spPr>
          <a:noFill/>
        </p:spPr>
        <p:txBody>
          <a:bodyPr/>
          <a:lstStyle/>
          <a:p>
            <a:fld id="{72EC60A3-6130-45AE-BF0A-42A28E98F8C4}" type="slidenum">
              <a:rPr lang="ko-KR" altLang="en-US" sz="1000" smtClean="0">
                <a:ea typeface="굴림" pitchFamily="50" charset="-127"/>
              </a:rPr>
              <a:pPr/>
              <a:t>20</a:t>
            </a:fld>
            <a:endParaRPr lang="en-US" altLang="ko-KR" sz="1000" dirty="0">
              <a:ea typeface="굴림" pitchFamily="50" charset="-127"/>
            </a:endParaRPr>
          </a:p>
        </p:txBody>
      </p:sp>
      <p:sp>
        <p:nvSpPr>
          <p:cNvPr id="6" name="내용 개체 틀 5"/>
          <p:cNvSpPr>
            <a:spLocks noGrp="1"/>
          </p:cNvSpPr>
          <p:nvPr>
            <p:ph idx="1"/>
          </p:nvPr>
        </p:nvSpPr>
        <p:spPr>
          <a:xfrm>
            <a:off x="0" y="1295400"/>
            <a:ext cx="8915400" cy="5486400"/>
          </a:xfrm>
        </p:spPr>
        <p:txBody>
          <a:bodyPr>
            <a:noAutofit/>
          </a:bodyPr>
          <a:lstStyle/>
          <a:p>
            <a:pPr algn="just">
              <a:lnSpc>
                <a:spcPct val="100000"/>
              </a:lnSpc>
            </a:pPr>
            <a:r>
              <a:rPr lang="en-US" sz="2400" dirty="0"/>
              <a:t>Conglomerate dummy (</a:t>
            </a:r>
            <a:r>
              <a:rPr lang="en-US" sz="2400" dirty="0" err="1"/>
              <a:t>Conglo</a:t>
            </a:r>
            <a:r>
              <a:rPr lang="en-US" sz="2400" dirty="0"/>
              <a:t>) is 1 if the firm has multiple segments, 0 otherwise </a:t>
            </a:r>
          </a:p>
          <a:p>
            <a:pPr marL="0" indent="0" algn="just">
              <a:lnSpc>
                <a:spcPct val="100000"/>
              </a:lnSpc>
              <a:buNone/>
            </a:pPr>
            <a:endParaRPr lang="en-US" sz="2400" dirty="0"/>
          </a:p>
          <a:p>
            <a:pPr algn="just"/>
            <a:r>
              <a:rPr lang="en-US" sz="2400" dirty="0"/>
              <a:t>Concentration (Complexity) equals to 1-HHI, HHI is based on segment sales: HHI=1 is a single-segment firm, HHI=0.5 - a firm with two equal segments, HHI=0.1 is a firm with ten equal segments </a:t>
            </a:r>
          </a:p>
          <a:p>
            <a:pPr marL="0" indent="0" algn="just">
              <a:buNone/>
            </a:pPr>
            <a:endParaRPr lang="en-US" sz="2400" dirty="0">
              <a:solidFill>
                <a:srgbClr val="000000"/>
              </a:solidFill>
            </a:endParaRPr>
          </a:p>
          <a:p>
            <a:pPr algn="just"/>
            <a:r>
              <a:rPr lang="en-US" sz="2400" dirty="0">
                <a:solidFill>
                  <a:srgbClr val="000000"/>
                </a:solidFill>
              </a:rPr>
              <a:t>Number of segments (based on 2-digit SIC codes) </a:t>
            </a:r>
            <a:endParaRPr lang="en-US" sz="2400" dirty="0">
              <a:solidFill>
                <a:srgbClr val="000000"/>
              </a:solidFill>
              <a:latin typeface="Arial Unicode MS"/>
            </a:endParaRPr>
          </a:p>
          <a:p>
            <a:pPr>
              <a:lnSpc>
                <a:spcPct val="100000"/>
              </a:lnSpc>
            </a:pPr>
            <a:endParaRPr lang="en-US" sz="2400" dirty="0"/>
          </a:p>
          <a:p>
            <a:pPr>
              <a:lnSpc>
                <a:spcPct val="100000"/>
              </a:lnSpc>
            </a:pPr>
            <a:endParaRPr lang="en-US" sz="2400" dirty="0"/>
          </a:p>
          <a:p>
            <a:pPr>
              <a:lnSpc>
                <a:spcPct val="100000"/>
              </a:lnSpc>
            </a:pPr>
            <a:endParaRPr lang="en-US" sz="2400" dirty="0"/>
          </a:p>
          <a:p>
            <a:pPr>
              <a:lnSpc>
                <a:spcPct val="100000"/>
              </a:lnSpc>
            </a:pPr>
            <a:endParaRPr lang="en-US" sz="2400" dirty="0"/>
          </a:p>
          <a:p>
            <a:pPr algn="just">
              <a:lnSpc>
                <a:spcPct val="100000"/>
              </a:lnSpc>
            </a:pPr>
            <a:endParaRPr lang="en-US" altLang="ko-KR" sz="2400" dirty="0">
              <a:latin typeface="Calibri" pitchFamily="34" charset="0"/>
              <a:ea typeface="굴림" pitchFamily="50" charset="-127"/>
            </a:endParaRPr>
          </a:p>
        </p:txBody>
      </p:sp>
    </p:spTree>
    <p:extLst>
      <p:ext uri="{BB962C8B-B14F-4D97-AF65-F5344CB8AC3E}">
        <p14:creationId xmlns:p14="http://schemas.microsoft.com/office/powerpoint/2010/main" val="4022885562"/>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제목 4"/>
          <p:cNvSpPr>
            <a:spLocks noGrp="1"/>
          </p:cNvSpPr>
          <p:nvPr>
            <p:ph type="title"/>
          </p:nvPr>
        </p:nvSpPr>
        <p:spPr>
          <a:xfrm>
            <a:off x="152400" y="0"/>
            <a:ext cx="8675688" cy="762001"/>
          </a:xfrm>
        </p:spPr>
        <p:txBody>
          <a:bodyPr/>
          <a:lstStyle/>
          <a:p>
            <a:r>
              <a:rPr lang="en-US" altLang="ko-KR" sz="3200" dirty="0">
                <a:solidFill>
                  <a:schemeClr val="bg1"/>
                </a:solidFill>
                <a:latin typeface="Calibri" pitchFamily="34" charset="0"/>
                <a:ea typeface="굴림" pitchFamily="50" charset="-127"/>
              </a:rPr>
              <a:t>Main Results</a:t>
            </a:r>
            <a:endParaRPr lang="ko-KR" altLang="en-US" sz="3200" dirty="0">
              <a:solidFill>
                <a:schemeClr val="bg1"/>
              </a:solidFill>
              <a:latin typeface="Calibri" pitchFamily="34" charset="0"/>
              <a:ea typeface="굴림" pitchFamily="50" charset="-127"/>
            </a:endParaRPr>
          </a:p>
        </p:txBody>
      </p:sp>
      <p:sp>
        <p:nvSpPr>
          <p:cNvPr id="4100" name="슬라이드 번호 개체 틀 3"/>
          <p:cNvSpPr>
            <a:spLocks noGrp="1"/>
          </p:cNvSpPr>
          <p:nvPr>
            <p:ph type="sldNum" sz="quarter" idx="12"/>
          </p:nvPr>
        </p:nvSpPr>
        <p:spPr>
          <a:noFill/>
        </p:spPr>
        <p:txBody>
          <a:bodyPr/>
          <a:lstStyle/>
          <a:p>
            <a:fld id="{72EC60A3-6130-45AE-BF0A-42A28E98F8C4}" type="slidenum">
              <a:rPr lang="ko-KR" altLang="en-US" sz="1000" smtClean="0">
                <a:ea typeface="굴림" pitchFamily="50" charset="-127"/>
              </a:rPr>
              <a:pPr/>
              <a:t>21</a:t>
            </a:fld>
            <a:endParaRPr lang="en-US" altLang="ko-KR" sz="1000" dirty="0">
              <a:ea typeface="굴림" pitchFamily="50" charset="-127"/>
            </a:endParaRPr>
          </a:p>
        </p:txBody>
      </p:sp>
      <p:pic>
        <p:nvPicPr>
          <p:cNvPr id="2" name="Picture 1">
            <a:extLst>
              <a:ext uri="{FF2B5EF4-FFF2-40B4-BE49-F238E27FC236}">
                <a16:creationId xmlns:a16="http://schemas.microsoft.com/office/drawing/2014/main" id="{EE894B8A-03EB-458F-B487-E3C545302934}"/>
              </a:ext>
            </a:extLst>
          </p:cNvPr>
          <p:cNvPicPr>
            <a:picLocks noChangeAspect="1"/>
          </p:cNvPicPr>
          <p:nvPr/>
        </p:nvPicPr>
        <p:blipFill>
          <a:blip r:embed="rId3"/>
          <a:stretch>
            <a:fillRect/>
          </a:stretch>
        </p:blipFill>
        <p:spPr>
          <a:xfrm>
            <a:off x="0" y="1143000"/>
            <a:ext cx="9144000" cy="5806294"/>
          </a:xfrm>
          <a:prstGeom prst="rect">
            <a:avLst/>
          </a:prstGeom>
        </p:spPr>
      </p:pic>
      <p:sp>
        <p:nvSpPr>
          <p:cNvPr id="5" name="Oval 4">
            <a:extLst>
              <a:ext uri="{FF2B5EF4-FFF2-40B4-BE49-F238E27FC236}">
                <a16:creationId xmlns:a16="http://schemas.microsoft.com/office/drawing/2014/main" id="{260645E1-5852-41A4-A897-99FB3E2A2DC8}"/>
              </a:ext>
            </a:extLst>
          </p:cNvPr>
          <p:cNvSpPr/>
          <p:nvPr/>
        </p:nvSpPr>
        <p:spPr>
          <a:xfrm>
            <a:off x="1447800" y="2362200"/>
            <a:ext cx="7696200" cy="1676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3666499"/>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제목 4"/>
          <p:cNvSpPr>
            <a:spLocks noGrp="1"/>
          </p:cNvSpPr>
          <p:nvPr>
            <p:ph type="title"/>
          </p:nvPr>
        </p:nvSpPr>
        <p:spPr>
          <a:xfrm>
            <a:off x="152400" y="0"/>
            <a:ext cx="8675688" cy="762001"/>
          </a:xfrm>
        </p:spPr>
        <p:txBody>
          <a:bodyPr/>
          <a:lstStyle/>
          <a:p>
            <a:r>
              <a:rPr lang="en-US" altLang="ko-KR" sz="3200" dirty="0">
                <a:solidFill>
                  <a:schemeClr val="bg1"/>
                </a:solidFill>
                <a:latin typeface="Calibri" pitchFamily="34" charset="0"/>
                <a:ea typeface="굴림" pitchFamily="50" charset="-127"/>
              </a:rPr>
              <a:t>Implications of </a:t>
            </a:r>
            <a:r>
              <a:rPr lang="en-US" altLang="ko-KR" sz="3200" dirty="0" err="1">
                <a:solidFill>
                  <a:schemeClr val="bg1"/>
                </a:solidFill>
                <a:latin typeface="Calibri" pitchFamily="34" charset="0"/>
                <a:ea typeface="굴림" pitchFamily="50" charset="-127"/>
              </a:rPr>
              <a:t>Fama-MacBeth</a:t>
            </a:r>
            <a:r>
              <a:rPr lang="en-US" altLang="ko-KR" sz="3200" dirty="0">
                <a:solidFill>
                  <a:schemeClr val="bg1"/>
                </a:solidFill>
                <a:latin typeface="Calibri" pitchFamily="34" charset="0"/>
                <a:ea typeface="굴림" pitchFamily="50" charset="-127"/>
              </a:rPr>
              <a:t> regressions</a:t>
            </a:r>
            <a:endParaRPr lang="ko-KR" altLang="en-US" sz="3200" dirty="0">
              <a:solidFill>
                <a:schemeClr val="bg1"/>
              </a:solidFill>
              <a:latin typeface="Calibri" pitchFamily="34" charset="0"/>
              <a:ea typeface="굴림" pitchFamily="50" charset="-127"/>
            </a:endParaRPr>
          </a:p>
        </p:txBody>
      </p:sp>
      <p:sp>
        <p:nvSpPr>
          <p:cNvPr id="4100" name="슬라이드 번호 개체 틀 3"/>
          <p:cNvSpPr>
            <a:spLocks noGrp="1"/>
          </p:cNvSpPr>
          <p:nvPr>
            <p:ph type="sldNum" sz="quarter" idx="12"/>
          </p:nvPr>
        </p:nvSpPr>
        <p:spPr>
          <a:noFill/>
        </p:spPr>
        <p:txBody>
          <a:bodyPr/>
          <a:lstStyle/>
          <a:p>
            <a:fld id="{72EC60A3-6130-45AE-BF0A-42A28E98F8C4}" type="slidenum">
              <a:rPr lang="ko-KR" altLang="en-US" sz="1000" smtClean="0">
                <a:ea typeface="굴림" pitchFamily="50" charset="-127"/>
              </a:rPr>
              <a:pPr/>
              <a:t>22</a:t>
            </a:fld>
            <a:endParaRPr lang="en-US" altLang="ko-KR" sz="1000" dirty="0">
              <a:ea typeface="굴림" pitchFamily="50" charset="-127"/>
            </a:endParaRPr>
          </a:p>
        </p:txBody>
      </p:sp>
      <p:sp>
        <p:nvSpPr>
          <p:cNvPr id="11" name="내용 개체 틀 5"/>
          <p:cNvSpPr>
            <a:spLocks noGrp="1"/>
          </p:cNvSpPr>
          <p:nvPr>
            <p:ph idx="1"/>
          </p:nvPr>
        </p:nvSpPr>
        <p:spPr>
          <a:xfrm>
            <a:off x="0" y="1295400"/>
            <a:ext cx="8915400" cy="5181600"/>
          </a:xfrm>
        </p:spPr>
        <p:txBody>
          <a:bodyPr>
            <a:noAutofit/>
          </a:bodyPr>
          <a:lstStyle/>
          <a:p>
            <a:pPr algn="just">
              <a:lnSpc>
                <a:spcPct val="100000"/>
              </a:lnSpc>
            </a:pPr>
            <a:r>
              <a:rPr lang="en-US" sz="2400" dirty="0"/>
              <a:t>In the second column, the interaction of the conglomerate dummy and SUE is highly significant and suggests that for conglomerates PEAD is 3.86% (1.96%) greater per three months than it is for single-segment firms when we estimate the difference in the PEADs by using the SUE differential between the 97.5th and the 2.5th (95th and 5th) SUE percentiles vs single segment firms’ 2.79% (1.42%)</a:t>
            </a:r>
          </a:p>
          <a:p>
            <a:pPr algn="just">
              <a:lnSpc>
                <a:spcPct val="100000"/>
              </a:lnSpc>
            </a:pPr>
            <a:endParaRPr lang="en-US" sz="2400" dirty="0"/>
          </a:p>
          <a:p>
            <a:pPr algn="just">
              <a:lnSpc>
                <a:spcPct val="100000"/>
              </a:lnSpc>
            </a:pPr>
            <a:r>
              <a:rPr lang="en-US" sz="2400" dirty="0"/>
              <a:t>Interpretations are similar using Comp and </a:t>
            </a:r>
            <a:r>
              <a:rPr lang="en-US" sz="2400" dirty="0" err="1"/>
              <a:t>Nseg</a:t>
            </a:r>
            <a:r>
              <a:rPr lang="en-US" sz="2400" dirty="0"/>
              <a:t>, </a:t>
            </a:r>
            <a:r>
              <a:rPr lang="en-US" sz="2400" dirty="0" err="1"/>
              <a:t>i.e</a:t>
            </a:r>
            <a:r>
              <a:rPr lang="en-US" sz="2400" dirty="0"/>
              <a:t> PEAD for a representative complex firm is about twice as the PEAD for a single segment firm</a:t>
            </a:r>
          </a:p>
          <a:p>
            <a:pPr>
              <a:lnSpc>
                <a:spcPct val="100000"/>
              </a:lnSpc>
            </a:pPr>
            <a:endParaRPr lang="en-US" sz="2400" dirty="0"/>
          </a:p>
          <a:p>
            <a:pPr>
              <a:lnSpc>
                <a:spcPct val="100000"/>
              </a:lnSpc>
            </a:pPr>
            <a:endParaRPr lang="en-US" sz="2400" dirty="0"/>
          </a:p>
          <a:p>
            <a:pPr algn="just">
              <a:lnSpc>
                <a:spcPct val="100000"/>
              </a:lnSpc>
            </a:pPr>
            <a:endParaRPr lang="en-US" altLang="ko-KR" sz="2400" dirty="0">
              <a:latin typeface="Calibri" pitchFamily="34" charset="0"/>
              <a:ea typeface="굴림" pitchFamily="50" charset="-127"/>
            </a:endParaRPr>
          </a:p>
        </p:txBody>
      </p:sp>
    </p:spTree>
    <p:extLst>
      <p:ext uri="{BB962C8B-B14F-4D97-AF65-F5344CB8AC3E}">
        <p14:creationId xmlns:p14="http://schemas.microsoft.com/office/powerpoint/2010/main" val="1494357168"/>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제목 4"/>
          <p:cNvSpPr>
            <a:spLocks noGrp="1"/>
          </p:cNvSpPr>
          <p:nvPr>
            <p:ph type="title"/>
          </p:nvPr>
        </p:nvSpPr>
        <p:spPr>
          <a:xfrm>
            <a:off x="152400" y="0"/>
            <a:ext cx="8675688" cy="762001"/>
          </a:xfrm>
        </p:spPr>
        <p:txBody>
          <a:bodyPr/>
          <a:lstStyle/>
          <a:p>
            <a:r>
              <a:rPr lang="en-US" altLang="ko-KR" sz="3200" dirty="0" err="1">
                <a:solidFill>
                  <a:schemeClr val="bg1"/>
                </a:solidFill>
                <a:latin typeface="Calibri" pitchFamily="34" charset="0"/>
                <a:ea typeface="굴림" pitchFamily="50" charset="-127"/>
              </a:rPr>
              <a:t>Fama-MacBeth</a:t>
            </a:r>
            <a:r>
              <a:rPr lang="en-US" altLang="ko-KR" sz="3200" dirty="0">
                <a:solidFill>
                  <a:schemeClr val="bg1"/>
                </a:solidFill>
                <a:latin typeface="Calibri" pitchFamily="34" charset="0"/>
                <a:ea typeface="굴림" pitchFamily="50" charset="-127"/>
              </a:rPr>
              <a:t> Regressions with Extreme Deciles</a:t>
            </a:r>
            <a:endParaRPr lang="ko-KR" altLang="en-US" sz="3200" dirty="0">
              <a:solidFill>
                <a:schemeClr val="bg1"/>
              </a:solidFill>
              <a:latin typeface="Calibri" pitchFamily="34" charset="0"/>
              <a:ea typeface="굴림" pitchFamily="50" charset="-127"/>
            </a:endParaRPr>
          </a:p>
        </p:txBody>
      </p:sp>
      <p:sp>
        <p:nvSpPr>
          <p:cNvPr id="4100" name="슬라이드 번호 개체 틀 3"/>
          <p:cNvSpPr>
            <a:spLocks noGrp="1"/>
          </p:cNvSpPr>
          <p:nvPr>
            <p:ph type="sldNum" sz="quarter" idx="12"/>
          </p:nvPr>
        </p:nvSpPr>
        <p:spPr>
          <a:noFill/>
        </p:spPr>
        <p:txBody>
          <a:bodyPr/>
          <a:lstStyle/>
          <a:p>
            <a:fld id="{72EC60A3-6130-45AE-BF0A-42A28E98F8C4}" type="slidenum">
              <a:rPr lang="ko-KR" altLang="en-US" sz="1000" smtClean="0">
                <a:ea typeface="굴림" pitchFamily="50" charset="-127"/>
              </a:rPr>
              <a:pPr/>
              <a:t>23</a:t>
            </a:fld>
            <a:endParaRPr lang="en-US" altLang="ko-KR" sz="1000" dirty="0">
              <a:ea typeface="굴림" pitchFamily="50" charset="-127"/>
            </a:endParaRPr>
          </a:p>
        </p:txBody>
      </p:sp>
      <p:sp>
        <p:nvSpPr>
          <p:cNvPr id="11" name="내용 개체 틀 5"/>
          <p:cNvSpPr>
            <a:spLocks noGrp="1"/>
          </p:cNvSpPr>
          <p:nvPr>
            <p:ph idx="1"/>
          </p:nvPr>
        </p:nvSpPr>
        <p:spPr>
          <a:xfrm>
            <a:off x="-20362" y="1013089"/>
            <a:ext cx="9088161" cy="990600"/>
          </a:xfrm>
        </p:spPr>
        <p:txBody>
          <a:bodyPr>
            <a:noAutofit/>
          </a:bodyPr>
          <a:lstStyle/>
          <a:p>
            <a:pPr algn="just">
              <a:lnSpc>
                <a:spcPct val="100000"/>
              </a:lnSpc>
            </a:pPr>
            <a:r>
              <a:rPr lang="en-US" sz="2400" dirty="0"/>
              <a:t>Conglomerates don’t seem to contain more news per SUE yet definitely have tradable higher PEADs vs. single-segment firms</a:t>
            </a:r>
          </a:p>
          <a:p>
            <a:pPr algn="just">
              <a:lnSpc>
                <a:spcPct val="100000"/>
              </a:lnSpc>
            </a:pPr>
            <a:endParaRPr lang="en-US" sz="2400" dirty="0"/>
          </a:p>
          <a:p>
            <a:pPr algn="just">
              <a:lnSpc>
                <a:spcPct val="100000"/>
              </a:lnSpc>
            </a:pPr>
            <a:endParaRPr lang="en-US" sz="2400" dirty="0"/>
          </a:p>
          <a:p>
            <a:pPr>
              <a:lnSpc>
                <a:spcPct val="100000"/>
              </a:lnSpc>
            </a:pPr>
            <a:endParaRPr lang="en-US" sz="2400" dirty="0"/>
          </a:p>
          <a:p>
            <a:pPr>
              <a:lnSpc>
                <a:spcPct val="100000"/>
              </a:lnSpc>
            </a:pPr>
            <a:endParaRPr lang="en-US" sz="2400" dirty="0"/>
          </a:p>
          <a:p>
            <a:pPr>
              <a:lnSpc>
                <a:spcPct val="100000"/>
              </a:lnSpc>
            </a:pPr>
            <a:endParaRPr lang="en-US" sz="2400" dirty="0"/>
          </a:p>
          <a:p>
            <a:pPr algn="just">
              <a:lnSpc>
                <a:spcPct val="100000"/>
              </a:lnSpc>
            </a:pPr>
            <a:endParaRPr lang="en-US" altLang="ko-KR" sz="2400" dirty="0">
              <a:latin typeface="Calibri" pitchFamily="34" charset="0"/>
              <a:ea typeface="굴림" pitchFamily="50" charset="-127"/>
            </a:endParaRPr>
          </a:p>
        </p:txBody>
      </p:sp>
      <p:pic>
        <p:nvPicPr>
          <p:cNvPr id="4" name="Picture 3">
            <a:extLst>
              <a:ext uri="{FF2B5EF4-FFF2-40B4-BE49-F238E27FC236}">
                <a16:creationId xmlns:a16="http://schemas.microsoft.com/office/drawing/2014/main" id="{B4B89082-7227-4BBC-B283-E53D41C0F43D}"/>
              </a:ext>
            </a:extLst>
          </p:cNvPr>
          <p:cNvPicPr>
            <a:picLocks noChangeAspect="1"/>
          </p:cNvPicPr>
          <p:nvPr/>
        </p:nvPicPr>
        <p:blipFill>
          <a:blip r:embed="rId3"/>
          <a:stretch>
            <a:fillRect/>
          </a:stretch>
        </p:blipFill>
        <p:spPr>
          <a:xfrm>
            <a:off x="1219200" y="1801217"/>
            <a:ext cx="6353175" cy="5038725"/>
          </a:xfrm>
          <a:prstGeom prst="rect">
            <a:avLst/>
          </a:prstGeom>
        </p:spPr>
      </p:pic>
      <p:sp>
        <p:nvSpPr>
          <p:cNvPr id="12" name="Oval 11">
            <a:extLst>
              <a:ext uri="{FF2B5EF4-FFF2-40B4-BE49-F238E27FC236}">
                <a16:creationId xmlns:a16="http://schemas.microsoft.com/office/drawing/2014/main" id="{606DF30E-7284-4E3D-8D4E-8100393F0F8D}"/>
              </a:ext>
            </a:extLst>
          </p:cNvPr>
          <p:cNvSpPr/>
          <p:nvPr/>
        </p:nvSpPr>
        <p:spPr>
          <a:xfrm>
            <a:off x="3352800" y="3048000"/>
            <a:ext cx="4648200" cy="609600"/>
          </a:xfrm>
          <a:prstGeom prst="ellipse">
            <a:avLst/>
          </a:prstGeom>
          <a:noFill/>
          <a:ln>
            <a:solidFill>
              <a:srgbClr val="FA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5905531"/>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제목 4"/>
          <p:cNvSpPr>
            <a:spLocks noGrp="1"/>
          </p:cNvSpPr>
          <p:nvPr>
            <p:ph type="title"/>
          </p:nvPr>
        </p:nvSpPr>
        <p:spPr>
          <a:xfrm>
            <a:off x="152400" y="0"/>
            <a:ext cx="8675688" cy="762001"/>
          </a:xfrm>
        </p:spPr>
        <p:txBody>
          <a:bodyPr/>
          <a:lstStyle/>
          <a:p>
            <a:r>
              <a:rPr lang="en-US" altLang="ko-KR" sz="3200" dirty="0">
                <a:solidFill>
                  <a:schemeClr val="bg1"/>
                </a:solidFill>
                <a:latin typeface="Calibri" pitchFamily="34" charset="0"/>
                <a:ea typeface="굴림" pitchFamily="50" charset="-127"/>
              </a:rPr>
              <a:t>Delayed Response Ratios</a:t>
            </a:r>
            <a:endParaRPr lang="ko-KR" altLang="en-US" sz="3200" dirty="0">
              <a:solidFill>
                <a:schemeClr val="bg1"/>
              </a:solidFill>
              <a:latin typeface="Calibri" pitchFamily="34" charset="0"/>
              <a:ea typeface="굴림" pitchFamily="50" charset="-127"/>
            </a:endParaRPr>
          </a:p>
        </p:txBody>
      </p:sp>
      <p:sp>
        <p:nvSpPr>
          <p:cNvPr id="4100" name="슬라이드 번호 개체 틀 3"/>
          <p:cNvSpPr>
            <a:spLocks noGrp="1"/>
          </p:cNvSpPr>
          <p:nvPr>
            <p:ph type="sldNum" sz="quarter" idx="12"/>
          </p:nvPr>
        </p:nvSpPr>
        <p:spPr>
          <a:noFill/>
        </p:spPr>
        <p:txBody>
          <a:bodyPr/>
          <a:lstStyle/>
          <a:p>
            <a:fld id="{72EC60A3-6130-45AE-BF0A-42A28E98F8C4}" type="slidenum">
              <a:rPr lang="ko-KR" altLang="en-US" sz="1000" smtClean="0">
                <a:ea typeface="굴림" pitchFamily="50" charset="-127"/>
              </a:rPr>
              <a:pPr/>
              <a:t>24</a:t>
            </a:fld>
            <a:endParaRPr lang="en-US" altLang="ko-KR" sz="1000" dirty="0">
              <a:ea typeface="굴림" pitchFamily="50" charset="-127"/>
            </a:endParaRPr>
          </a:p>
        </p:txBody>
      </p:sp>
      <p:sp>
        <p:nvSpPr>
          <p:cNvPr id="11" name="내용 개체 틀 5"/>
          <p:cNvSpPr>
            <a:spLocks noGrp="1"/>
          </p:cNvSpPr>
          <p:nvPr>
            <p:ph idx="1"/>
          </p:nvPr>
        </p:nvSpPr>
        <p:spPr>
          <a:xfrm>
            <a:off x="0" y="1295399"/>
            <a:ext cx="9067800" cy="5426075"/>
          </a:xfrm>
        </p:spPr>
        <p:txBody>
          <a:bodyPr>
            <a:noAutofit/>
          </a:bodyPr>
          <a:lstStyle/>
          <a:p>
            <a:pPr algn="just">
              <a:lnSpc>
                <a:spcPct val="100000"/>
              </a:lnSpc>
            </a:pPr>
            <a:r>
              <a:rPr lang="en-US" sz="2400" dirty="0"/>
              <a:t>Significantly higher percentage of earnings related information processing takes in the drift period for conglomerates compared to single-segment firms (59.1% vs 44.5%) when trading the High-Low hedge SUE portfolio documenting the under-reaction to earnings related news for firms with higher innate business complexity</a:t>
            </a:r>
          </a:p>
          <a:p>
            <a:pPr algn="just">
              <a:lnSpc>
                <a:spcPct val="100000"/>
              </a:lnSpc>
            </a:pPr>
            <a:endParaRPr lang="en-US" sz="2400" dirty="0"/>
          </a:p>
          <a:p>
            <a:pPr algn="just">
              <a:lnSpc>
                <a:spcPct val="100000"/>
              </a:lnSpc>
            </a:pPr>
            <a:endParaRPr lang="en-US" sz="2400" dirty="0"/>
          </a:p>
          <a:p>
            <a:pPr algn="just">
              <a:lnSpc>
                <a:spcPct val="100000"/>
              </a:lnSpc>
            </a:pPr>
            <a:endParaRPr lang="en-US" sz="2400" dirty="0"/>
          </a:p>
          <a:p>
            <a:pPr marL="0" indent="0" algn="just">
              <a:lnSpc>
                <a:spcPct val="100000"/>
              </a:lnSpc>
              <a:buNone/>
            </a:pPr>
            <a:endParaRPr lang="en-US" sz="2400" dirty="0"/>
          </a:p>
          <a:p>
            <a:pPr algn="just">
              <a:lnSpc>
                <a:spcPct val="100000"/>
              </a:lnSpc>
            </a:pPr>
            <a:r>
              <a:rPr lang="en-US" sz="2400" dirty="0"/>
              <a:t>Investors have more difficulty processing earnings related information regarding conglomerates and information processing takes more time for complex firms</a:t>
            </a:r>
          </a:p>
          <a:p>
            <a:pPr>
              <a:lnSpc>
                <a:spcPct val="100000"/>
              </a:lnSpc>
            </a:pPr>
            <a:endParaRPr lang="en-US" sz="2400" dirty="0"/>
          </a:p>
          <a:p>
            <a:pPr>
              <a:lnSpc>
                <a:spcPct val="100000"/>
              </a:lnSpc>
            </a:pPr>
            <a:endParaRPr lang="en-US" sz="2400" dirty="0"/>
          </a:p>
          <a:p>
            <a:pPr algn="just">
              <a:lnSpc>
                <a:spcPct val="100000"/>
              </a:lnSpc>
            </a:pPr>
            <a:endParaRPr lang="en-US" altLang="ko-KR" sz="2400" dirty="0">
              <a:latin typeface="Calibri" pitchFamily="34" charset="0"/>
              <a:ea typeface="굴림" pitchFamily="50" charset="-127"/>
            </a:endParaRPr>
          </a:p>
        </p:txBody>
      </p:sp>
      <p:pic>
        <p:nvPicPr>
          <p:cNvPr id="2" name="Picture 1">
            <a:extLst>
              <a:ext uri="{FF2B5EF4-FFF2-40B4-BE49-F238E27FC236}">
                <a16:creationId xmlns:a16="http://schemas.microsoft.com/office/drawing/2014/main" id="{72FA7E0F-3364-48B6-A651-0FBF97C00F6E}"/>
              </a:ext>
            </a:extLst>
          </p:cNvPr>
          <p:cNvPicPr>
            <a:picLocks noChangeAspect="1"/>
          </p:cNvPicPr>
          <p:nvPr/>
        </p:nvPicPr>
        <p:blipFill>
          <a:blip r:embed="rId3"/>
          <a:stretch>
            <a:fillRect/>
          </a:stretch>
        </p:blipFill>
        <p:spPr>
          <a:xfrm>
            <a:off x="423069" y="3200400"/>
            <a:ext cx="8134350" cy="1771650"/>
          </a:xfrm>
          <a:prstGeom prst="rect">
            <a:avLst/>
          </a:prstGeom>
        </p:spPr>
      </p:pic>
      <p:sp>
        <p:nvSpPr>
          <p:cNvPr id="8" name="Oval 7">
            <a:extLst>
              <a:ext uri="{FF2B5EF4-FFF2-40B4-BE49-F238E27FC236}">
                <a16:creationId xmlns:a16="http://schemas.microsoft.com/office/drawing/2014/main" id="{8EF7678C-1292-4312-98F7-3E21926DAD30}"/>
              </a:ext>
            </a:extLst>
          </p:cNvPr>
          <p:cNvSpPr/>
          <p:nvPr/>
        </p:nvSpPr>
        <p:spPr>
          <a:xfrm>
            <a:off x="3886200" y="3429000"/>
            <a:ext cx="4419600" cy="1447800"/>
          </a:xfrm>
          <a:prstGeom prst="ellipse">
            <a:avLst/>
          </a:prstGeom>
          <a:noFill/>
          <a:ln>
            <a:solidFill>
              <a:srgbClr val="FA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5429655"/>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제목 4"/>
          <p:cNvSpPr>
            <a:spLocks noGrp="1"/>
          </p:cNvSpPr>
          <p:nvPr>
            <p:ph type="title"/>
          </p:nvPr>
        </p:nvSpPr>
        <p:spPr>
          <a:xfrm>
            <a:off x="152400" y="0"/>
            <a:ext cx="8675688" cy="762001"/>
          </a:xfrm>
        </p:spPr>
        <p:txBody>
          <a:bodyPr/>
          <a:lstStyle/>
          <a:p>
            <a:r>
              <a:rPr lang="en-US" altLang="ko-KR" sz="3200" dirty="0">
                <a:solidFill>
                  <a:schemeClr val="bg1"/>
                </a:solidFill>
                <a:latin typeface="Calibri" pitchFamily="34" charset="0"/>
                <a:ea typeface="굴림" pitchFamily="50" charset="-127"/>
              </a:rPr>
              <a:t>Institutional Ownership matters</a:t>
            </a:r>
            <a:endParaRPr lang="ko-KR" altLang="en-US" sz="3200" dirty="0">
              <a:solidFill>
                <a:schemeClr val="bg1"/>
              </a:solidFill>
              <a:latin typeface="Calibri" pitchFamily="34" charset="0"/>
              <a:ea typeface="굴림" pitchFamily="50" charset="-127"/>
            </a:endParaRPr>
          </a:p>
        </p:txBody>
      </p:sp>
      <p:sp>
        <p:nvSpPr>
          <p:cNvPr id="4100" name="슬라이드 번호 개체 틀 3"/>
          <p:cNvSpPr>
            <a:spLocks noGrp="1"/>
          </p:cNvSpPr>
          <p:nvPr>
            <p:ph type="sldNum" sz="quarter" idx="12"/>
          </p:nvPr>
        </p:nvSpPr>
        <p:spPr>
          <a:noFill/>
        </p:spPr>
        <p:txBody>
          <a:bodyPr/>
          <a:lstStyle/>
          <a:p>
            <a:fld id="{72EC60A3-6130-45AE-BF0A-42A28E98F8C4}" type="slidenum">
              <a:rPr lang="ko-KR" altLang="en-US" sz="1000" smtClean="0">
                <a:ea typeface="굴림" pitchFamily="50" charset="-127"/>
              </a:rPr>
              <a:pPr/>
              <a:t>25</a:t>
            </a:fld>
            <a:endParaRPr lang="en-US" altLang="ko-KR" sz="1000" dirty="0">
              <a:ea typeface="굴림" pitchFamily="50" charset="-127"/>
            </a:endParaRPr>
          </a:p>
        </p:txBody>
      </p:sp>
      <p:sp>
        <p:nvSpPr>
          <p:cNvPr id="11" name="내용 개체 틀 5"/>
          <p:cNvSpPr>
            <a:spLocks noGrp="1"/>
          </p:cNvSpPr>
          <p:nvPr>
            <p:ph idx="1"/>
          </p:nvPr>
        </p:nvSpPr>
        <p:spPr>
          <a:xfrm>
            <a:off x="0" y="1295400"/>
            <a:ext cx="8915400" cy="5181600"/>
          </a:xfrm>
        </p:spPr>
        <p:txBody>
          <a:bodyPr>
            <a:noAutofit/>
          </a:bodyPr>
          <a:lstStyle/>
          <a:p>
            <a:pPr marL="0" indent="0" algn="just">
              <a:lnSpc>
                <a:spcPct val="100000"/>
              </a:lnSpc>
              <a:buNone/>
            </a:pPr>
            <a:endParaRPr lang="en-US" sz="2400" dirty="0"/>
          </a:p>
          <a:p>
            <a:pPr algn="just">
              <a:lnSpc>
                <a:spcPct val="100000"/>
              </a:lnSpc>
            </a:pPr>
            <a:endParaRPr lang="en-US" sz="2400" dirty="0"/>
          </a:p>
          <a:p>
            <a:pPr algn="just">
              <a:lnSpc>
                <a:spcPct val="100000"/>
              </a:lnSpc>
            </a:pPr>
            <a:endParaRPr lang="en-US" sz="2400" dirty="0"/>
          </a:p>
          <a:p>
            <a:pPr algn="just">
              <a:lnSpc>
                <a:spcPct val="100000"/>
              </a:lnSpc>
            </a:pPr>
            <a:endParaRPr lang="en-US" sz="2400" dirty="0"/>
          </a:p>
          <a:p>
            <a:pPr>
              <a:lnSpc>
                <a:spcPct val="100000"/>
              </a:lnSpc>
            </a:pPr>
            <a:endParaRPr lang="en-US" sz="2400" dirty="0"/>
          </a:p>
          <a:p>
            <a:pPr>
              <a:lnSpc>
                <a:spcPct val="100000"/>
              </a:lnSpc>
            </a:pPr>
            <a:endParaRPr lang="en-US" sz="2400" dirty="0"/>
          </a:p>
          <a:p>
            <a:pPr>
              <a:lnSpc>
                <a:spcPct val="100000"/>
              </a:lnSpc>
            </a:pPr>
            <a:endParaRPr lang="en-US" sz="2400" dirty="0"/>
          </a:p>
          <a:p>
            <a:pPr algn="just">
              <a:lnSpc>
                <a:spcPct val="100000"/>
              </a:lnSpc>
            </a:pPr>
            <a:endParaRPr lang="en-US" altLang="ko-KR" sz="2400" dirty="0">
              <a:latin typeface="Calibri" pitchFamily="34" charset="0"/>
              <a:ea typeface="굴림" pitchFamily="50" charset="-127"/>
            </a:endParaRPr>
          </a:p>
        </p:txBody>
      </p:sp>
      <p:pic>
        <p:nvPicPr>
          <p:cNvPr id="4" name="Picture 3">
            <a:extLst>
              <a:ext uri="{FF2B5EF4-FFF2-40B4-BE49-F238E27FC236}">
                <a16:creationId xmlns:a16="http://schemas.microsoft.com/office/drawing/2014/main" id="{E861639F-AA51-4444-8A26-3D5F1E85F269}"/>
              </a:ext>
            </a:extLst>
          </p:cNvPr>
          <p:cNvPicPr>
            <a:picLocks noChangeAspect="1"/>
          </p:cNvPicPr>
          <p:nvPr/>
        </p:nvPicPr>
        <p:blipFill>
          <a:blip r:embed="rId3"/>
          <a:stretch>
            <a:fillRect/>
          </a:stretch>
        </p:blipFill>
        <p:spPr>
          <a:xfrm>
            <a:off x="-1" y="1229600"/>
            <a:ext cx="9111143" cy="4882275"/>
          </a:xfrm>
          <a:prstGeom prst="rect">
            <a:avLst/>
          </a:prstGeom>
        </p:spPr>
      </p:pic>
      <p:sp>
        <p:nvSpPr>
          <p:cNvPr id="10" name="Rectangle 9">
            <a:extLst>
              <a:ext uri="{FF2B5EF4-FFF2-40B4-BE49-F238E27FC236}">
                <a16:creationId xmlns:a16="http://schemas.microsoft.com/office/drawing/2014/main" id="{BC9C032B-D05C-4795-90A3-737C45AC2C70}"/>
              </a:ext>
            </a:extLst>
          </p:cNvPr>
          <p:cNvSpPr/>
          <p:nvPr/>
        </p:nvSpPr>
        <p:spPr>
          <a:xfrm>
            <a:off x="489983" y="3200401"/>
            <a:ext cx="8523288" cy="4111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0806580"/>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제목 4"/>
          <p:cNvSpPr>
            <a:spLocks noGrp="1"/>
          </p:cNvSpPr>
          <p:nvPr>
            <p:ph type="title"/>
          </p:nvPr>
        </p:nvSpPr>
        <p:spPr>
          <a:xfrm>
            <a:off x="152400" y="152399"/>
            <a:ext cx="8675688" cy="762001"/>
          </a:xfrm>
        </p:spPr>
        <p:txBody>
          <a:bodyPr>
            <a:normAutofit/>
          </a:bodyPr>
          <a:lstStyle/>
          <a:p>
            <a:pPr>
              <a:lnSpc>
                <a:spcPct val="100000"/>
              </a:lnSpc>
            </a:pPr>
            <a:r>
              <a:rPr lang="en-US" altLang="ko-KR" sz="3200" dirty="0">
                <a:solidFill>
                  <a:schemeClr val="bg1"/>
                </a:solidFill>
                <a:latin typeface="Calibri" pitchFamily="34" charset="0"/>
                <a:ea typeface="굴림" pitchFamily="50" charset="-127"/>
              </a:rPr>
              <a:t>New Conglomerates</a:t>
            </a:r>
          </a:p>
        </p:txBody>
      </p:sp>
      <p:sp>
        <p:nvSpPr>
          <p:cNvPr id="4100" name="슬라이드 번호 개체 틀 3"/>
          <p:cNvSpPr>
            <a:spLocks noGrp="1"/>
          </p:cNvSpPr>
          <p:nvPr>
            <p:ph type="sldNum" sz="quarter" idx="12"/>
          </p:nvPr>
        </p:nvSpPr>
        <p:spPr>
          <a:noFill/>
        </p:spPr>
        <p:txBody>
          <a:bodyPr/>
          <a:lstStyle/>
          <a:p>
            <a:fld id="{72EC60A3-6130-45AE-BF0A-42A28E98F8C4}" type="slidenum">
              <a:rPr lang="ko-KR" altLang="en-US" sz="1000" smtClean="0">
                <a:ea typeface="굴림" pitchFamily="50" charset="-127"/>
              </a:rPr>
              <a:pPr/>
              <a:t>26</a:t>
            </a:fld>
            <a:endParaRPr lang="en-US" altLang="ko-KR" sz="1000" dirty="0">
              <a:ea typeface="굴림" pitchFamily="50" charset="-127"/>
            </a:endParaRPr>
          </a:p>
        </p:txBody>
      </p:sp>
      <p:pic>
        <p:nvPicPr>
          <p:cNvPr id="4" name="Picture 3">
            <a:extLst>
              <a:ext uri="{FF2B5EF4-FFF2-40B4-BE49-F238E27FC236}">
                <a16:creationId xmlns:a16="http://schemas.microsoft.com/office/drawing/2014/main" id="{86B02EA4-CE8A-429F-AB68-A4900853A351}"/>
              </a:ext>
            </a:extLst>
          </p:cNvPr>
          <p:cNvPicPr>
            <a:picLocks noChangeAspect="1"/>
          </p:cNvPicPr>
          <p:nvPr/>
        </p:nvPicPr>
        <p:blipFill>
          <a:blip r:embed="rId3"/>
          <a:stretch>
            <a:fillRect/>
          </a:stretch>
        </p:blipFill>
        <p:spPr>
          <a:xfrm>
            <a:off x="1828800" y="4099377"/>
            <a:ext cx="4991100" cy="2486025"/>
          </a:xfrm>
          <a:prstGeom prst="rect">
            <a:avLst/>
          </a:prstGeom>
        </p:spPr>
      </p:pic>
      <p:sp>
        <p:nvSpPr>
          <p:cNvPr id="12" name="내용 개체 틀 5">
            <a:extLst>
              <a:ext uri="{FF2B5EF4-FFF2-40B4-BE49-F238E27FC236}">
                <a16:creationId xmlns:a16="http://schemas.microsoft.com/office/drawing/2014/main" id="{81C1958B-5B17-4B5C-A7A9-60694D1A9BD9}"/>
              </a:ext>
            </a:extLst>
          </p:cNvPr>
          <p:cNvSpPr>
            <a:spLocks noGrp="1"/>
          </p:cNvSpPr>
          <p:nvPr>
            <p:ph idx="1"/>
          </p:nvPr>
        </p:nvSpPr>
        <p:spPr>
          <a:xfrm>
            <a:off x="0" y="1143000"/>
            <a:ext cx="9067800" cy="2486025"/>
          </a:xfrm>
        </p:spPr>
        <p:txBody>
          <a:bodyPr>
            <a:normAutofit fontScale="62500" lnSpcReduction="20000"/>
          </a:bodyPr>
          <a:lstStyle/>
          <a:p>
            <a:pPr algn="just">
              <a:lnSpc>
                <a:spcPct val="100000"/>
              </a:lnSpc>
            </a:pPr>
            <a:r>
              <a:rPr lang="en-US" altLang="ko-KR" sz="4200" dirty="0">
                <a:latin typeface="Calibri" pitchFamily="34" charset="0"/>
                <a:ea typeface="굴림" pitchFamily="50" charset="-127"/>
              </a:rPr>
              <a:t>New conglomerates have PEADs about 4 times that of single-segment firms and twice as large as existing conglomerates (4.7%, 2.3%, 1.3% using SUE at 95/5 percentiles and twice of these numbers using SUE at 97.5/2.5)</a:t>
            </a:r>
          </a:p>
          <a:p>
            <a:pPr algn="just">
              <a:lnSpc>
                <a:spcPct val="100000"/>
              </a:lnSpc>
            </a:pPr>
            <a:endParaRPr lang="en-US" altLang="ko-KR" sz="4200" dirty="0">
              <a:latin typeface="Calibri" pitchFamily="34" charset="0"/>
              <a:ea typeface="굴림" pitchFamily="50" charset="-127"/>
            </a:endParaRPr>
          </a:p>
          <a:p>
            <a:pPr algn="just">
              <a:lnSpc>
                <a:spcPct val="100000"/>
              </a:lnSpc>
            </a:pPr>
            <a:r>
              <a:rPr lang="en-US" altLang="ko-KR" sz="4200" dirty="0">
                <a:latin typeface="Calibri" pitchFamily="34" charset="0"/>
                <a:ea typeface="굴림" pitchFamily="50" charset="-127"/>
              </a:rPr>
              <a:t>Investors are surprised by the organizational change in the new conglomerate. </a:t>
            </a:r>
          </a:p>
          <a:p>
            <a:pPr algn="just">
              <a:lnSpc>
                <a:spcPct val="100000"/>
              </a:lnSpc>
            </a:pPr>
            <a:endParaRPr lang="en-US" altLang="ko-KR" sz="3800" dirty="0">
              <a:latin typeface="Calibri" pitchFamily="34" charset="0"/>
              <a:ea typeface="굴림" pitchFamily="50" charset="-127"/>
            </a:endParaRPr>
          </a:p>
          <a:p>
            <a:pPr algn="just">
              <a:lnSpc>
                <a:spcPct val="100000"/>
              </a:lnSpc>
            </a:pPr>
            <a:endParaRPr lang="en-US" altLang="ko-KR" sz="2400" dirty="0">
              <a:latin typeface="Calibri" pitchFamily="34" charset="0"/>
              <a:ea typeface="굴림" pitchFamily="50" charset="-127"/>
            </a:endParaRPr>
          </a:p>
        </p:txBody>
      </p:sp>
      <p:sp>
        <p:nvSpPr>
          <p:cNvPr id="13" name="Rectangle 12">
            <a:extLst>
              <a:ext uri="{FF2B5EF4-FFF2-40B4-BE49-F238E27FC236}">
                <a16:creationId xmlns:a16="http://schemas.microsoft.com/office/drawing/2014/main" id="{7DBBBE7A-B32F-4EC8-9E0B-76D5AD43193B}"/>
              </a:ext>
            </a:extLst>
          </p:cNvPr>
          <p:cNvSpPr/>
          <p:nvPr/>
        </p:nvSpPr>
        <p:spPr>
          <a:xfrm>
            <a:off x="2209800" y="5106194"/>
            <a:ext cx="4610100" cy="14792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01980210"/>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제목 4"/>
          <p:cNvSpPr>
            <a:spLocks noGrp="1"/>
          </p:cNvSpPr>
          <p:nvPr>
            <p:ph type="title"/>
          </p:nvPr>
        </p:nvSpPr>
        <p:spPr>
          <a:xfrm>
            <a:off x="152400" y="152399"/>
            <a:ext cx="8675688" cy="762001"/>
          </a:xfrm>
        </p:spPr>
        <p:txBody>
          <a:bodyPr>
            <a:normAutofit/>
          </a:bodyPr>
          <a:lstStyle/>
          <a:p>
            <a:pPr>
              <a:lnSpc>
                <a:spcPct val="100000"/>
              </a:lnSpc>
            </a:pPr>
            <a:r>
              <a:rPr lang="en-US" altLang="ko-KR" sz="3200" dirty="0">
                <a:solidFill>
                  <a:schemeClr val="bg1"/>
                </a:solidFill>
                <a:latin typeface="Calibri" pitchFamily="34" charset="0"/>
                <a:ea typeface="굴림" pitchFamily="50" charset="-127"/>
              </a:rPr>
              <a:t>Cross-sectional variation among conglomerates</a:t>
            </a:r>
          </a:p>
        </p:txBody>
      </p:sp>
      <p:sp>
        <p:nvSpPr>
          <p:cNvPr id="4100" name="슬라이드 번호 개체 틀 3"/>
          <p:cNvSpPr>
            <a:spLocks noGrp="1"/>
          </p:cNvSpPr>
          <p:nvPr>
            <p:ph type="sldNum" sz="quarter" idx="12"/>
          </p:nvPr>
        </p:nvSpPr>
        <p:spPr>
          <a:noFill/>
        </p:spPr>
        <p:txBody>
          <a:bodyPr/>
          <a:lstStyle/>
          <a:p>
            <a:fld id="{72EC60A3-6130-45AE-BF0A-42A28E98F8C4}" type="slidenum">
              <a:rPr lang="ko-KR" altLang="en-US" sz="1000" smtClean="0">
                <a:ea typeface="굴림" pitchFamily="50" charset="-127"/>
              </a:rPr>
              <a:pPr/>
              <a:t>27</a:t>
            </a:fld>
            <a:endParaRPr lang="en-US" altLang="ko-KR" sz="1000" dirty="0">
              <a:ea typeface="굴림" pitchFamily="50" charset="-127"/>
            </a:endParaRPr>
          </a:p>
        </p:txBody>
      </p:sp>
      <p:sp>
        <p:nvSpPr>
          <p:cNvPr id="12" name="내용 개체 틀 5">
            <a:extLst>
              <a:ext uri="{FF2B5EF4-FFF2-40B4-BE49-F238E27FC236}">
                <a16:creationId xmlns:a16="http://schemas.microsoft.com/office/drawing/2014/main" id="{81C1958B-5B17-4B5C-A7A9-60694D1A9BD9}"/>
              </a:ext>
            </a:extLst>
          </p:cNvPr>
          <p:cNvSpPr>
            <a:spLocks noGrp="1"/>
          </p:cNvSpPr>
          <p:nvPr>
            <p:ph idx="1"/>
          </p:nvPr>
        </p:nvSpPr>
        <p:spPr>
          <a:xfrm>
            <a:off x="0" y="1143000"/>
            <a:ext cx="9067800" cy="3124200"/>
          </a:xfrm>
        </p:spPr>
        <p:txBody>
          <a:bodyPr>
            <a:normAutofit/>
          </a:bodyPr>
          <a:lstStyle/>
          <a:p>
            <a:pPr algn="just">
              <a:lnSpc>
                <a:spcPct val="100000"/>
              </a:lnSpc>
            </a:pPr>
            <a:r>
              <a:rPr lang="en-US" altLang="ko-KR" sz="2500" dirty="0">
                <a:latin typeface="Calibri" pitchFamily="34" charset="0"/>
                <a:ea typeface="굴림" pitchFamily="50" charset="-127"/>
              </a:rPr>
              <a:t>We measure dispersion in segment growth rates as in </a:t>
            </a:r>
            <a:r>
              <a:rPr lang="en-US" altLang="ko-KR" sz="2500" dirty="0" err="1">
                <a:latin typeface="Calibri" pitchFamily="34" charset="0"/>
                <a:ea typeface="굴림" pitchFamily="50" charset="-127"/>
              </a:rPr>
              <a:t>Hirshleifer</a:t>
            </a:r>
            <a:r>
              <a:rPr lang="en-US" altLang="ko-KR" sz="2500" dirty="0">
                <a:latin typeface="Calibri" pitchFamily="34" charset="0"/>
                <a:ea typeface="굴림" pitchFamily="50" charset="-127"/>
              </a:rPr>
              <a:t> and Teoh (2003) and find that as a conglomerate gets more difficult to understand PEAD increases</a:t>
            </a:r>
          </a:p>
          <a:p>
            <a:pPr algn="just">
              <a:lnSpc>
                <a:spcPct val="100000"/>
              </a:lnSpc>
            </a:pPr>
            <a:endParaRPr lang="en-US" altLang="ko-KR" sz="5300" dirty="0">
              <a:latin typeface="Calibri" pitchFamily="34" charset="0"/>
              <a:ea typeface="굴림" pitchFamily="50" charset="-127"/>
            </a:endParaRPr>
          </a:p>
          <a:p>
            <a:pPr algn="just">
              <a:lnSpc>
                <a:spcPct val="100000"/>
              </a:lnSpc>
            </a:pPr>
            <a:endParaRPr lang="en-US" altLang="ko-KR" sz="5300" dirty="0">
              <a:latin typeface="Calibri" pitchFamily="34" charset="0"/>
              <a:ea typeface="굴림" pitchFamily="50" charset="-127"/>
            </a:endParaRPr>
          </a:p>
          <a:p>
            <a:pPr algn="just">
              <a:lnSpc>
                <a:spcPct val="100000"/>
              </a:lnSpc>
            </a:pPr>
            <a:endParaRPr lang="en-US" altLang="ko-KR" sz="5300" dirty="0">
              <a:latin typeface="Calibri" pitchFamily="34" charset="0"/>
              <a:ea typeface="굴림" pitchFamily="50" charset="-127"/>
            </a:endParaRPr>
          </a:p>
          <a:p>
            <a:pPr algn="just">
              <a:lnSpc>
                <a:spcPct val="100000"/>
              </a:lnSpc>
            </a:pPr>
            <a:endParaRPr lang="en-US" altLang="ko-KR" sz="3800" dirty="0">
              <a:latin typeface="Calibri" pitchFamily="34" charset="0"/>
              <a:ea typeface="굴림" pitchFamily="50" charset="-127"/>
            </a:endParaRPr>
          </a:p>
          <a:p>
            <a:pPr algn="just">
              <a:lnSpc>
                <a:spcPct val="100000"/>
              </a:lnSpc>
            </a:pPr>
            <a:endParaRPr lang="en-US" altLang="ko-KR" sz="3800" dirty="0">
              <a:latin typeface="Calibri" pitchFamily="34" charset="0"/>
              <a:ea typeface="굴림" pitchFamily="50" charset="-127"/>
            </a:endParaRPr>
          </a:p>
          <a:p>
            <a:pPr algn="just">
              <a:lnSpc>
                <a:spcPct val="100000"/>
              </a:lnSpc>
            </a:pPr>
            <a:endParaRPr lang="en-US" altLang="ko-KR" sz="2400" dirty="0">
              <a:latin typeface="Calibri" pitchFamily="34" charset="0"/>
              <a:ea typeface="굴림" pitchFamily="50" charset="-127"/>
            </a:endParaRPr>
          </a:p>
        </p:txBody>
      </p:sp>
      <p:pic>
        <p:nvPicPr>
          <p:cNvPr id="7" name="Picture 6">
            <a:extLst>
              <a:ext uri="{FF2B5EF4-FFF2-40B4-BE49-F238E27FC236}">
                <a16:creationId xmlns:a16="http://schemas.microsoft.com/office/drawing/2014/main" id="{A2DB38AA-F837-4F2D-80CB-5C35198F87BF}"/>
              </a:ext>
            </a:extLst>
          </p:cNvPr>
          <p:cNvPicPr>
            <a:picLocks noChangeAspect="1"/>
          </p:cNvPicPr>
          <p:nvPr/>
        </p:nvPicPr>
        <p:blipFill>
          <a:blip r:embed="rId3"/>
          <a:stretch>
            <a:fillRect/>
          </a:stretch>
        </p:blipFill>
        <p:spPr>
          <a:xfrm>
            <a:off x="457200" y="2362200"/>
            <a:ext cx="3105150" cy="542925"/>
          </a:xfrm>
          <a:prstGeom prst="rect">
            <a:avLst/>
          </a:prstGeom>
        </p:spPr>
      </p:pic>
      <p:pic>
        <p:nvPicPr>
          <p:cNvPr id="2" name="Picture 1">
            <a:extLst>
              <a:ext uri="{FF2B5EF4-FFF2-40B4-BE49-F238E27FC236}">
                <a16:creationId xmlns:a16="http://schemas.microsoft.com/office/drawing/2014/main" id="{C2D44118-C670-44D5-B4A5-BAF768803885}"/>
              </a:ext>
            </a:extLst>
          </p:cNvPr>
          <p:cNvPicPr>
            <a:picLocks noChangeAspect="1"/>
          </p:cNvPicPr>
          <p:nvPr/>
        </p:nvPicPr>
        <p:blipFill>
          <a:blip r:embed="rId4"/>
          <a:stretch>
            <a:fillRect/>
          </a:stretch>
        </p:blipFill>
        <p:spPr>
          <a:xfrm>
            <a:off x="1143000" y="3467449"/>
            <a:ext cx="5600700" cy="2562225"/>
          </a:xfrm>
          <a:prstGeom prst="rect">
            <a:avLst/>
          </a:prstGeom>
        </p:spPr>
      </p:pic>
      <p:sp>
        <p:nvSpPr>
          <p:cNvPr id="10" name="Rectangle 9">
            <a:extLst>
              <a:ext uri="{FF2B5EF4-FFF2-40B4-BE49-F238E27FC236}">
                <a16:creationId xmlns:a16="http://schemas.microsoft.com/office/drawing/2014/main" id="{2433E171-9853-451E-8934-3EF00F10A47F}"/>
              </a:ext>
            </a:extLst>
          </p:cNvPr>
          <p:cNvSpPr/>
          <p:nvPr/>
        </p:nvSpPr>
        <p:spPr>
          <a:xfrm>
            <a:off x="1638300" y="4748561"/>
            <a:ext cx="4610100" cy="12811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42155385"/>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제목 4"/>
          <p:cNvSpPr>
            <a:spLocks noGrp="1"/>
          </p:cNvSpPr>
          <p:nvPr>
            <p:ph type="title"/>
          </p:nvPr>
        </p:nvSpPr>
        <p:spPr>
          <a:xfrm>
            <a:off x="152400" y="152399"/>
            <a:ext cx="8675688" cy="762001"/>
          </a:xfrm>
        </p:spPr>
        <p:txBody>
          <a:bodyPr>
            <a:normAutofit/>
          </a:bodyPr>
          <a:lstStyle/>
          <a:p>
            <a:pPr>
              <a:lnSpc>
                <a:spcPct val="100000"/>
              </a:lnSpc>
            </a:pPr>
            <a:r>
              <a:rPr lang="en-US" altLang="ko-KR" sz="3200" dirty="0">
                <a:solidFill>
                  <a:schemeClr val="bg1"/>
                </a:solidFill>
                <a:latin typeface="Calibri" pitchFamily="34" charset="0"/>
                <a:ea typeface="굴림" pitchFamily="50" charset="-127"/>
              </a:rPr>
              <a:t>Checking for overlap with Cohen and Lou (2012)</a:t>
            </a:r>
          </a:p>
        </p:txBody>
      </p:sp>
      <p:sp>
        <p:nvSpPr>
          <p:cNvPr id="6" name="내용 개체 틀 5"/>
          <p:cNvSpPr>
            <a:spLocks noGrp="1"/>
          </p:cNvSpPr>
          <p:nvPr>
            <p:ph idx="1"/>
          </p:nvPr>
        </p:nvSpPr>
        <p:spPr>
          <a:xfrm>
            <a:off x="0" y="1143000"/>
            <a:ext cx="8915400" cy="1274195"/>
          </a:xfrm>
        </p:spPr>
        <p:txBody>
          <a:bodyPr>
            <a:noAutofit/>
          </a:bodyPr>
          <a:lstStyle/>
          <a:p>
            <a:pPr algn="just">
              <a:lnSpc>
                <a:spcPct val="100000"/>
              </a:lnSpc>
            </a:pPr>
            <a:r>
              <a:rPr lang="en-US" altLang="ko-KR" sz="2400" dirty="0">
                <a:latin typeface="Calibri" pitchFamily="34" charset="0"/>
                <a:ea typeface="굴림" pitchFamily="50" charset="-127"/>
              </a:rPr>
              <a:t>Our main result still holds after controlling for Pseudo Conglomerate returns suggesting stronger PEADs by conglomerates is a separate phenomenon that has no overlap with the findings of Cohen and Lou (2012)</a:t>
            </a:r>
          </a:p>
        </p:txBody>
      </p:sp>
      <p:sp>
        <p:nvSpPr>
          <p:cNvPr id="4100" name="슬라이드 번호 개체 틀 3"/>
          <p:cNvSpPr>
            <a:spLocks noGrp="1"/>
          </p:cNvSpPr>
          <p:nvPr>
            <p:ph type="sldNum" sz="quarter" idx="12"/>
          </p:nvPr>
        </p:nvSpPr>
        <p:spPr>
          <a:noFill/>
        </p:spPr>
        <p:txBody>
          <a:bodyPr/>
          <a:lstStyle/>
          <a:p>
            <a:fld id="{72EC60A3-6130-45AE-BF0A-42A28E98F8C4}" type="slidenum">
              <a:rPr lang="ko-KR" altLang="en-US" sz="1000" smtClean="0">
                <a:ea typeface="굴림" pitchFamily="50" charset="-127"/>
              </a:rPr>
              <a:pPr/>
              <a:t>28</a:t>
            </a:fld>
            <a:endParaRPr lang="en-US" altLang="ko-KR" sz="1000" dirty="0">
              <a:ea typeface="굴림" pitchFamily="50" charset="-127"/>
            </a:endParaRPr>
          </a:p>
        </p:txBody>
      </p:sp>
      <p:pic>
        <p:nvPicPr>
          <p:cNvPr id="4" name="Picture 3">
            <a:extLst>
              <a:ext uri="{FF2B5EF4-FFF2-40B4-BE49-F238E27FC236}">
                <a16:creationId xmlns:a16="http://schemas.microsoft.com/office/drawing/2014/main" id="{F848E873-4CB8-4221-AE5F-D82107944E57}"/>
              </a:ext>
            </a:extLst>
          </p:cNvPr>
          <p:cNvPicPr>
            <a:picLocks noChangeAspect="1"/>
          </p:cNvPicPr>
          <p:nvPr/>
        </p:nvPicPr>
        <p:blipFill>
          <a:blip r:embed="rId3"/>
          <a:stretch>
            <a:fillRect/>
          </a:stretch>
        </p:blipFill>
        <p:spPr>
          <a:xfrm>
            <a:off x="381000" y="2895600"/>
            <a:ext cx="7858125" cy="2705100"/>
          </a:xfrm>
          <a:prstGeom prst="rect">
            <a:avLst/>
          </a:prstGeom>
        </p:spPr>
      </p:pic>
      <p:sp>
        <p:nvSpPr>
          <p:cNvPr id="13" name="Rectangle 12">
            <a:extLst>
              <a:ext uri="{FF2B5EF4-FFF2-40B4-BE49-F238E27FC236}">
                <a16:creationId xmlns:a16="http://schemas.microsoft.com/office/drawing/2014/main" id="{1522731A-7A8F-4B80-BF19-04AC3CFED018}"/>
              </a:ext>
            </a:extLst>
          </p:cNvPr>
          <p:cNvSpPr/>
          <p:nvPr/>
        </p:nvSpPr>
        <p:spPr>
          <a:xfrm>
            <a:off x="381000" y="4424255"/>
            <a:ext cx="8153400" cy="6049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제목 4"/>
          <p:cNvSpPr>
            <a:spLocks noGrp="1"/>
          </p:cNvSpPr>
          <p:nvPr>
            <p:ph type="title"/>
          </p:nvPr>
        </p:nvSpPr>
        <p:spPr>
          <a:xfrm>
            <a:off x="152400" y="0"/>
            <a:ext cx="8675688" cy="762001"/>
          </a:xfrm>
        </p:spPr>
        <p:txBody>
          <a:bodyPr>
            <a:normAutofit/>
          </a:bodyPr>
          <a:lstStyle/>
          <a:p>
            <a:r>
              <a:rPr lang="en-US" altLang="ko-KR" sz="3200" dirty="0">
                <a:solidFill>
                  <a:schemeClr val="bg1"/>
                </a:solidFill>
                <a:latin typeface="Calibri" pitchFamily="34" charset="0"/>
                <a:ea typeface="굴림" pitchFamily="50" charset="-127"/>
              </a:rPr>
              <a:t>Controlling for alternative explanations of PEAD</a:t>
            </a:r>
            <a:endParaRPr lang="ko-KR" altLang="en-US" sz="3200" dirty="0">
              <a:solidFill>
                <a:schemeClr val="bg1"/>
              </a:solidFill>
              <a:latin typeface="Calibri" pitchFamily="34" charset="0"/>
              <a:ea typeface="굴림" pitchFamily="50" charset="-127"/>
            </a:endParaRPr>
          </a:p>
        </p:txBody>
      </p:sp>
      <p:sp>
        <p:nvSpPr>
          <p:cNvPr id="6" name="내용 개체 틀 5"/>
          <p:cNvSpPr>
            <a:spLocks noGrp="1"/>
          </p:cNvSpPr>
          <p:nvPr>
            <p:ph idx="1"/>
          </p:nvPr>
        </p:nvSpPr>
        <p:spPr>
          <a:xfrm>
            <a:off x="76200" y="1343085"/>
            <a:ext cx="8915400" cy="5410712"/>
          </a:xfrm>
        </p:spPr>
        <p:txBody>
          <a:bodyPr>
            <a:normAutofit/>
          </a:bodyPr>
          <a:lstStyle/>
          <a:p>
            <a:r>
              <a:rPr lang="en-US" sz="2800" dirty="0"/>
              <a:t>Our results are also robust to alternative explanations of PEAD such as </a:t>
            </a:r>
          </a:p>
          <a:p>
            <a:endParaRPr lang="en-US" sz="2800" dirty="0"/>
          </a:p>
          <a:p>
            <a:pPr lvl="1"/>
            <a:r>
              <a:rPr lang="en-US" sz="2400" dirty="0"/>
              <a:t>the impact of (DRESP) analyst responsiveness (Zhang 2008) </a:t>
            </a:r>
          </a:p>
          <a:p>
            <a:pPr lvl="1"/>
            <a:r>
              <a:rPr lang="en-US" sz="2400" dirty="0"/>
              <a:t>the impact of (</a:t>
            </a:r>
            <a:r>
              <a:rPr lang="en-US" sz="2400" dirty="0" err="1"/>
              <a:t>EarnVol</a:t>
            </a:r>
            <a:r>
              <a:rPr lang="en-US" sz="2400" dirty="0"/>
              <a:t>) ex-ante earnings volatility on earnings persistence (Cao and </a:t>
            </a:r>
            <a:r>
              <a:rPr lang="en-US" sz="2400" dirty="0" err="1"/>
              <a:t>Narayanamoorthy</a:t>
            </a:r>
            <a:r>
              <a:rPr lang="en-US" sz="2400" dirty="0"/>
              <a:t> 2012)</a:t>
            </a:r>
          </a:p>
          <a:p>
            <a:pPr lvl="1"/>
            <a:r>
              <a:rPr lang="en-US" sz="2400" dirty="0"/>
              <a:t>(EP): the time-varying nature of earnings persistence (Chen 2013)</a:t>
            </a:r>
          </a:p>
          <a:p>
            <a:pPr lvl="1"/>
            <a:r>
              <a:rPr lang="en-US" sz="2400" dirty="0"/>
              <a:t>(FOG): the impact of disclosure complexity (Miller 2010, You and Zhang 2009, Feldman, </a:t>
            </a:r>
            <a:r>
              <a:rPr lang="en-US" sz="2400" dirty="0" err="1"/>
              <a:t>Govindaraj</a:t>
            </a:r>
            <a:r>
              <a:rPr lang="en-US" sz="2400" dirty="0"/>
              <a:t>, </a:t>
            </a:r>
            <a:r>
              <a:rPr lang="en-US" sz="2400" dirty="0" err="1"/>
              <a:t>Livnat</a:t>
            </a:r>
            <a:r>
              <a:rPr lang="en-US" sz="2400" dirty="0"/>
              <a:t>, and Segal 2010, </a:t>
            </a:r>
            <a:r>
              <a:rPr lang="en-US" sz="2400" dirty="0" err="1"/>
              <a:t>Lehavy</a:t>
            </a:r>
            <a:r>
              <a:rPr lang="en-US" sz="2400" dirty="0"/>
              <a:t>, Li and </a:t>
            </a:r>
            <a:r>
              <a:rPr lang="en-US" sz="2400" dirty="0" err="1"/>
              <a:t>Merkley</a:t>
            </a:r>
            <a:r>
              <a:rPr lang="en-US" sz="2400" dirty="0"/>
              <a:t> 2011, Lee 2012)</a:t>
            </a:r>
            <a:r>
              <a:rPr lang="en-US" dirty="0"/>
              <a:t> </a:t>
            </a:r>
          </a:p>
          <a:p>
            <a:pPr>
              <a:lnSpc>
                <a:spcPct val="100000"/>
              </a:lnSpc>
            </a:pPr>
            <a:endParaRPr lang="en-US" sz="2400" dirty="0"/>
          </a:p>
          <a:p>
            <a:pPr>
              <a:lnSpc>
                <a:spcPct val="100000"/>
              </a:lnSpc>
            </a:pPr>
            <a:endParaRPr lang="en-US" altLang="ko-KR" sz="2400" dirty="0">
              <a:latin typeface="Calibri" pitchFamily="34" charset="0"/>
              <a:ea typeface="굴림" pitchFamily="50" charset="-127"/>
            </a:endParaRPr>
          </a:p>
          <a:p>
            <a:pPr>
              <a:lnSpc>
                <a:spcPct val="100000"/>
              </a:lnSpc>
            </a:pPr>
            <a:endParaRPr lang="en-US" altLang="ko-KR" sz="2000" dirty="0">
              <a:latin typeface="Calibri" pitchFamily="34" charset="0"/>
              <a:ea typeface="굴림" pitchFamily="50" charset="-127"/>
            </a:endParaRPr>
          </a:p>
        </p:txBody>
      </p:sp>
      <p:sp>
        <p:nvSpPr>
          <p:cNvPr id="4100" name="슬라이드 번호 개체 틀 3"/>
          <p:cNvSpPr>
            <a:spLocks noGrp="1"/>
          </p:cNvSpPr>
          <p:nvPr>
            <p:ph type="sldNum" sz="quarter" idx="12"/>
          </p:nvPr>
        </p:nvSpPr>
        <p:spPr>
          <a:noFill/>
        </p:spPr>
        <p:txBody>
          <a:bodyPr/>
          <a:lstStyle/>
          <a:p>
            <a:fld id="{72EC60A3-6130-45AE-BF0A-42A28E98F8C4}" type="slidenum">
              <a:rPr lang="ko-KR" altLang="en-US" sz="1000" smtClean="0">
                <a:ea typeface="굴림" pitchFamily="50" charset="-127"/>
              </a:rPr>
              <a:pPr/>
              <a:t>29</a:t>
            </a:fld>
            <a:endParaRPr lang="en-US" altLang="ko-KR" sz="1000" dirty="0">
              <a:ea typeface="굴림" pitchFamily="50" charset="-127"/>
            </a:endParaRPr>
          </a:p>
        </p:txBody>
      </p:sp>
    </p:spTree>
    <p:extLst>
      <p:ext uri="{BB962C8B-B14F-4D97-AF65-F5344CB8AC3E}">
        <p14:creationId xmlns:p14="http://schemas.microsoft.com/office/powerpoint/2010/main" val="283774013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제목 4"/>
          <p:cNvSpPr>
            <a:spLocks noGrp="1"/>
          </p:cNvSpPr>
          <p:nvPr>
            <p:ph type="title"/>
          </p:nvPr>
        </p:nvSpPr>
        <p:spPr>
          <a:xfrm>
            <a:off x="152400" y="0"/>
            <a:ext cx="8675688" cy="762001"/>
          </a:xfrm>
        </p:spPr>
        <p:txBody>
          <a:bodyPr/>
          <a:lstStyle/>
          <a:p>
            <a:r>
              <a:rPr lang="en-US" altLang="ko-KR" sz="3200" dirty="0">
                <a:solidFill>
                  <a:schemeClr val="bg1"/>
                </a:solidFill>
                <a:latin typeface="Calibri" pitchFamily="34" charset="0"/>
                <a:ea typeface="굴림" pitchFamily="50" charset="-127"/>
              </a:rPr>
              <a:t>Overview</a:t>
            </a:r>
            <a:endParaRPr lang="ko-KR" altLang="en-US" sz="3200" dirty="0">
              <a:solidFill>
                <a:schemeClr val="bg1"/>
              </a:solidFill>
              <a:latin typeface="Calibri" pitchFamily="34" charset="0"/>
              <a:ea typeface="굴림" pitchFamily="50" charset="-127"/>
            </a:endParaRPr>
          </a:p>
        </p:txBody>
      </p:sp>
      <p:sp>
        <p:nvSpPr>
          <p:cNvPr id="6" name="내용 개체 틀 5"/>
          <p:cNvSpPr>
            <a:spLocks noGrp="1"/>
          </p:cNvSpPr>
          <p:nvPr>
            <p:ph idx="1"/>
          </p:nvPr>
        </p:nvSpPr>
        <p:spPr>
          <a:xfrm>
            <a:off x="0" y="1143000"/>
            <a:ext cx="8915400" cy="5715000"/>
          </a:xfrm>
        </p:spPr>
        <p:txBody>
          <a:bodyPr>
            <a:noAutofit/>
          </a:bodyPr>
          <a:lstStyle/>
          <a:p>
            <a:pPr algn="just">
              <a:lnSpc>
                <a:spcPct val="100000"/>
              </a:lnSpc>
            </a:pPr>
            <a:r>
              <a:rPr lang="en-US" altLang="ko-KR" sz="2500" dirty="0">
                <a:solidFill>
                  <a:schemeClr val="accent3">
                    <a:lumMod val="60000"/>
                    <a:lumOff val="40000"/>
                  </a:schemeClr>
                </a:solidFill>
                <a:latin typeface="Calibri" pitchFamily="34" charset="0"/>
                <a:ea typeface="굴림" pitchFamily="50" charset="-127"/>
              </a:rPr>
              <a:t>We show that the post-earnings-announcement drift is stronger for conglomerates than single-segment firms</a:t>
            </a:r>
          </a:p>
          <a:p>
            <a:pPr algn="just">
              <a:lnSpc>
                <a:spcPct val="100000"/>
              </a:lnSpc>
            </a:pPr>
            <a:endParaRPr lang="en-US" altLang="ko-KR" sz="2500" dirty="0">
              <a:latin typeface="Calibri" pitchFamily="34" charset="0"/>
              <a:ea typeface="굴림" pitchFamily="50" charset="-127"/>
            </a:endParaRPr>
          </a:p>
          <a:p>
            <a:pPr algn="just">
              <a:lnSpc>
                <a:spcPct val="100000"/>
              </a:lnSpc>
            </a:pPr>
            <a:r>
              <a:rPr lang="en-US" altLang="ko-KR" sz="2500" dirty="0">
                <a:latin typeface="Calibri" pitchFamily="34" charset="0"/>
                <a:ea typeface="굴림" pitchFamily="50" charset="-127"/>
              </a:rPr>
              <a:t>Conglomerates on average are larger so it is unlikely for limits-to-arbitrage to drive the results</a:t>
            </a:r>
          </a:p>
          <a:p>
            <a:pPr marL="457200" lvl="1" indent="0" algn="just">
              <a:buNone/>
            </a:pPr>
            <a:endParaRPr lang="en-US" altLang="ko-KR" sz="2200" dirty="0">
              <a:latin typeface="Calibri" pitchFamily="34" charset="0"/>
              <a:ea typeface="굴림" pitchFamily="50" charset="-127"/>
            </a:endParaRPr>
          </a:p>
          <a:p>
            <a:pPr algn="just">
              <a:lnSpc>
                <a:spcPct val="100000"/>
              </a:lnSpc>
            </a:pPr>
            <a:endParaRPr lang="en-US" altLang="ko-KR" sz="2400" dirty="0">
              <a:latin typeface="Calibri" pitchFamily="34" charset="0"/>
              <a:ea typeface="굴림" pitchFamily="50" charset="-127"/>
            </a:endParaRPr>
          </a:p>
        </p:txBody>
      </p:sp>
      <p:sp>
        <p:nvSpPr>
          <p:cNvPr id="4100" name="슬라이드 번호 개체 틀 3"/>
          <p:cNvSpPr>
            <a:spLocks noGrp="1"/>
          </p:cNvSpPr>
          <p:nvPr>
            <p:ph type="sldNum" sz="quarter" idx="12"/>
          </p:nvPr>
        </p:nvSpPr>
        <p:spPr>
          <a:noFill/>
        </p:spPr>
        <p:txBody>
          <a:bodyPr/>
          <a:lstStyle/>
          <a:p>
            <a:fld id="{72EC60A3-6130-45AE-BF0A-42A28E98F8C4}" type="slidenum">
              <a:rPr lang="ko-KR" altLang="en-US" sz="1000" smtClean="0">
                <a:ea typeface="굴림" pitchFamily="50" charset="-127"/>
              </a:rPr>
              <a:pPr/>
              <a:t>3</a:t>
            </a:fld>
            <a:endParaRPr lang="en-US" altLang="ko-KR" sz="1000" dirty="0">
              <a:ea typeface="굴림" pitchFamily="50" charset="-127"/>
            </a:endParaRPr>
          </a:p>
        </p:txBody>
      </p:sp>
    </p:spTree>
    <p:extLst>
      <p:ext uri="{BB962C8B-B14F-4D97-AF65-F5344CB8AC3E}">
        <p14:creationId xmlns:p14="http://schemas.microsoft.com/office/powerpoint/2010/main" val="2033399452"/>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제목 4"/>
          <p:cNvSpPr>
            <a:spLocks noGrp="1"/>
          </p:cNvSpPr>
          <p:nvPr>
            <p:ph type="title"/>
          </p:nvPr>
        </p:nvSpPr>
        <p:spPr>
          <a:xfrm>
            <a:off x="152400" y="152399"/>
            <a:ext cx="8675688" cy="762001"/>
          </a:xfrm>
        </p:spPr>
        <p:txBody>
          <a:bodyPr>
            <a:normAutofit/>
          </a:bodyPr>
          <a:lstStyle/>
          <a:p>
            <a:pPr>
              <a:lnSpc>
                <a:spcPct val="100000"/>
              </a:lnSpc>
            </a:pPr>
            <a:r>
              <a:rPr lang="en-US" altLang="ko-KR" sz="3200" dirty="0">
                <a:solidFill>
                  <a:schemeClr val="bg1"/>
                </a:solidFill>
                <a:latin typeface="Calibri" pitchFamily="34" charset="0"/>
                <a:ea typeface="굴림" pitchFamily="50" charset="-127"/>
              </a:rPr>
              <a:t>Controlling for alternative explanations</a:t>
            </a:r>
          </a:p>
        </p:txBody>
      </p:sp>
      <p:sp>
        <p:nvSpPr>
          <p:cNvPr id="4100" name="슬라이드 번호 개체 틀 3"/>
          <p:cNvSpPr>
            <a:spLocks noGrp="1"/>
          </p:cNvSpPr>
          <p:nvPr>
            <p:ph type="sldNum" sz="quarter" idx="12"/>
          </p:nvPr>
        </p:nvSpPr>
        <p:spPr>
          <a:noFill/>
        </p:spPr>
        <p:txBody>
          <a:bodyPr/>
          <a:lstStyle/>
          <a:p>
            <a:fld id="{72EC60A3-6130-45AE-BF0A-42A28E98F8C4}" type="slidenum">
              <a:rPr lang="ko-KR" altLang="en-US" sz="1000" smtClean="0">
                <a:ea typeface="굴림" pitchFamily="50" charset="-127"/>
              </a:rPr>
              <a:pPr/>
              <a:t>30</a:t>
            </a:fld>
            <a:endParaRPr lang="en-US" altLang="ko-KR" sz="1000" dirty="0">
              <a:ea typeface="굴림" pitchFamily="50" charset="-127"/>
            </a:endParaRPr>
          </a:p>
        </p:txBody>
      </p:sp>
      <p:pic>
        <p:nvPicPr>
          <p:cNvPr id="2" name="Picture 1">
            <a:extLst>
              <a:ext uri="{FF2B5EF4-FFF2-40B4-BE49-F238E27FC236}">
                <a16:creationId xmlns:a16="http://schemas.microsoft.com/office/drawing/2014/main" id="{F1EB9B53-F9B5-4D47-A994-C11801BFC570}"/>
              </a:ext>
            </a:extLst>
          </p:cNvPr>
          <p:cNvPicPr>
            <a:picLocks noChangeAspect="1"/>
          </p:cNvPicPr>
          <p:nvPr/>
        </p:nvPicPr>
        <p:blipFill>
          <a:blip r:embed="rId3"/>
          <a:stretch>
            <a:fillRect/>
          </a:stretch>
        </p:blipFill>
        <p:spPr>
          <a:xfrm>
            <a:off x="0" y="1225302"/>
            <a:ext cx="9144000" cy="4407395"/>
          </a:xfrm>
          <a:prstGeom prst="rect">
            <a:avLst/>
          </a:prstGeom>
        </p:spPr>
      </p:pic>
      <p:sp>
        <p:nvSpPr>
          <p:cNvPr id="11" name="Rectangle 10">
            <a:extLst>
              <a:ext uri="{FF2B5EF4-FFF2-40B4-BE49-F238E27FC236}">
                <a16:creationId xmlns:a16="http://schemas.microsoft.com/office/drawing/2014/main" id="{82B2238A-F8FC-449C-BE76-F1B1AFB8B7AF}"/>
              </a:ext>
            </a:extLst>
          </p:cNvPr>
          <p:cNvSpPr/>
          <p:nvPr/>
        </p:nvSpPr>
        <p:spPr>
          <a:xfrm>
            <a:off x="304800" y="3581400"/>
            <a:ext cx="8686800" cy="41671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15780FED-02B0-4B01-8F58-29964A09D47F}"/>
              </a:ext>
            </a:extLst>
          </p:cNvPr>
          <p:cNvSpPr/>
          <p:nvPr/>
        </p:nvSpPr>
        <p:spPr>
          <a:xfrm>
            <a:off x="4267200" y="4304825"/>
            <a:ext cx="1333500" cy="609600"/>
          </a:xfrm>
          <a:prstGeom prst="ellipse">
            <a:avLst/>
          </a:prstGeom>
          <a:noFill/>
          <a:ln>
            <a:solidFill>
              <a:srgbClr val="FA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42BE5F-390E-41A0-8C61-8E5922B7B31D}"/>
              </a:ext>
            </a:extLst>
          </p:cNvPr>
          <p:cNvSpPr/>
          <p:nvPr/>
        </p:nvSpPr>
        <p:spPr>
          <a:xfrm>
            <a:off x="2831983" y="3998117"/>
            <a:ext cx="1333500" cy="609600"/>
          </a:xfrm>
          <a:prstGeom prst="ellipse">
            <a:avLst/>
          </a:prstGeom>
          <a:noFill/>
          <a:ln>
            <a:solidFill>
              <a:srgbClr val="FA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9DEE080-7E39-4A35-8E1E-DDF9A0F0E7A8}"/>
              </a:ext>
            </a:extLst>
          </p:cNvPr>
          <p:cNvSpPr/>
          <p:nvPr/>
        </p:nvSpPr>
        <p:spPr>
          <a:xfrm>
            <a:off x="5600700" y="4721770"/>
            <a:ext cx="1333500" cy="609600"/>
          </a:xfrm>
          <a:prstGeom prst="ellipse">
            <a:avLst/>
          </a:prstGeom>
          <a:noFill/>
          <a:ln>
            <a:solidFill>
              <a:srgbClr val="FA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A7FF7121-AF1B-468E-A3E8-6E57C24B8617}"/>
              </a:ext>
            </a:extLst>
          </p:cNvPr>
          <p:cNvSpPr/>
          <p:nvPr/>
        </p:nvSpPr>
        <p:spPr>
          <a:xfrm>
            <a:off x="7010400" y="5137397"/>
            <a:ext cx="1333500" cy="609600"/>
          </a:xfrm>
          <a:prstGeom prst="ellipse">
            <a:avLst/>
          </a:prstGeom>
          <a:noFill/>
          <a:ln>
            <a:solidFill>
              <a:srgbClr val="FA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3591380"/>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제목 4"/>
          <p:cNvSpPr>
            <a:spLocks noGrp="1"/>
          </p:cNvSpPr>
          <p:nvPr>
            <p:ph type="title"/>
          </p:nvPr>
        </p:nvSpPr>
        <p:spPr>
          <a:xfrm>
            <a:off x="152400" y="0"/>
            <a:ext cx="8675688" cy="762001"/>
          </a:xfrm>
        </p:spPr>
        <p:txBody>
          <a:bodyPr>
            <a:normAutofit/>
          </a:bodyPr>
          <a:lstStyle/>
          <a:p>
            <a:r>
              <a:rPr lang="en-US" altLang="ko-KR" sz="3200" dirty="0">
                <a:solidFill>
                  <a:schemeClr val="bg1"/>
                </a:solidFill>
                <a:latin typeface="Calibri" pitchFamily="34" charset="0"/>
                <a:ea typeface="굴림" pitchFamily="50" charset="-127"/>
              </a:rPr>
              <a:t>Controlling for alternative explanations of PEAD</a:t>
            </a:r>
            <a:endParaRPr lang="ko-KR" altLang="en-US" sz="3200" dirty="0">
              <a:solidFill>
                <a:schemeClr val="bg1"/>
              </a:solidFill>
              <a:latin typeface="Calibri" pitchFamily="34" charset="0"/>
              <a:ea typeface="굴림" pitchFamily="50" charset="-127"/>
            </a:endParaRPr>
          </a:p>
        </p:txBody>
      </p:sp>
      <p:sp>
        <p:nvSpPr>
          <p:cNvPr id="6" name="내용 개체 틀 5"/>
          <p:cNvSpPr>
            <a:spLocks noGrp="1"/>
          </p:cNvSpPr>
          <p:nvPr>
            <p:ph idx="1"/>
          </p:nvPr>
        </p:nvSpPr>
        <p:spPr>
          <a:xfrm>
            <a:off x="76200" y="1343085"/>
            <a:ext cx="8915400" cy="5410712"/>
          </a:xfrm>
        </p:spPr>
        <p:txBody>
          <a:bodyPr>
            <a:normAutofit/>
          </a:bodyPr>
          <a:lstStyle/>
          <a:p>
            <a:pPr>
              <a:lnSpc>
                <a:spcPct val="100000"/>
              </a:lnSpc>
            </a:pPr>
            <a:r>
              <a:rPr lang="en-US" sz="2400" dirty="0"/>
              <a:t>Furthermore, our findings can’t be explained by limits-to-arbitrage, in particular </a:t>
            </a:r>
          </a:p>
          <a:p>
            <a:pPr>
              <a:lnSpc>
                <a:spcPct val="100000"/>
              </a:lnSpc>
            </a:pPr>
            <a:endParaRPr lang="en-US" sz="2400" dirty="0"/>
          </a:p>
          <a:p>
            <a:pPr lvl="1"/>
            <a:r>
              <a:rPr lang="en-US" sz="2400" dirty="0"/>
              <a:t>by the impact of institutional ownership (</a:t>
            </a:r>
            <a:r>
              <a:rPr lang="en-US" sz="2400" dirty="0" err="1"/>
              <a:t>Bartov</a:t>
            </a:r>
            <a:r>
              <a:rPr lang="en-US" sz="2400" dirty="0"/>
              <a:t>, </a:t>
            </a:r>
            <a:r>
              <a:rPr lang="en-US" sz="2400" dirty="0" err="1"/>
              <a:t>Radhakrishnan</a:t>
            </a:r>
            <a:r>
              <a:rPr lang="en-US" sz="2400" dirty="0"/>
              <a:t> and </a:t>
            </a:r>
            <a:r>
              <a:rPr lang="en-US" sz="2400" dirty="0" err="1"/>
              <a:t>Krinsky</a:t>
            </a:r>
            <a:r>
              <a:rPr lang="en-US" sz="2400" dirty="0"/>
              <a:t> 2000); </a:t>
            </a:r>
          </a:p>
          <a:p>
            <a:pPr lvl="1"/>
            <a:r>
              <a:rPr lang="en-US" sz="2400" dirty="0"/>
              <a:t>arbitrage risk (Mendenhall 2004); </a:t>
            </a:r>
          </a:p>
          <a:p>
            <a:pPr lvl="1"/>
            <a:r>
              <a:rPr lang="en-US" sz="2400" dirty="0"/>
              <a:t>transactions costs (Ng, </a:t>
            </a:r>
            <a:r>
              <a:rPr lang="en-US" sz="2400" dirty="0" err="1"/>
              <a:t>Rusticus</a:t>
            </a:r>
            <a:r>
              <a:rPr lang="en-US" sz="2400" dirty="0"/>
              <a:t>, and Verdi 2008) </a:t>
            </a:r>
          </a:p>
          <a:p>
            <a:pPr lvl="1"/>
            <a:r>
              <a:rPr lang="en-US" sz="2400" dirty="0"/>
              <a:t>or liquidity on PEAD (</a:t>
            </a:r>
            <a:r>
              <a:rPr lang="en-US" sz="2400" dirty="0" err="1"/>
              <a:t>Sadka</a:t>
            </a:r>
            <a:r>
              <a:rPr lang="en-US" sz="2400" dirty="0"/>
              <a:t> 2006) since conglomerates have lower limits-to-arbitrage</a:t>
            </a:r>
          </a:p>
          <a:p>
            <a:pPr>
              <a:lnSpc>
                <a:spcPct val="100000"/>
              </a:lnSpc>
            </a:pPr>
            <a:endParaRPr lang="en-US" sz="2400" dirty="0"/>
          </a:p>
          <a:p>
            <a:pPr>
              <a:lnSpc>
                <a:spcPct val="100000"/>
              </a:lnSpc>
            </a:pPr>
            <a:endParaRPr lang="en-US" sz="2400" dirty="0"/>
          </a:p>
          <a:p>
            <a:pPr>
              <a:lnSpc>
                <a:spcPct val="100000"/>
              </a:lnSpc>
            </a:pPr>
            <a:endParaRPr lang="en-US" altLang="ko-KR" sz="2400" dirty="0">
              <a:latin typeface="Calibri" pitchFamily="34" charset="0"/>
              <a:ea typeface="굴림" pitchFamily="50" charset="-127"/>
            </a:endParaRPr>
          </a:p>
          <a:p>
            <a:pPr>
              <a:lnSpc>
                <a:spcPct val="100000"/>
              </a:lnSpc>
            </a:pPr>
            <a:endParaRPr lang="en-US" altLang="ko-KR" sz="2000" dirty="0">
              <a:latin typeface="Calibri" pitchFamily="34" charset="0"/>
              <a:ea typeface="굴림" pitchFamily="50" charset="-127"/>
            </a:endParaRPr>
          </a:p>
        </p:txBody>
      </p:sp>
      <p:sp>
        <p:nvSpPr>
          <p:cNvPr id="4100" name="슬라이드 번호 개체 틀 3"/>
          <p:cNvSpPr>
            <a:spLocks noGrp="1"/>
          </p:cNvSpPr>
          <p:nvPr>
            <p:ph type="sldNum" sz="quarter" idx="12"/>
          </p:nvPr>
        </p:nvSpPr>
        <p:spPr>
          <a:noFill/>
        </p:spPr>
        <p:txBody>
          <a:bodyPr/>
          <a:lstStyle/>
          <a:p>
            <a:fld id="{72EC60A3-6130-45AE-BF0A-42A28E98F8C4}" type="slidenum">
              <a:rPr lang="ko-KR" altLang="en-US" sz="1000" smtClean="0">
                <a:ea typeface="굴림" pitchFamily="50" charset="-127"/>
              </a:rPr>
              <a:pPr/>
              <a:t>31</a:t>
            </a:fld>
            <a:endParaRPr lang="en-US" altLang="ko-KR" sz="1000" dirty="0">
              <a:ea typeface="굴림" pitchFamily="50" charset="-127"/>
            </a:endParaRPr>
          </a:p>
        </p:txBody>
      </p:sp>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제목 4"/>
          <p:cNvSpPr>
            <a:spLocks noGrp="1"/>
          </p:cNvSpPr>
          <p:nvPr>
            <p:ph type="title"/>
          </p:nvPr>
        </p:nvSpPr>
        <p:spPr>
          <a:xfrm>
            <a:off x="152400" y="0"/>
            <a:ext cx="8675688" cy="762001"/>
          </a:xfrm>
        </p:spPr>
        <p:txBody>
          <a:bodyPr>
            <a:normAutofit/>
          </a:bodyPr>
          <a:lstStyle/>
          <a:p>
            <a:r>
              <a:rPr lang="en-US" altLang="ko-KR" sz="3200" dirty="0">
                <a:solidFill>
                  <a:schemeClr val="bg1"/>
                </a:solidFill>
                <a:latin typeface="Calibri" pitchFamily="34" charset="0"/>
                <a:ea typeface="굴림" pitchFamily="50" charset="-127"/>
              </a:rPr>
              <a:t>Alternative SUE measures and CARs</a:t>
            </a:r>
            <a:endParaRPr lang="ko-KR" altLang="en-US" sz="3200" dirty="0">
              <a:solidFill>
                <a:schemeClr val="bg1"/>
              </a:solidFill>
              <a:latin typeface="Calibri" pitchFamily="34" charset="0"/>
              <a:ea typeface="굴림" pitchFamily="50" charset="-127"/>
            </a:endParaRPr>
          </a:p>
        </p:txBody>
      </p:sp>
      <p:sp>
        <p:nvSpPr>
          <p:cNvPr id="4100" name="슬라이드 번호 개체 틀 3"/>
          <p:cNvSpPr>
            <a:spLocks noGrp="1"/>
          </p:cNvSpPr>
          <p:nvPr>
            <p:ph type="sldNum" sz="quarter" idx="12"/>
          </p:nvPr>
        </p:nvSpPr>
        <p:spPr>
          <a:noFill/>
        </p:spPr>
        <p:txBody>
          <a:bodyPr/>
          <a:lstStyle/>
          <a:p>
            <a:fld id="{72EC60A3-6130-45AE-BF0A-42A28E98F8C4}" type="slidenum">
              <a:rPr lang="ko-KR" altLang="en-US" sz="1000" smtClean="0">
                <a:ea typeface="굴림" pitchFamily="50" charset="-127"/>
              </a:rPr>
              <a:pPr/>
              <a:t>32</a:t>
            </a:fld>
            <a:endParaRPr lang="en-US" altLang="ko-KR" sz="1000" dirty="0">
              <a:ea typeface="굴림" pitchFamily="50" charset="-127"/>
            </a:endParaRPr>
          </a:p>
        </p:txBody>
      </p:sp>
      <p:pic>
        <p:nvPicPr>
          <p:cNvPr id="2" name="Picture 1">
            <a:extLst>
              <a:ext uri="{FF2B5EF4-FFF2-40B4-BE49-F238E27FC236}">
                <a16:creationId xmlns:a16="http://schemas.microsoft.com/office/drawing/2014/main" id="{44213F5B-A584-41E7-BDC0-F0B4F9D22019}"/>
              </a:ext>
            </a:extLst>
          </p:cNvPr>
          <p:cNvPicPr>
            <a:picLocks noChangeAspect="1"/>
          </p:cNvPicPr>
          <p:nvPr/>
        </p:nvPicPr>
        <p:blipFill>
          <a:blip r:embed="rId3"/>
          <a:stretch>
            <a:fillRect/>
          </a:stretch>
        </p:blipFill>
        <p:spPr>
          <a:xfrm>
            <a:off x="0" y="1524000"/>
            <a:ext cx="9144000" cy="1512437"/>
          </a:xfrm>
          <a:prstGeom prst="rect">
            <a:avLst/>
          </a:prstGeom>
        </p:spPr>
      </p:pic>
      <p:pic>
        <p:nvPicPr>
          <p:cNvPr id="4" name="Picture 3">
            <a:extLst>
              <a:ext uri="{FF2B5EF4-FFF2-40B4-BE49-F238E27FC236}">
                <a16:creationId xmlns:a16="http://schemas.microsoft.com/office/drawing/2014/main" id="{A7BD6488-01FB-4009-91EC-DE52FAA86723}"/>
              </a:ext>
            </a:extLst>
          </p:cNvPr>
          <p:cNvPicPr>
            <a:picLocks noChangeAspect="1"/>
          </p:cNvPicPr>
          <p:nvPr/>
        </p:nvPicPr>
        <p:blipFill>
          <a:blip r:embed="rId4"/>
          <a:stretch>
            <a:fillRect/>
          </a:stretch>
        </p:blipFill>
        <p:spPr>
          <a:xfrm>
            <a:off x="133350" y="3657600"/>
            <a:ext cx="8553450" cy="2476500"/>
          </a:xfrm>
          <a:prstGeom prst="rect">
            <a:avLst/>
          </a:prstGeom>
        </p:spPr>
      </p:pic>
      <p:sp>
        <p:nvSpPr>
          <p:cNvPr id="8" name="Rectangle 7">
            <a:extLst>
              <a:ext uri="{FF2B5EF4-FFF2-40B4-BE49-F238E27FC236}">
                <a16:creationId xmlns:a16="http://schemas.microsoft.com/office/drawing/2014/main" id="{29E6228F-97EA-4618-A246-6D6B38E05CD5}"/>
              </a:ext>
            </a:extLst>
          </p:cNvPr>
          <p:cNvSpPr/>
          <p:nvPr/>
        </p:nvSpPr>
        <p:spPr>
          <a:xfrm>
            <a:off x="609600" y="4800600"/>
            <a:ext cx="7924800" cy="1676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C647B37-2141-487F-BB10-B8643A245D08}"/>
              </a:ext>
            </a:extLst>
          </p:cNvPr>
          <p:cNvSpPr/>
          <p:nvPr/>
        </p:nvSpPr>
        <p:spPr>
          <a:xfrm>
            <a:off x="0" y="2667000"/>
            <a:ext cx="9144000" cy="457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3939768"/>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제목 4"/>
          <p:cNvSpPr>
            <a:spLocks noGrp="1"/>
          </p:cNvSpPr>
          <p:nvPr>
            <p:ph type="title"/>
          </p:nvPr>
        </p:nvSpPr>
        <p:spPr>
          <a:xfrm>
            <a:off x="152400" y="0"/>
            <a:ext cx="8675688" cy="762001"/>
          </a:xfrm>
        </p:spPr>
        <p:txBody>
          <a:bodyPr>
            <a:normAutofit/>
          </a:bodyPr>
          <a:lstStyle/>
          <a:p>
            <a:r>
              <a:rPr lang="en-US" altLang="ko-KR" sz="3200" dirty="0">
                <a:solidFill>
                  <a:schemeClr val="bg1"/>
                </a:solidFill>
                <a:latin typeface="Calibri" pitchFamily="34" charset="0"/>
                <a:ea typeface="굴림" pitchFamily="50" charset="-127"/>
              </a:rPr>
              <a:t>Conclusions</a:t>
            </a:r>
            <a:endParaRPr lang="ko-KR" altLang="en-US" sz="3200" dirty="0">
              <a:solidFill>
                <a:schemeClr val="bg1"/>
              </a:solidFill>
              <a:latin typeface="Calibri" pitchFamily="34" charset="0"/>
              <a:ea typeface="굴림" pitchFamily="50" charset="-127"/>
            </a:endParaRPr>
          </a:p>
        </p:txBody>
      </p:sp>
      <p:sp>
        <p:nvSpPr>
          <p:cNvPr id="6" name="내용 개체 틀 5"/>
          <p:cNvSpPr>
            <a:spLocks noGrp="1"/>
          </p:cNvSpPr>
          <p:nvPr>
            <p:ph idx="1"/>
          </p:nvPr>
        </p:nvSpPr>
        <p:spPr>
          <a:xfrm>
            <a:off x="76200" y="1343085"/>
            <a:ext cx="8915400" cy="5410712"/>
          </a:xfrm>
        </p:spPr>
        <p:txBody>
          <a:bodyPr>
            <a:normAutofit/>
          </a:bodyPr>
          <a:lstStyle/>
          <a:p>
            <a:pPr algn="just">
              <a:lnSpc>
                <a:spcPct val="100000"/>
              </a:lnSpc>
            </a:pPr>
            <a:r>
              <a:rPr lang="en-US" sz="2400" dirty="0"/>
              <a:t>Conglomerates have PEADs that are twice as large as single-segment firms and have significantly larger delayed response ratios</a:t>
            </a:r>
          </a:p>
          <a:p>
            <a:pPr algn="just">
              <a:lnSpc>
                <a:spcPct val="100000"/>
              </a:lnSpc>
            </a:pPr>
            <a:endParaRPr lang="en-US" sz="2400" dirty="0"/>
          </a:p>
          <a:p>
            <a:pPr algn="just">
              <a:lnSpc>
                <a:spcPct val="100000"/>
              </a:lnSpc>
            </a:pPr>
            <a:r>
              <a:rPr lang="en-US" sz="2400" dirty="0"/>
              <a:t>This effect can’t be explained by limits-to-arbitrage </a:t>
            </a:r>
          </a:p>
          <a:p>
            <a:pPr algn="just">
              <a:lnSpc>
                <a:spcPct val="100000"/>
              </a:lnSpc>
            </a:pPr>
            <a:endParaRPr lang="en-US" altLang="ko-KR" sz="2400" dirty="0">
              <a:latin typeface="Calibri" pitchFamily="34" charset="0"/>
              <a:ea typeface="굴림" pitchFamily="50" charset="-127"/>
            </a:endParaRPr>
          </a:p>
          <a:p>
            <a:pPr algn="just"/>
            <a:r>
              <a:rPr lang="en-US" sz="2400" dirty="0"/>
              <a:t>We attribute this result to investors having more difficulty processing earnings related information regarding conglomerates as multi-segment firms have significantly more complicated business models and are understood less</a:t>
            </a:r>
            <a:endParaRPr lang="en-US" altLang="ko-KR" sz="2400" dirty="0">
              <a:latin typeface="Calibri" pitchFamily="34" charset="0"/>
              <a:ea typeface="굴림" pitchFamily="50" charset="-127"/>
            </a:endParaRPr>
          </a:p>
          <a:p>
            <a:pPr>
              <a:lnSpc>
                <a:spcPct val="100000"/>
              </a:lnSpc>
            </a:pPr>
            <a:endParaRPr lang="en-US" altLang="ko-KR" sz="2000" dirty="0">
              <a:latin typeface="Calibri" pitchFamily="34" charset="0"/>
              <a:ea typeface="굴림" pitchFamily="50" charset="-127"/>
            </a:endParaRPr>
          </a:p>
        </p:txBody>
      </p:sp>
      <p:sp>
        <p:nvSpPr>
          <p:cNvPr id="4100" name="슬라이드 번호 개체 틀 3"/>
          <p:cNvSpPr>
            <a:spLocks noGrp="1"/>
          </p:cNvSpPr>
          <p:nvPr>
            <p:ph type="sldNum" sz="quarter" idx="12"/>
          </p:nvPr>
        </p:nvSpPr>
        <p:spPr>
          <a:noFill/>
        </p:spPr>
        <p:txBody>
          <a:bodyPr/>
          <a:lstStyle/>
          <a:p>
            <a:fld id="{72EC60A3-6130-45AE-BF0A-42A28E98F8C4}" type="slidenum">
              <a:rPr lang="ko-KR" altLang="en-US" sz="1000" smtClean="0">
                <a:ea typeface="굴림" pitchFamily="50" charset="-127"/>
              </a:rPr>
              <a:pPr/>
              <a:t>33</a:t>
            </a:fld>
            <a:endParaRPr lang="en-US" altLang="ko-KR" sz="1000" dirty="0">
              <a:ea typeface="굴림" pitchFamily="50" charset="-127"/>
            </a:endParaRPr>
          </a:p>
        </p:txBody>
      </p:sp>
    </p:spTree>
    <p:extLst>
      <p:ext uri="{BB962C8B-B14F-4D97-AF65-F5344CB8AC3E}">
        <p14:creationId xmlns:p14="http://schemas.microsoft.com/office/powerpoint/2010/main" val="60382607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제목 4"/>
          <p:cNvSpPr>
            <a:spLocks noGrp="1"/>
          </p:cNvSpPr>
          <p:nvPr>
            <p:ph type="title"/>
          </p:nvPr>
        </p:nvSpPr>
        <p:spPr>
          <a:xfrm>
            <a:off x="152400" y="0"/>
            <a:ext cx="8675688" cy="762001"/>
          </a:xfrm>
        </p:spPr>
        <p:txBody>
          <a:bodyPr/>
          <a:lstStyle/>
          <a:p>
            <a:r>
              <a:rPr lang="en-US" altLang="ko-KR" sz="3200" dirty="0">
                <a:solidFill>
                  <a:schemeClr val="bg1"/>
                </a:solidFill>
                <a:latin typeface="Calibri" pitchFamily="34" charset="0"/>
                <a:ea typeface="굴림" pitchFamily="50" charset="-127"/>
              </a:rPr>
              <a:t>Overview</a:t>
            </a:r>
            <a:endParaRPr lang="ko-KR" altLang="en-US" sz="3200" dirty="0">
              <a:solidFill>
                <a:schemeClr val="bg1"/>
              </a:solidFill>
              <a:latin typeface="Calibri" pitchFamily="34" charset="0"/>
              <a:ea typeface="굴림" pitchFamily="50" charset="-127"/>
            </a:endParaRPr>
          </a:p>
        </p:txBody>
      </p:sp>
      <p:sp>
        <p:nvSpPr>
          <p:cNvPr id="4100" name="슬라이드 번호 개체 틀 3"/>
          <p:cNvSpPr>
            <a:spLocks noGrp="1"/>
          </p:cNvSpPr>
          <p:nvPr>
            <p:ph type="sldNum" sz="quarter" idx="12"/>
          </p:nvPr>
        </p:nvSpPr>
        <p:spPr>
          <a:noFill/>
        </p:spPr>
        <p:txBody>
          <a:bodyPr/>
          <a:lstStyle/>
          <a:p>
            <a:fld id="{72EC60A3-6130-45AE-BF0A-42A28E98F8C4}" type="slidenum">
              <a:rPr lang="ko-KR" altLang="en-US" sz="1000" smtClean="0">
                <a:ea typeface="굴림" pitchFamily="50" charset="-127"/>
              </a:rPr>
              <a:pPr/>
              <a:t>4</a:t>
            </a:fld>
            <a:endParaRPr lang="en-US" altLang="ko-KR" sz="1000" dirty="0">
              <a:ea typeface="굴림" pitchFamily="50" charset="-127"/>
            </a:endParaRPr>
          </a:p>
        </p:txBody>
      </p:sp>
      <p:pic>
        <p:nvPicPr>
          <p:cNvPr id="2" name="Picture 1">
            <a:extLst>
              <a:ext uri="{FF2B5EF4-FFF2-40B4-BE49-F238E27FC236}">
                <a16:creationId xmlns:a16="http://schemas.microsoft.com/office/drawing/2014/main" id="{6C17C609-5522-4BD4-8A0B-B1892F3606C9}"/>
              </a:ext>
            </a:extLst>
          </p:cNvPr>
          <p:cNvPicPr>
            <a:picLocks noChangeAspect="1"/>
          </p:cNvPicPr>
          <p:nvPr/>
        </p:nvPicPr>
        <p:blipFill>
          <a:blip r:embed="rId3"/>
          <a:stretch>
            <a:fillRect/>
          </a:stretch>
        </p:blipFill>
        <p:spPr>
          <a:xfrm>
            <a:off x="762000" y="1140895"/>
            <a:ext cx="6719788" cy="5580580"/>
          </a:xfrm>
          <a:prstGeom prst="rect">
            <a:avLst/>
          </a:prstGeom>
        </p:spPr>
      </p:pic>
      <p:sp>
        <p:nvSpPr>
          <p:cNvPr id="7" name="Rectangle 6">
            <a:extLst>
              <a:ext uri="{FF2B5EF4-FFF2-40B4-BE49-F238E27FC236}">
                <a16:creationId xmlns:a16="http://schemas.microsoft.com/office/drawing/2014/main" id="{9302118C-0B13-49E6-9899-60A624FEC6E7}"/>
              </a:ext>
            </a:extLst>
          </p:cNvPr>
          <p:cNvSpPr/>
          <p:nvPr/>
        </p:nvSpPr>
        <p:spPr>
          <a:xfrm>
            <a:off x="5562600" y="2112829"/>
            <a:ext cx="1143000" cy="460864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296037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제목 4"/>
          <p:cNvSpPr>
            <a:spLocks noGrp="1"/>
          </p:cNvSpPr>
          <p:nvPr>
            <p:ph type="title"/>
          </p:nvPr>
        </p:nvSpPr>
        <p:spPr>
          <a:xfrm>
            <a:off x="152400" y="0"/>
            <a:ext cx="8675688" cy="762001"/>
          </a:xfrm>
        </p:spPr>
        <p:txBody>
          <a:bodyPr/>
          <a:lstStyle/>
          <a:p>
            <a:r>
              <a:rPr lang="en-US" altLang="ko-KR" sz="3200" dirty="0">
                <a:solidFill>
                  <a:schemeClr val="bg1"/>
                </a:solidFill>
                <a:latin typeface="Calibri" pitchFamily="34" charset="0"/>
                <a:ea typeface="굴림" pitchFamily="50" charset="-127"/>
              </a:rPr>
              <a:t>Overview</a:t>
            </a:r>
            <a:endParaRPr lang="ko-KR" altLang="en-US" sz="3200" dirty="0">
              <a:solidFill>
                <a:schemeClr val="bg1"/>
              </a:solidFill>
              <a:latin typeface="Calibri" pitchFamily="34" charset="0"/>
              <a:ea typeface="굴림" pitchFamily="50" charset="-127"/>
            </a:endParaRPr>
          </a:p>
        </p:txBody>
      </p:sp>
      <p:sp>
        <p:nvSpPr>
          <p:cNvPr id="6" name="내용 개체 틀 5"/>
          <p:cNvSpPr>
            <a:spLocks noGrp="1"/>
          </p:cNvSpPr>
          <p:nvPr>
            <p:ph idx="1"/>
          </p:nvPr>
        </p:nvSpPr>
        <p:spPr>
          <a:xfrm>
            <a:off x="0" y="1143000"/>
            <a:ext cx="8915400" cy="5715000"/>
          </a:xfrm>
        </p:spPr>
        <p:txBody>
          <a:bodyPr>
            <a:noAutofit/>
          </a:bodyPr>
          <a:lstStyle/>
          <a:p>
            <a:pPr algn="just">
              <a:lnSpc>
                <a:spcPct val="100000"/>
              </a:lnSpc>
            </a:pPr>
            <a:r>
              <a:rPr lang="en-US" altLang="ko-KR" sz="2500" dirty="0">
                <a:solidFill>
                  <a:schemeClr val="accent3">
                    <a:lumMod val="60000"/>
                    <a:lumOff val="40000"/>
                  </a:schemeClr>
                </a:solidFill>
                <a:latin typeface="Calibri" pitchFamily="34" charset="0"/>
                <a:ea typeface="굴림" pitchFamily="50" charset="-127"/>
              </a:rPr>
              <a:t>We show that the post-earnings-announcement drift is stronger for conglomerates than single-segment firms</a:t>
            </a:r>
          </a:p>
          <a:p>
            <a:pPr algn="just">
              <a:lnSpc>
                <a:spcPct val="100000"/>
              </a:lnSpc>
            </a:pPr>
            <a:endParaRPr lang="en-US" altLang="ko-KR" sz="2500" dirty="0">
              <a:solidFill>
                <a:schemeClr val="accent3">
                  <a:lumMod val="60000"/>
                  <a:lumOff val="40000"/>
                </a:schemeClr>
              </a:solidFill>
              <a:latin typeface="Calibri" pitchFamily="34" charset="0"/>
              <a:ea typeface="굴림" pitchFamily="50" charset="-127"/>
            </a:endParaRPr>
          </a:p>
          <a:p>
            <a:pPr algn="just">
              <a:lnSpc>
                <a:spcPct val="100000"/>
              </a:lnSpc>
            </a:pPr>
            <a:r>
              <a:rPr lang="en-US" altLang="ko-KR" sz="2500" dirty="0">
                <a:solidFill>
                  <a:schemeClr val="accent3">
                    <a:lumMod val="60000"/>
                    <a:lumOff val="40000"/>
                  </a:schemeClr>
                </a:solidFill>
                <a:latin typeface="Calibri" pitchFamily="34" charset="0"/>
                <a:ea typeface="굴림" pitchFamily="50" charset="-127"/>
              </a:rPr>
              <a:t>Conglomerates on average are larger so it is unlikely for limits-to-arbitrage to drive the results</a:t>
            </a:r>
          </a:p>
          <a:p>
            <a:pPr marL="0" indent="0" algn="just">
              <a:lnSpc>
                <a:spcPct val="100000"/>
              </a:lnSpc>
              <a:buNone/>
            </a:pPr>
            <a:endParaRPr lang="en-US" altLang="ko-KR" sz="2500" dirty="0">
              <a:latin typeface="Calibri" pitchFamily="34" charset="0"/>
              <a:ea typeface="굴림" pitchFamily="50" charset="-127"/>
            </a:endParaRPr>
          </a:p>
          <a:p>
            <a:pPr algn="just">
              <a:lnSpc>
                <a:spcPct val="100000"/>
              </a:lnSpc>
            </a:pPr>
            <a:r>
              <a:rPr lang="en-US" altLang="ko-KR" sz="2500" dirty="0">
                <a:latin typeface="Calibri" pitchFamily="34" charset="0"/>
                <a:ea typeface="굴림" pitchFamily="50" charset="-127"/>
              </a:rPr>
              <a:t>We hypothesize that conglomerates’ more complicated business models slow information processing about them</a:t>
            </a:r>
          </a:p>
          <a:p>
            <a:pPr marL="457200" lvl="1" indent="0" algn="just">
              <a:buNone/>
            </a:pPr>
            <a:endParaRPr lang="en-US" altLang="ko-KR" sz="2200" dirty="0">
              <a:latin typeface="Calibri" pitchFamily="34" charset="0"/>
              <a:ea typeface="굴림" pitchFamily="50" charset="-127"/>
            </a:endParaRPr>
          </a:p>
          <a:p>
            <a:pPr algn="just">
              <a:lnSpc>
                <a:spcPct val="100000"/>
              </a:lnSpc>
            </a:pPr>
            <a:endParaRPr lang="en-US" altLang="ko-KR" sz="2400" dirty="0">
              <a:latin typeface="Calibri" pitchFamily="34" charset="0"/>
              <a:ea typeface="굴림" pitchFamily="50" charset="-127"/>
            </a:endParaRPr>
          </a:p>
        </p:txBody>
      </p:sp>
      <p:sp>
        <p:nvSpPr>
          <p:cNvPr id="4100" name="슬라이드 번호 개체 틀 3"/>
          <p:cNvSpPr>
            <a:spLocks noGrp="1"/>
          </p:cNvSpPr>
          <p:nvPr>
            <p:ph type="sldNum" sz="quarter" idx="12"/>
          </p:nvPr>
        </p:nvSpPr>
        <p:spPr>
          <a:noFill/>
        </p:spPr>
        <p:txBody>
          <a:bodyPr/>
          <a:lstStyle/>
          <a:p>
            <a:fld id="{72EC60A3-6130-45AE-BF0A-42A28E98F8C4}" type="slidenum">
              <a:rPr lang="ko-KR" altLang="en-US" sz="1000" smtClean="0">
                <a:ea typeface="굴림" pitchFamily="50" charset="-127"/>
              </a:rPr>
              <a:pPr/>
              <a:t>5</a:t>
            </a:fld>
            <a:endParaRPr lang="en-US" altLang="ko-KR" sz="1000" dirty="0">
              <a:ea typeface="굴림" pitchFamily="50" charset="-127"/>
            </a:endParaRPr>
          </a:p>
        </p:txBody>
      </p:sp>
    </p:spTree>
    <p:extLst>
      <p:ext uri="{BB962C8B-B14F-4D97-AF65-F5344CB8AC3E}">
        <p14:creationId xmlns:p14="http://schemas.microsoft.com/office/powerpoint/2010/main" val="105642803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제목 4"/>
          <p:cNvSpPr>
            <a:spLocks noGrp="1"/>
          </p:cNvSpPr>
          <p:nvPr>
            <p:ph type="title"/>
          </p:nvPr>
        </p:nvSpPr>
        <p:spPr>
          <a:xfrm>
            <a:off x="152400" y="0"/>
            <a:ext cx="8675688" cy="762001"/>
          </a:xfrm>
        </p:spPr>
        <p:txBody>
          <a:bodyPr/>
          <a:lstStyle/>
          <a:p>
            <a:r>
              <a:rPr lang="en-US" altLang="ko-KR" sz="3200" dirty="0">
                <a:solidFill>
                  <a:schemeClr val="bg1"/>
                </a:solidFill>
                <a:latin typeface="Calibri" pitchFamily="34" charset="0"/>
                <a:ea typeface="굴림" pitchFamily="50" charset="-127"/>
              </a:rPr>
              <a:t>Don’t we already know this?</a:t>
            </a:r>
          </a:p>
        </p:txBody>
      </p:sp>
      <p:sp>
        <p:nvSpPr>
          <p:cNvPr id="6" name="내용 개체 틀 5"/>
          <p:cNvSpPr>
            <a:spLocks noGrp="1"/>
          </p:cNvSpPr>
          <p:nvPr>
            <p:ph idx="1"/>
          </p:nvPr>
        </p:nvSpPr>
        <p:spPr>
          <a:xfrm>
            <a:off x="0" y="1143000"/>
            <a:ext cx="8915400" cy="5715000"/>
          </a:xfrm>
        </p:spPr>
        <p:txBody>
          <a:bodyPr>
            <a:noAutofit/>
          </a:bodyPr>
          <a:lstStyle/>
          <a:p>
            <a:pPr algn="just">
              <a:lnSpc>
                <a:spcPct val="100000"/>
              </a:lnSpc>
            </a:pPr>
            <a:r>
              <a:rPr lang="en-US" altLang="ko-KR" sz="2500" dirty="0">
                <a:latin typeface="Calibri" pitchFamily="34" charset="0"/>
                <a:ea typeface="굴림" pitchFamily="50" charset="-127"/>
              </a:rPr>
              <a:t>Gilson, Healy, Noe, and Palepu (2001) find that focus-increasing spin-offs lead to improved analyst forecast accuracy</a:t>
            </a:r>
          </a:p>
          <a:p>
            <a:pPr algn="just">
              <a:lnSpc>
                <a:spcPct val="100000"/>
              </a:lnSpc>
            </a:pPr>
            <a:endParaRPr lang="en-US" altLang="ko-KR" sz="2500" dirty="0">
              <a:latin typeface="Calibri" pitchFamily="34" charset="0"/>
              <a:ea typeface="굴림" pitchFamily="50" charset="-127"/>
            </a:endParaRPr>
          </a:p>
          <a:p>
            <a:pPr algn="just">
              <a:lnSpc>
                <a:spcPct val="100000"/>
              </a:lnSpc>
            </a:pPr>
            <a:r>
              <a:rPr lang="en-US" altLang="ko-KR" sz="2500" dirty="0">
                <a:latin typeface="Calibri" pitchFamily="34" charset="0"/>
                <a:ea typeface="굴림" pitchFamily="50" charset="-127"/>
              </a:rPr>
              <a:t>due to reduction in analysts’ task complexity (Clement 1999)</a:t>
            </a:r>
          </a:p>
          <a:p>
            <a:pPr algn="just">
              <a:lnSpc>
                <a:spcPct val="100000"/>
              </a:lnSpc>
            </a:pPr>
            <a:endParaRPr lang="en-US" altLang="ko-KR" sz="2500" dirty="0">
              <a:latin typeface="Calibri" pitchFamily="34" charset="0"/>
              <a:ea typeface="굴림" pitchFamily="50" charset="-127"/>
            </a:endParaRPr>
          </a:p>
          <a:p>
            <a:pPr algn="just">
              <a:lnSpc>
                <a:spcPct val="100000"/>
              </a:lnSpc>
            </a:pPr>
            <a:r>
              <a:rPr lang="en-US" altLang="ko-KR" sz="2500" dirty="0">
                <a:latin typeface="Calibri" pitchFamily="34" charset="0"/>
                <a:ea typeface="굴림" pitchFamily="50" charset="-127"/>
              </a:rPr>
              <a:t>and better facilitation of information transfers by analysts with industry expertise (Hilary and Shen 2013)</a:t>
            </a:r>
          </a:p>
          <a:p>
            <a:pPr algn="just">
              <a:lnSpc>
                <a:spcPct val="100000"/>
              </a:lnSpc>
            </a:pPr>
            <a:endParaRPr lang="en-US" altLang="ko-KR" sz="2500" dirty="0">
              <a:latin typeface="Calibri" pitchFamily="34" charset="0"/>
              <a:ea typeface="굴림" pitchFamily="50" charset="-127"/>
            </a:endParaRPr>
          </a:p>
          <a:p>
            <a:pPr algn="just">
              <a:lnSpc>
                <a:spcPct val="100000"/>
              </a:lnSpc>
            </a:pPr>
            <a:r>
              <a:rPr lang="en-US" altLang="ko-KR" sz="2500" dirty="0">
                <a:latin typeface="Calibri" pitchFamily="34" charset="0"/>
                <a:ea typeface="굴림" pitchFamily="50" charset="-127"/>
              </a:rPr>
              <a:t>So what’s news?</a:t>
            </a:r>
          </a:p>
          <a:p>
            <a:pPr algn="just">
              <a:lnSpc>
                <a:spcPct val="100000"/>
              </a:lnSpc>
            </a:pPr>
            <a:endParaRPr lang="en-US" altLang="ko-KR" sz="600" dirty="0">
              <a:latin typeface="Calibri" pitchFamily="34" charset="0"/>
              <a:ea typeface="굴림" pitchFamily="50" charset="-127"/>
            </a:endParaRPr>
          </a:p>
          <a:p>
            <a:pPr lvl="1" algn="just"/>
            <a:endParaRPr lang="en-US" altLang="ko-KR" sz="2200" dirty="0">
              <a:latin typeface="Calibri" pitchFamily="34" charset="0"/>
              <a:ea typeface="굴림" pitchFamily="50" charset="-127"/>
            </a:endParaRPr>
          </a:p>
          <a:p>
            <a:pPr algn="just">
              <a:lnSpc>
                <a:spcPct val="100000"/>
              </a:lnSpc>
            </a:pPr>
            <a:endParaRPr lang="en-US" altLang="ko-KR" sz="2400" dirty="0">
              <a:latin typeface="Calibri" pitchFamily="34" charset="0"/>
              <a:ea typeface="굴림" pitchFamily="50" charset="-127"/>
            </a:endParaRPr>
          </a:p>
        </p:txBody>
      </p:sp>
      <p:sp>
        <p:nvSpPr>
          <p:cNvPr id="4100" name="슬라이드 번호 개체 틀 3"/>
          <p:cNvSpPr>
            <a:spLocks noGrp="1"/>
          </p:cNvSpPr>
          <p:nvPr>
            <p:ph type="sldNum" sz="quarter" idx="12"/>
          </p:nvPr>
        </p:nvSpPr>
        <p:spPr>
          <a:noFill/>
        </p:spPr>
        <p:txBody>
          <a:bodyPr/>
          <a:lstStyle/>
          <a:p>
            <a:fld id="{72EC60A3-6130-45AE-BF0A-42A28E98F8C4}" type="slidenum">
              <a:rPr lang="ko-KR" altLang="en-US" sz="1000" smtClean="0">
                <a:ea typeface="굴림" pitchFamily="50" charset="-127"/>
              </a:rPr>
              <a:pPr/>
              <a:t>6</a:t>
            </a:fld>
            <a:endParaRPr lang="en-US" altLang="ko-KR" sz="1000" dirty="0">
              <a:ea typeface="굴림" pitchFamily="50" charset="-127"/>
            </a:endParaRPr>
          </a:p>
        </p:txBody>
      </p:sp>
    </p:spTree>
    <p:extLst>
      <p:ext uri="{BB962C8B-B14F-4D97-AF65-F5344CB8AC3E}">
        <p14:creationId xmlns:p14="http://schemas.microsoft.com/office/powerpoint/2010/main" val="168793521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제목 4"/>
          <p:cNvSpPr>
            <a:spLocks noGrp="1"/>
          </p:cNvSpPr>
          <p:nvPr>
            <p:ph type="title"/>
          </p:nvPr>
        </p:nvSpPr>
        <p:spPr>
          <a:xfrm>
            <a:off x="152400" y="0"/>
            <a:ext cx="8675688" cy="762001"/>
          </a:xfrm>
        </p:spPr>
        <p:txBody>
          <a:bodyPr/>
          <a:lstStyle/>
          <a:p>
            <a:r>
              <a:rPr lang="en-US" altLang="ko-KR" sz="3200" dirty="0">
                <a:solidFill>
                  <a:schemeClr val="bg1"/>
                </a:solidFill>
                <a:latin typeface="Calibri" pitchFamily="34" charset="0"/>
                <a:ea typeface="굴림" pitchFamily="50" charset="-127"/>
              </a:rPr>
              <a:t>Not clear due to sample selection</a:t>
            </a:r>
          </a:p>
        </p:txBody>
      </p:sp>
      <p:sp>
        <p:nvSpPr>
          <p:cNvPr id="6" name="내용 개체 틀 5"/>
          <p:cNvSpPr>
            <a:spLocks noGrp="1"/>
          </p:cNvSpPr>
          <p:nvPr>
            <p:ph idx="1"/>
          </p:nvPr>
        </p:nvSpPr>
        <p:spPr>
          <a:xfrm>
            <a:off x="0" y="1143000"/>
            <a:ext cx="8915400" cy="5715000"/>
          </a:xfrm>
        </p:spPr>
        <p:txBody>
          <a:bodyPr>
            <a:noAutofit/>
          </a:bodyPr>
          <a:lstStyle/>
          <a:p>
            <a:pPr algn="just">
              <a:lnSpc>
                <a:spcPct val="100000"/>
              </a:lnSpc>
            </a:pPr>
            <a:r>
              <a:rPr lang="en-US" altLang="ko-KR" sz="2500" dirty="0">
                <a:latin typeface="Calibri" pitchFamily="34" charset="0"/>
                <a:ea typeface="굴림" pitchFamily="50" charset="-127"/>
              </a:rPr>
              <a:t>Krishnaswami and Subramaniam (1999) suggest that conglomerates that choose to break-up are those that are subject to the most severe information dissemination problems</a:t>
            </a:r>
          </a:p>
          <a:p>
            <a:pPr algn="just">
              <a:lnSpc>
                <a:spcPct val="100000"/>
              </a:lnSpc>
            </a:pPr>
            <a:endParaRPr lang="en-US" altLang="ko-KR" sz="2500" dirty="0">
              <a:latin typeface="Calibri" pitchFamily="34" charset="0"/>
              <a:ea typeface="굴림" pitchFamily="50" charset="-127"/>
            </a:endParaRPr>
          </a:p>
          <a:p>
            <a:pPr algn="just">
              <a:lnSpc>
                <a:spcPct val="100000"/>
              </a:lnSpc>
            </a:pPr>
            <a:r>
              <a:rPr lang="en-US" altLang="ko-KR" sz="2500" dirty="0">
                <a:latin typeface="Calibri" pitchFamily="34" charset="0"/>
                <a:ea typeface="굴림" pitchFamily="50" charset="-127"/>
              </a:rPr>
              <a:t>Krishnaswami and Subramaniam (1999) report that the average forecast error of a conglomerate that breaks up is four times that of a similar conglomerate that doesn’t break up</a:t>
            </a:r>
          </a:p>
          <a:p>
            <a:pPr algn="just">
              <a:lnSpc>
                <a:spcPct val="100000"/>
              </a:lnSpc>
            </a:pPr>
            <a:endParaRPr lang="en-US" altLang="ko-KR" sz="2400" dirty="0">
              <a:latin typeface="Calibri" pitchFamily="34" charset="0"/>
              <a:ea typeface="굴림" pitchFamily="50" charset="-127"/>
            </a:endParaRPr>
          </a:p>
        </p:txBody>
      </p:sp>
      <p:sp>
        <p:nvSpPr>
          <p:cNvPr id="4100" name="슬라이드 번호 개체 틀 3"/>
          <p:cNvSpPr>
            <a:spLocks noGrp="1"/>
          </p:cNvSpPr>
          <p:nvPr>
            <p:ph type="sldNum" sz="quarter" idx="12"/>
          </p:nvPr>
        </p:nvSpPr>
        <p:spPr>
          <a:noFill/>
        </p:spPr>
        <p:txBody>
          <a:bodyPr/>
          <a:lstStyle/>
          <a:p>
            <a:fld id="{72EC60A3-6130-45AE-BF0A-42A28E98F8C4}" type="slidenum">
              <a:rPr lang="ko-KR" altLang="en-US" sz="1000" smtClean="0">
                <a:ea typeface="굴림" pitchFamily="50" charset="-127"/>
              </a:rPr>
              <a:pPr/>
              <a:t>7</a:t>
            </a:fld>
            <a:endParaRPr lang="en-US" altLang="ko-KR" sz="1000" dirty="0">
              <a:ea typeface="굴림" pitchFamily="50" charset="-127"/>
            </a:endParaRPr>
          </a:p>
        </p:txBody>
      </p:sp>
    </p:spTree>
    <p:extLst>
      <p:ext uri="{BB962C8B-B14F-4D97-AF65-F5344CB8AC3E}">
        <p14:creationId xmlns:p14="http://schemas.microsoft.com/office/powerpoint/2010/main" val="427678858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제목 4"/>
          <p:cNvSpPr>
            <a:spLocks noGrp="1"/>
          </p:cNvSpPr>
          <p:nvPr>
            <p:ph type="title"/>
          </p:nvPr>
        </p:nvSpPr>
        <p:spPr>
          <a:xfrm>
            <a:off x="152400" y="0"/>
            <a:ext cx="8675688" cy="762001"/>
          </a:xfrm>
        </p:spPr>
        <p:txBody>
          <a:bodyPr/>
          <a:lstStyle/>
          <a:p>
            <a:r>
              <a:rPr lang="en-US" altLang="ko-KR" sz="3200" dirty="0">
                <a:solidFill>
                  <a:schemeClr val="bg1"/>
                </a:solidFill>
                <a:latin typeface="Calibri" pitchFamily="34" charset="0"/>
                <a:ea typeface="굴림" pitchFamily="50" charset="-127"/>
              </a:rPr>
              <a:t>And conflicting results from earlier</a:t>
            </a:r>
            <a:endParaRPr lang="ko-KR" altLang="en-US" sz="3200" dirty="0">
              <a:solidFill>
                <a:schemeClr val="bg1"/>
              </a:solidFill>
              <a:latin typeface="Calibri" pitchFamily="34" charset="0"/>
              <a:ea typeface="굴림" pitchFamily="50" charset="-127"/>
            </a:endParaRPr>
          </a:p>
        </p:txBody>
      </p:sp>
      <p:sp>
        <p:nvSpPr>
          <p:cNvPr id="6" name="내용 개체 틀 5"/>
          <p:cNvSpPr>
            <a:spLocks noGrp="1"/>
          </p:cNvSpPr>
          <p:nvPr>
            <p:ph idx="1"/>
          </p:nvPr>
        </p:nvSpPr>
        <p:spPr>
          <a:xfrm>
            <a:off x="0" y="1143000"/>
            <a:ext cx="8915400" cy="5638800"/>
          </a:xfrm>
        </p:spPr>
        <p:txBody>
          <a:bodyPr>
            <a:noAutofit/>
          </a:bodyPr>
          <a:lstStyle/>
          <a:p>
            <a:pPr algn="just">
              <a:lnSpc>
                <a:spcPct val="100000"/>
              </a:lnSpc>
            </a:pPr>
            <a:r>
              <a:rPr lang="en-US" sz="2500" dirty="0"/>
              <a:t>Thomas (2002) studies the impact of conglomeration on analyst forecast errors over the 1986-1995 time period and finds that conglomerates (single-segment firms) have lower (larger) analyst forecast errors on average in his sample </a:t>
            </a:r>
          </a:p>
          <a:p>
            <a:pPr algn="just">
              <a:lnSpc>
                <a:spcPct val="100000"/>
              </a:lnSpc>
            </a:pPr>
            <a:endParaRPr lang="en-US" sz="2500" dirty="0"/>
          </a:p>
          <a:p>
            <a:pPr algn="just">
              <a:lnSpc>
                <a:spcPct val="100000"/>
              </a:lnSpc>
            </a:pPr>
            <a:r>
              <a:rPr lang="en-US" sz="2500" dirty="0"/>
              <a:t>This finding could be attributable to the short time period he studies or due to his list of controls</a:t>
            </a:r>
          </a:p>
        </p:txBody>
      </p:sp>
      <p:sp>
        <p:nvSpPr>
          <p:cNvPr id="4100" name="슬라이드 번호 개체 틀 3"/>
          <p:cNvSpPr>
            <a:spLocks noGrp="1"/>
          </p:cNvSpPr>
          <p:nvPr>
            <p:ph type="sldNum" sz="quarter" idx="12"/>
          </p:nvPr>
        </p:nvSpPr>
        <p:spPr>
          <a:noFill/>
        </p:spPr>
        <p:txBody>
          <a:bodyPr/>
          <a:lstStyle/>
          <a:p>
            <a:fld id="{72EC60A3-6130-45AE-BF0A-42A28E98F8C4}" type="slidenum">
              <a:rPr lang="ko-KR" altLang="en-US" sz="1000" smtClean="0">
                <a:ea typeface="굴림" pitchFamily="50" charset="-127"/>
              </a:rPr>
              <a:pPr/>
              <a:t>8</a:t>
            </a:fld>
            <a:endParaRPr lang="en-US" altLang="ko-KR" sz="1000" dirty="0">
              <a:ea typeface="굴림" pitchFamily="50" charset="-127"/>
            </a:endParaRPr>
          </a:p>
        </p:txBody>
      </p:sp>
    </p:spTree>
    <p:extLst>
      <p:ext uri="{BB962C8B-B14F-4D97-AF65-F5344CB8AC3E}">
        <p14:creationId xmlns:p14="http://schemas.microsoft.com/office/powerpoint/2010/main" val="370598953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제목 4"/>
          <p:cNvSpPr>
            <a:spLocks noGrp="1"/>
          </p:cNvSpPr>
          <p:nvPr>
            <p:ph type="title"/>
          </p:nvPr>
        </p:nvSpPr>
        <p:spPr>
          <a:xfrm>
            <a:off x="152400" y="0"/>
            <a:ext cx="8534400" cy="914400"/>
          </a:xfrm>
        </p:spPr>
        <p:txBody>
          <a:bodyPr>
            <a:normAutofit fontScale="90000"/>
          </a:bodyPr>
          <a:lstStyle/>
          <a:p>
            <a:r>
              <a:rPr lang="en-US" altLang="ko-KR" sz="3200" dirty="0">
                <a:solidFill>
                  <a:schemeClr val="bg1"/>
                </a:solidFill>
                <a:latin typeface="Calibri" pitchFamily="34" charset="0"/>
                <a:ea typeface="굴림" pitchFamily="50" charset="-127"/>
              </a:rPr>
              <a:t>Organizational structure and the firm’s information environment: Reloaded</a:t>
            </a:r>
            <a:endParaRPr lang="ko-KR" altLang="en-US" sz="3200" dirty="0">
              <a:solidFill>
                <a:schemeClr val="bg1"/>
              </a:solidFill>
              <a:latin typeface="Calibri" pitchFamily="34" charset="0"/>
              <a:ea typeface="굴림" pitchFamily="50" charset="-127"/>
            </a:endParaRPr>
          </a:p>
        </p:txBody>
      </p:sp>
      <p:sp>
        <p:nvSpPr>
          <p:cNvPr id="6" name="내용 개체 틀 5"/>
          <p:cNvSpPr>
            <a:spLocks noGrp="1"/>
          </p:cNvSpPr>
          <p:nvPr>
            <p:ph idx="1"/>
          </p:nvPr>
        </p:nvSpPr>
        <p:spPr>
          <a:xfrm>
            <a:off x="0" y="1143000"/>
            <a:ext cx="8915400" cy="5486400"/>
          </a:xfrm>
        </p:spPr>
        <p:txBody>
          <a:bodyPr>
            <a:noAutofit/>
          </a:bodyPr>
          <a:lstStyle/>
          <a:p>
            <a:pPr algn="just">
              <a:lnSpc>
                <a:spcPct val="100000"/>
              </a:lnSpc>
            </a:pPr>
            <a:r>
              <a:rPr lang="en-US" sz="2500" dirty="0"/>
              <a:t>Findings in Thomas (2002) are counter-intuitive and Gilson et al. (2001) and the literature that studies spin offs suffer form sample selection biases</a:t>
            </a:r>
          </a:p>
          <a:p>
            <a:pPr algn="just">
              <a:lnSpc>
                <a:spcPct val="100000"/>
              </a:lnSpc>
            </a:pPr>
            <a:endParaRPr lang="en-US" altLang="ko-KR" sz="2500" dirty="0">
              <a:latin typeface="Calibri" pitchFamily="34" charset="0"/>
              <a:ea typeface="굴림" pitchFamily="50" charset="-127"/>
            </a:endParaRPr>
          </a:p>
          <a:p>
            <a:pPr algn="just">
              <a:lnSpc>
                <a:spcPct val="100000"/>
              </a:lnSpc>
            </a:pPr>
            <a:r>
              <a:rPr lang="en-US" altLang="ko-KR" sz="2500" dirty="0">
                <a:latin typeface="Calibri" pitchFamily="34" charset="0"/>
                <a:ea typeface="굴림" pitchFamily="50" charset="-127"/>
              </a:rPr>
              <a:t>We need to study the </a:t>
            </a:r>
            <a:r>
              <a:rPr lang="en-US" altLang="ko-KR" sz="2500" i="1" dirty="0">
                <a:latin typeface="Calibri" pitchFamily="34" charset="0"/>
                <a:ea typeface="굴림" pitchFamily="50" charset="-127"/>
              </a:rPr>
              <a:t>broad cross-section of firms </a:t>
            </a:r>
            <a:r>
              <a:rPr lang="en-US" altLang="ko-KR" sz="2500" dirty="0">
                <a:latin typeface="Calibri" pitchFamily="34" charset="0"/>
                <a:ea typeface="굴림" pitchFamily="50" charset="-127"/>
              </a:rPr>
              <a:t>including those that do stay as conglomerates </a:t>
            </a:r>
            <a:r>
              <a:rPr lang="en-US" altLang="ko-KR" sz="2500" i="1" dirty="0">
                <a:latin typeface="Calibri" pitchFamily="34" charset="0"/>
                <a:ea typeface="굴림" pitchFamily="50" charset="-127"/>
              </a:rPr>
              <a:t>in a longer time-series</a:t>
            </a:r>
          </a:p>
          <a:p>
            <a:pPr algn="just">
              <a:lnSpc>
                <a:spcPct val="100000"/>
              </a:lnSpc>
            </a:pPr>
            <a:endParaRPr lang="en-US" altLang="ko-KR" sz="2400" i="1" dirty="0">
              <a:latin typeface="Calibri" pitchFamily="34" charset="0"/>
              <a:ea typeface="굴림" pitchFamily="50" charset="-127"/>
            </a:endParaRPr>
          </a:p>
        </p:txBody>
      </p:sp>
      <p:sp>
        <p:nvSpPr>
          <p:cNvPr id="4100" name="슬라이드 번호 개체 틀 3"/>
          <p:cNvSpPr>
            <a:spLocks noGrp="1"/>
          </p:cNvSpPr>
          <p:nvPr>
            <p:ph type="sldNum" sz="quarter" idx="12"/>
          </p:nvPr>
        </p:nvSpPr>
        <p:spPr>
          <a:noFill/>
        </p:spPr>
        <p:txBody>
          <a:bodyPr/>
          <a:lstStyle/>
          <a:p>
            <a:fld id="{72EC60A3-6130-45AE-BF0A-42A28E98F8C4}" type="slidenum">
              <a:rPr lang="ko-KR" altLang="en-US" sz="1000" smtClean="0">
                <a:ea typeface="굴림" pitchFamily="50" charset="-127"/>
              </a:rPr>
              <a:pPr/>
              <a:t>9</a:t>
            </a:fld>
            <a:endParaRPr lang="en-US" altLang="ko-KR" sz="1000" dirty="0">
              <a:ea typeface="굴림" pitchFamily="50" charset="-127"/>
            </a:endParaRPr>
          </a:p>
        </p:txBody>
      </p:sp>
    </p:spTree>
    <p:extLst>
      <p:ext uri="{BB962C8B-B14F-4D97-AF65-F5344CB8AC3E}">
        <p14:creationId xmlns:p14="http://schemas.microsoft.com/office/powerpoint/2010/main" val="668411688"/>
      </p:ext>
    </p:extLst>
  </p:cSld>
  <p:clrMapOvr>
    <a:masterClrMapping/>
  </p:clrMapOvr>
  <p:transition>
    <p:fade/>
  </p:transition>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9099</TotalTime>
  <Words>1561</Words>
  <Application>Microsoft Office PowerPoint</Application>
  <PresentationFormat>Letter Paper (8.5x11 in)</PresentationFormat>
  <Paragraphs>249</Paragraphs>
  <Slides>33</Slides>
  <Notes>33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 Unicode MS</vt:lpstr>
      <vt:lpstr>Arial</vt:lpstr>
      <vt:lpstr>Calibri</vt:lpstr>
      <vt:lpstr>Wingdings 3</vt:lpstr>
      <vt:lpstr>Office Theme</vt:lpstr>
      <vt:lpstr>  Firm Complexity and Post-Earnings-Announcement Drift  by Barinov, Park, Yıldızhan</vt:lpstr>
      <vt:lpstr>Overview</vt:lpstr>
      <vt:lpstr>Overview</vt:lpstr>
      <vt:lpstr>Overview</vt:lpstr>
      <vt:lpstr>Overview</vt:lpstr>
      <vt:lpstr>Don’t we already know this?</vt:lpstr>
      <vt:lpstr>Not clear due to sample selection</vt:lpstr>
      <vt:lpstr>And conflicting results from earlier</vt:lpstr>
      <vt:lpstr>Organizational structure and the firm’s information environment: Reloaded</vt:lpstr>
      <vt:lpstr>Conglomerates and Information Processing</vt:lpstr>
      <vt:lpstr>Conglomerates and Information Processing</vt:lpstr>
      <vt:lpstr>Conglomerates and Information Processing</vt:lpstr>
      <vt:lpstr>Conglomerates and Information Processing</vt:lpstr>
      <vt:lpstr>Conglomerates and Information Processing</vt:lpstr>
      <vt:lpstr>Conglomerates and Information Processing</vt:lpstr>
      <vt:lpstr>Business Complexity should lead to larger PEAD</vt:lpstr>
      <vt:lpstr>Why use organizational form as a measure of business complexity, why not something else?</vt:lpstr>
      <vt:lpstr>Organizational form and Predictable Returns,  Cohen and Lou (2012)</vt:lpstr>
      <vt:lpstr>Fama-MacBeth Regressions</vt:lpstr>
      <vt:lpstr> Measures of Complexity used in regressions</vt:lpstr>
      <vt:lpstr>Main Results</vt:lpstr>
      <vt:lpstr>Implications of Fama-MacBeth regressions</vt:lpstr>
      <vt:lpstr>Fama-MacBeth Regressions with Extreme Deciles</vt:lpstr>
      <vt:lpstr>Delayed Response Ratios</vt:lpstr>
      <vt:lpstr>Institutional Ownership matters</vt:lpstr>
      <vt:lpstr>New Conglomerates</vt:lpstr>
      <vt:lpstr>Cross-sectional variation among conglomerates</vt:lpstr>
      <vt:lpstr>Checking for overlap with Cohen and Lou (2012)</vt:lpstr>
      <vt:lpstr>Controlling for alternative explanations of PEAD</vt:lpstr>
      <vt:lpstr>Controlling for alternative explanations</vt:lpstr>
      <vt:lpstr>Controlling for alternative explanations of PEAD</vt:lpstr>
      <vt:lpstr>Alternative SUE measures and CARs</vt:lpstr>
      <vt:lpstr>Conclusions</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World’s Best Solar ROI for Commercial Rooftops</dc:title>
  <dc:creator>Shawn Saeyeul Park</dc:creator>
  <cp:lastModifiedBy>Celim Yildizhan</cp:lastModifiedBy>
  <cp:revision>805</cp:revision>
  <dcterms:created xsi:type="dcterms:W3CDTF">2008-02-07T08:05:15Z</dcterms:created>
  <dcterms:modified xsi:type="dcterms:W3CDTF">2018-12-09T14:13:51Z</dcterms:modified>
</cp:coreProperties>
</file>