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64" r:id="rId2"/>
    <p:sldId id="475" r:id="rId3"/>
    <p:sldId id="768" r:id="rId4"/>
    <p:sldId id="773" r:id="rId5"/>
    <p:sldId id="770" r:id="rId6"/>
    <p:sldId id="746" r:id="rId7"/>
    <p:sldId id="771" r:id="rId8"/>
    <p:sldId id="772" r:id="rId9"/>
    <p:sldId id="744" r:id="rId10"/>
    <p:sldId id="623" r:id="rId11"/>
    <p:sldId id="745" r:id="rId12"/>
    <p:sldId id="671" r:id="rId13"/>
    <p:sldId id="676" r:id="rId14"/>
    <p:sldId id="672" r:id="rId15"/>
    <p:sldId id="673" r:id="rId16"/>
    <p:sldId id="674" r:id="rId17"/>
    <p:sldId id="675" r:id="rId18"/>
    <p:sldId id="704" r:id="rId19"/>
    <p:sldId id="703" r:id="rId20"/>
    <p:sldId id="747" r:id="rId21"/>
    <p:sldId id="706" r:id="rId22"/>
    <p:sldId id="681" r:id="rId23"/>
    <p:sldId id="748" r:id="rId24"/>
  </p:sldIdLst>
  <p:sldSz cx="9144000" cy="6858000" type="overhead"/>
  <p:notesSz cx="7315200" cy="9601200"/>
  <p:custDataLst>
    <p:tags r:id="rId27"/>
  </p:custData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accent1"/>
        </a:solidFill>
        <a:latin typeface="Symbol" pitchFamily="18" charset="2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accent1"/>
        </a:solidFill>
        <a:latin typeface="Symbol" pitchFamily="18" charset="2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accent1"/>
        </a:solidFill>
        <a:latin typeface="Symbol" pitchFamily="18" charset="2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accent1"/>
        </a:solidFill>
        <a:latin typeface="Symbol" pitchFamily="18" charset="2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accent1"/>
        </a:solidFill>
        <a:latin typeface="Symbol" pitchFamily="18" charset="2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accent1"/>
        </a:solidFill>
        <a:latin typeface="Symbol" pitchFamily="18" charset="2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accent1"/>
        </a:solidFill>
        <a:latin typeface="Symbol" pitchFamily="18" charset="2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accent1"/>
        </a:solidFill>
        <a:latin typeface="Symbol" pitchFamily="18" charset="2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accent1"/>
        </a:solidFill>
        <a:latin typeface="Symbol" pitchFamily="18" charset="2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FF66FF"/>
    <a:srgbClr val="CC0000"/>
    <a:srgbClr val="FF0066"/>
    <a:srgbClr val="000066"/>
    <a:srgbClr val="FF0000"/>
    <a:srgbClr val="F80000"/>
    <a:srgbClr val="FF3300"/>
    <a:srgbClr val="275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00" autoAdjust="0"/>
    <p:restoredTop sz="86343" autoAdjust="0"/>
  </p:normalViewPr>
  <p:slideViewPr>
    <p:cSldViewPr>
      <p:cViewPr varScale="1">
        <p:scale>
          <a:sx n="61" d="100"/>
          <a:sy n="61" d="100"/>
        </p:scale>
        <p:origin x="-774" y="-84"/>
      </p:cViewPr>
      <p:guideLst>
        <p:guide orient="horz" pos="432"/>
        <p:guide pos="19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4.xml"/><Relationship Id="rId2" Type="http://schemas.openxmlformats.org/officeDocument/2006/relationships/slide" Target="slides/slide13.xml"/><Relationship Id="rId1" Type="http://schemas.openxmlformats.org/officeDocument/2006/relationships/slide" Target="slides/slide12.xml"/><Relationship Id="rId5" Type="http://schemas.openxmlformats.org/officeDocument/2006/relationships/slide" Target="slides/slide17.xml"/><Relationship Id="rId4" Type="http://schemas.openxmlformats.org/officeDocument/2006/relationships/slide" Target="slides/slide16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3" Type="http://schemas.openxmlformats.org/officeDocument/2006/relationships/image" Target="../media/image79.wmf"/><Relationship Id="rId7" Type="http://schemas.openxmlformats.org/officeDocument/2006/relationships/image" Target="../media/image83.png"/><Relationship Id="rId12" Type="http://schemas.openxmlformats.org/officeDocument/2006/relationships/image" Target="../media/image67.png"/><Relationship Id="rId2" Type="http://schemas.openxmlformats.org/officeDocument/2006/relationships/image" Target="../media/image78.wmf"/><Relationship Id="rId1" Type="http://schemas.openxmlformats.org/officeDocument/2006/relationships/image" Target="../media/image77.png"/><Relationship Id="rId6" Type="http://schemas.openxmlformats.org/officeDocument/2006/relationships/image" Target="../media/image82.wmf"/><Relationship Id="rId11" Type="http://schemas.openxmlformats.org/officeDocument/2006/relationships/image" Target="../media/image87.wmf"/><Relationship Id="rId5" Type="http://schemas.openxmlformats.org/officeDocument/2006/relationships/image" Target="../media/image81.wmf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7.wmf"/><Relationship Id="rId1" Type="http://schemas.openxmlformats.org/officeDocument/2006/relationships/image" Target="../media/image9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image" Target="../media/image14.png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image" Target="../media/image49.wmf"/><Relationship Id="rId7" Type="http://schemas.openxmlformats.org/officeDocument/2006/relationships/image" Target="../media/image53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Relationship Id="rId9" Type="http://schemas.openxmlformats.org/officeDocument/2006/relationships/image" Target="../media/image55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image" Target="../media/image37.png"/><Relationship Id="rId7" Type="http://schemas.openxmlformats.org/officeDocument/2006/relationships/image" Target="../media/image62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6" Type="http://schemas.openxmlformats.org/officeDocument/2006/relationships/image" Target="../media/image61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Relationship Id="rId9" Type="http://schemas.openxmlformats.org/officeDocument/2006/relationships/image" Target="../media/image6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69.wmf"/><Relationship Id="rId2" Type="http://schemas.openxmlformats.org/officeDocument/2006/relationships/image" Target="../media/image66.wmf"/><Relationship Id="rId1" Type="http://schemas.openxmlformats.org/officeDocument/2006/relationships/image" Target="../media/image65.png"/><Relationship Id="rId6" Type="http://schemas.openxmlformats.org/officeDocument/2006/relationships/image" Target="../media/image58.wmf"/><Relationship Id="rId5" Type="http://schemas.openxmlformats.org/officeDocument/2006/relationships/image" Target="../media/image57.wmf"/><Relationship Id="rId4" Type="http://schemas.openxmlformats.org/officeDocument/2006/relationships/image" Target="../media/image68.png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3" Type="http://schemas.openxmlformats.org/officeDocument/2006/relationships/image" Target="../media/image19.wmf"/><Relationship Id="rId7" Type="http://schemas.openxmlformats.org/officeDocument/2006/relationships/image" Target="../media/image74.wmf"/><Relationship Id="rId2" Type="http://schemas.openxmlformats.org/officeDocument/2006/relationships/image" Target="../media/image18.wmf"/><Relationship Id="rId1" Type="http://schemas.openxmlformats.org/officeDocument/2006/relationships/image" Target="../media/image71.wmf"/><Relationship Id="rId6" Type="http://schemas.openxmlformats.org/officeDocument/2006/relationships/image" Target="../media/image73.wmf"/><Relationship Id="rId5" Type="http://schemas.openxmlformats.org/officeDocument/2006/relationships/image" Target="../media/image72.wmf"/><Relationship Id="rId4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022" y="4559833"/>
            <a:ext cx="5363157" cy="43207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5968" tIns="47143" rIns="95968" bIns="471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notes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3775" cy="36020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19138"/>
            <a:ext cx="4803775" cy="36020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6022" y="4559833"/>
            <a:ext cx="5363157" cy="432070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996" tIns="48497" rIns="96996" bIns="4849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5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6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7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8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538" name="Rectangle 7"/>
          <p:cNvSpPr txBox="1">
            <a:spLocks noGrp="1" noChangeArrowheads="1"/>
          </p:cNvSpPr>
          <p:nvPr/>
        </p:nvSpPr>
        <p:spPr bwMode="auto">
          <a:xfrm>
            <a:off x="4145611" y="9121305"/>
            <a:ext cx="3169589" cy="479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5" tIns="48328" rIns="96655" bIns="48328" anchor="b"/>
          <a:lstStyle/>
          <a:p>
            <a:pPr algn="r" defTabSz="967148"/>
            <a:fld id="{11D027AD-734B-4687-A349-E010A1BE8B8E}" type="slidenum">
              <a:rPr lang="en-US" sz="1200" b="0">
                <a:solidFill>
                  <a:schemeClr val="tx1"/>
                </a:solidFill>
                <a:latin typeface="Arial" pitchFamily="34" charset="0"/>
                <a:ea typeface="MS PGothic" pitchFamily="34" charset="-128"/>
              </a:rPr>
              <a:pPr algn="r" defTabSz="967148"/>
              <a:t>21</a:t>
            </a:fld>
            <a:endParaRPr lang="en-US" sz="1200" b="0" dirty="0">
              <a:solidFill>
                <a:schemeClr val="tx1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0553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ln/>
        </p:spPr>
      </p:sp>
      <p:sp>
        <p:nvSpPr>
          <p:cNvPr id="705540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 lIns="96655" tIns="48328" rIns="96655" bIns="48328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1263" y="709613"/>
            <a:ext cx="4840287" cy="3629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9479" y="4577851"/>
            <a:ext cx="5346614" cy="434035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505" tIns="47752" rIns="95505" bIns="4775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0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3C12C46-CD49-489C-A212-AAEE0FB360A9}" type="slidenum">
              <a:rPr lang="en-US" smtClean="0"/>
              <a:pPr>
                <a:defRPr/>
              </a:pPr>
              <a:t>3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9125" y="382588"/>
            <a:ext cx="6100763" cy="4575175"/>
          </a:xfrm>
          <a:ln/>
        </p:spPr>
      </p:sp>
      <p:sp>
        <p:nvSpPr>
          <p:cNvPr id="66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9721" y="5142915"/>
            <a:ext cx="6775907" cy="3737622"/>
          </a:xfrm>
        </p:spPr>
        <p:txBody>
          <a:bodyPr/>
          <a:lstStyle/>
          <a:p>
            <a:r>
              <a:rPr lang="en-US"/>
              <a:t>Two of the non-perturbative phenomena of QCD that are not easily calculable:</a:t>
            </a:r>
          </a:p>
          <a:p>
            <a:r>
              <a:rPr lang="en-US"/>
              <a:t>(1) confinement – we don’t observe quarks and gluons as free particles. They are confined in hadrons. Shown here is a lattice QCD calculation. Three quarks on a lattice – see bound structure of the system. If raise temperature high enough these particles become quasi-free.</a:t>
            </a:r>
          </a:p>
          <a:p>
            <a:endParaRPr lang="en-US"/>
          </a:p>
          <a:p>
            <a:r>
              <a:rPr lang="en-US"/>
              <a:t>(2) Chiral symmetry breaking – reflected in fact hadrons much heavier htan constituents. QCD H p+e cloose to mass H. in QCD p u+d &lt;&lt; mp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1263" y="709613"/>
            <a:ext cx="4840287" cy="3629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9535" y="4577433"/>
            <a:ext cx="5345980" cy="4341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505" tIns="47752" rIns="95505" bIns="4775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1263" y="709613"/>
            <a:ext cx="4840287" cy="3629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9479" y="4577851"/>
            <a:ext cx="5346614" cy="434035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505" tIns="47752" rIns="95505" bIns="4775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1263" y="709613"/>
            <a:ext cx="4840287" cy="3629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9479" y="4577851"/>
            <a:ext cx="5346614" cy="434035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505" tIns="47752" rIns="95505" bIns="4775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2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3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84328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3619500"/>
            <a:ext cx="84328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84328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3619500"/>
            <a:ext cx="84328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40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7400" y="1219200"/>
            <a:ext cx="4140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3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5" name="Object 21"/>
          <p:cNvGraphicFramePr>
            <a:graphicFrameLocks/>
          </p:cNvGraphicFramePr>
          <p:nvPr/>
        </p:nvGraphicFramePr>
        <p:xfrm>
          <a:off x="-228600" y="6600825"/>
          <a:ext cx="9372600" cy="152400"/>
        </p:xfrm>
        <a:graphic>
          <a:graphicData uri="http://schemas.openxmlformats.org/presentationml/2006/ole">
            <p:oleObj spid="_x0000_s1045" name="Image" r:id="rId16" imgW="8907118" imgH="152260" progId="">
              <p:embed/>
            </p:oleObj>
          </a:graphicData>
        </a:graphic>
      </p:graphicFrame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32800" cy="464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57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8045450" y="6542088"/>
            <a:ext cx="1098550" cy="279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>
                <a:solidFill>
                  <a:schemeClr val="accent2"/>
                </a:solidFill>
                <a:latin typeface="Lucida Handwriting" pitchFamily="66" charset="0"/>
              </a:rPr>
              <a:t>K. Barish </a:t>
            </a:r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312738" y="5772150"/>
            <a:ext cx="15081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312738" y="6850063"/>
            <a:ext cx="15081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 flipV="1">
            <a:off x="325438" y="5756275"/>
            <a:ext cx="0" cy="86677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 flipV="1">
            <a:off x="1849438" y="5746750"/>
            <a:ext cx="0" cy="86677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43" name="Object 19"/>
          <p:cNvGraphicFramePr>
            <a:graphicFrameLocks/>
          </p:cNvGraphicFramePr>
          <p:nvPr/>
        </p:nvGraphicFramePr>
        <p:xfrm>
          <a:off x="-228600" y="533400"/>
          <a:ext cx="9372600" cy="152400"/>
        </p:xfrm>
        <a:graphic>
          <a:graphicData uri="http://schemas.openxmlformats.org/presentationml/2006/ole">
            <p:oleObj spid="_x0000_s1043" name="Image" r:id="rId17" imgW="8907118" imgH="152260" progId="">
              <p:embed/>
            </p:oleObj>
          </a:graphicData>
        </a:graphic>
      </p:graphicFrame>
      <p:graphicFrame>
        <p:nvGraphicFramePr>
          <p:cNvPr id="1048" name="Object 24"/>
          <p:cNvGraphicFramePr>
            <a:graphicFrameLocks noChangeAspect="1"/>
          </p:cNvGraphicFramePr>
          <p:nvPr/>
        </p:nvGraphicFramePr>
        <p:xfrm>
          <a:off x="0" y="6421438"/>
          <a:ext cx="2133600" cy="436562"/>
        </p:xfrm>
        <a:graphic>
          <a:graphicData uri="http://schemas.openxmlformats.org/presentationml/2006/ole">
            <p:oleObj spid="_x0000_s1048" name="Image" r:id="rId18" imgW="2514286" imgH="514422" progId="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C0128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C0128"/>
          </a:solidFill>
          <a:effectLst>
            <a:outerShdw blurRad="38100" dist="38100" dir="2700000" algn="tl">
              <a:srgbClr val="C0C0C0"/>
            </a:outerShdw>
          </a:effectLst>
          <a:latin typeface="Arial Rounded MT Bold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C0128"/>
          </a:solidFill>
          <a:effectLst>
            <a:outerShdw blurRad="38100" dist="38100" dir="2700000" algn="tl">
              <a:srgbClr val="C0C0C0"/>
            </a:outerShdw>
          </a:effectLst>
          <a:latin typeface="Arial Rounded MT Bold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C0128"/>
          </a:solidFill>
          <a:effectLst>
            <a:outerShdw blurRad="38100" dist="38100" dir="2700000" algn="tl">
              <a:srgbClr val="C0C0C0"/>
            </a:outerShdw>
          </a:effectLst>
          <a:latin typeface="Arial Rounded MT Bold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C0128"/>
          </a:solidFill>
          <a:effectLst>
            <a:outerShdw blurRad="38100" dist="38100" dir="2700000" algn="tl">
              <a:srgbClr val="C0C0C0"/>
            </a:outerShdw>
          </a:effectLst>
          <a:latin typeface="Arial Rounded MT Bold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C0128"/>
          </a:solidFill>
          <a:effectLst>
            <a:outerShdw blurRad="38100" dist="38100" dir="2700000" algn="tl">
              <a:srgbClr val="C0C0C0"/>
            </a:outerShdw>
          </a:effectLst>
          <a:latin typeface="Arial Rounded MT Bold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C0128"/>
          </a:solidFill>
          <a:effectLst>
            <a:outerShdw blurRad="38100" dist="38100" dir="2700000" algn="tl">
              <a:srgbClr val="C0C0C0"/>
            </a:outerShdw>
          </a:effectLst>
          <a:latin typeface="Arial Rounded MT Bold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C0128"/>
          </a:solidFill>
          <a:effectLst>
            <a:outerShdw blurRad="38100" dist="38100" dir="2700000" algn="tl">
              <a:srgbClr val="C0C0C0"/>
            </a:outerShdw>
          </a:effectLst>
          <a:latin typeface="Arial Rounded MT Bold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C0128"/>
          </a:solidFill>
          <a:effectLst>
            <a:outerShdw blurRad="38100" dist="38100" dir="2700000" algn="tl">
              <a:srgbClr val="C0C0C0"/>
            </a:outerShdw>
          </a:effectLst>
          <a:latin typeface="Arial Rounded MT 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rgbClr val="00279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Char char="»"/>
        <a:defRPr sz="20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500093"/>
        </a:buClr>
        <a:buSzPct val="100000"/>
        <a:buChar char="–"/>
        <a:defRPr>
          <a:solidFill>
            <a:srgbClr val="50009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Monotype Sorts" pitchFamily="2" charset="2"/>
        <a:buChar char="l"/>
        <a:defRPr sz="1600"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00000"/>
        <a:buChar char="»"/>
        <a:defRPr sz="1600">
          <a:solidFill>
            <a:schemeClr val="bg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00000"/>
        <a:buChar char="»"/>
        <a:defRPr sz="1600">
          <a:solidFill>
            <a:schemeClr val="bg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00000"/>
        <a:buChar char="»"/>
        <a:defRPr sz="1600">
          <a:solidFill>
            <a:schemeClr val="bg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00000"/>
        <a:buChar char="»"/>
        <a:defRPr sz="1600">
          <a:solidFill>
            <a:schemeClr val="bg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00000"/>
        <a:buChar char="»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gif"/><Relationship Id="rId5" Type="http://schemas.openxmlformats.org/officeDocument/2006/relationships/oleObject" Target="../embeddings/oleObject4.bin"/><Relationship Id="rId4" Type="http://schemas.openxmlformats.org/officeDocument/2006/relationships/image" Target="../media/image4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41.jpeg"/><Relationship Id="rId4" Type="http://schemas.openxmlformats.org/officeDocument/2006/relationships/image" Target="../media/image40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45.emf"/><Relationship Id="rId4" Type="http://schemas.openxmlformats.org/officeDocument/2006/relationships/image" Target="../media/image44.gif"/><Relationship Id="rId9" Type="http://schemas.openxmlformats.org/officeDocument/2006/relationships/image" Target="../media/image46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oleObject" Target="../embeddings/oleObject25.bin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19.bin"/><Relationship Id="rId12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8.bin"/><Relationship Id="rId11" Type="http://schemas.openxmlformats.org/officeDocument/2006/relationships/oleObject" Target="../embeddings/oleObject23.bin"/><Relationship Id="rId5" Type="http://schemas.openxmlformats.org/officeDocument/2006/relationships/image" Target="../media/image56.png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7.bin"/><Relationship Id="rId9" Type="http://schemas.openxmlformats.org/officeDocument/2006/relationships/oleObject" Target="../embeddings/oleObject21.bin"/><Relationship Id="rId14" Type="http://schemas.openxmlformats.org/officeDocument/2006/relationships/oleObject" Target="../embeddings/oleObject26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oleObject" Target="../embeddings/oleObject36.bin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30.bin"/><Relationship Id="rId12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9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9.bin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28.bin"/><Relationship Id="rId15" Type="http://schemas.openxmlformats.org/officeDocument/2006/relationships/oleObject" Target="../embeddings/oleObject38.bin"/><Relationship Id="rId10" Type="http://schemas.openxmlformats.org/officeDocument/2006/relationships/oleObject" Target="../embeddings/oleObject33.bin"/><Relationship Id="rId4" Type="http://schemas.openxmlformats.org/officeDocument/2006/relationships/oleObject" Target="../embeddings/oleObject27.bin"/><Relationship Id="rId9" Type="http://schemas.openxmlformats.org/officeDocument/2006/relationships/oleObject" Target="../embeddings/oleObject32.bin"/><Relationship Id="rId14" Type="http://schemas.openxmlformats.org/officeDocument/2006/relationships/oleObject" Target="../embeddings/oleObject37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42.bin"/><Relationship Id="rId12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70.gif"/><Relationship Id="rId11" Type="http://schemas.openxmlformats.org/officeDocument/2006/relationships/oleObject" Target="../embeddings/oleObject46.bin"/><Relationship Id="rId5" Type="http://schemas.openxmlformats.org/officeDocument/2006/relationships/oleObject" Target="../embeddings/oleObject41.bin"/><Relationship Id="rId10" Type="http://schemas.openxmlformats.org/officeDocument/2006/relationships/oleObject" Target="../embeddings/oleObject45.bin"/><Relationship Id="rId4" Type="http://schemas.openxmlformats.org/officeDocument/2006/relationships/oleObject" Target="../embeddings/oleObject40.bin"/><Relationship Id="rId9" Type="http://schemas.openxmlformats.org/officeDocument/2006/relationships/oleObject" Target="../embeddings/oleObject44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13" Type="http://schemas.openxmlformats.org/officeDocument/2006/relationships/oleObject" Target="../embeddings/oleObject53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76.gif"/><Relationship Id="rId12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6.gif"/><Relationship Id="rId11" Type="http://schemas.openxmlformats.org/officeDocument/2006/relationships/oleObject" Target="../embeddings/oleObject51.bin"/><Relationship Id="rId5" Type="http://schemas.openxmlformats.org/officeDocument/2006/relationships/oleObject" Target="../embeddings/oleObject48.bin"/><Relationship Id="rId15" Type="http://schemas.openxmlformats.org/officeDocument/2006/relationships/oleObject" Target="../embeddings/oleObject55.bin"/><Relationship Id="rId10" Type="http://schemas.openxmlformats.org/officeDocument/2006/relationships/oleObject" Target="../embeddings/oleObject50.bin"/><Relationship Id="rId4" Type="http://schemas.openxmlformats.org/officeDocument/2006/relationships/image" Target="../media/image4.jpeg"/><Relationship Id="rId9" Type="http://schemas.openxmlformats.org/officeDocument/2006/relationships/image" Target="../media/image28.png"/><Relationship Id="rId14" Type="http://schemas.openxmlformats.org/officeDocument/2006/relationships/oleObject" Target="../embeddings/oleObject54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13" Type="http://schemas.openxmlformats.org/officeDocument/2006/relationships/oleObject" Target="../embeddings/oleObject65.bin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59.bin"/><Relationship Id="rId12" Type="http://schemas.openxmlformats.org/officeDocument/2006/relationships/oleObject" Target="../embeddings/oleObject64.bin"/><Relationship Id="rId17" Type="http://schemas.openxmlformats.org/officeDocument/2006/relationships/oleObject" Target="../embeddings/oleObject69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8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58.bin"/><Relationship Id="rId11" Type="http://schemas.openxmlformats.org/officeDocument/2006/relationships/oleObject" Target="../embeddings/oleObject63.bin"/><Relationship Id="rId5" Type="http://schemas.openxmlformats.org/officeDocument/2006/relationships/oleObject" Target="../embeddings/oleObject57.bin"/><Relationship Id="rId15" Type="http://schemas.openxmlformats.org/officeDocument/2006/relationships/oleObject" Target="../embeddings/oleObject67.bin"/><Relationship Id="rId10" Type="http://schemas.openxmlformats.org/officeDocument/2006/relationships/oleObject" Target="../embeddings/oleObject62.bin"/><Relationship Id="rId4" Type="http://schemas.openxmlformats.org/officeDocument/2006/relationships/oleObject" Target="../embeddings/oleObject56.bin"/><Relationship Id="rId9" Type="http://schemas.openxmlformats.org/officeDocument/2006/relationships/oleObject" Target="../embeddings/oleObject61.bin"/><Relationship Id="rId14" Type="http://schemas.openxmlformats.org/officeDocument/2006/relationships/oleObject" Target="../embeddings/oleObject6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9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70.bin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9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72.bin"/><Relationship Id="rId5" Type="http://schemas.openxmlformats.org/officeDocument/2006/relationships/oleObject" Target="../embeddings/oleObject71.bin"/><Relationship Id="rId4" Type="http://schemas.openxmlformats.org/officeDocument/2006/relationships/image" Target="../media/image9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oleObject" Target="../embeddings/oleObject6.bin"/><Relationship Id="rId18" Type="http://schemas.openxmlformats.org/officeDocument/2006/relationships/oleObject" Target="../embeddings/oleObject11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4.png"/><Relationship Id="rId12" Type="http://schemas.openxmlformats.org/officeDocument/2006/relationships/image" Target="../media/image28.png"/><Relationship Id="rId1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9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png"/><Relationship Id="rId11" Type="http://schemas.openxmlformats.org/officeDocument/2006/relationships/oleObject" Target="../embeddings/oleObject5.bin"/><Relationship Id="rId5" Type="http://schemas.openxmlformats.org/officeDocument/2006/relationships/image" Target="../media/image22.wmf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27.jpeg"/><Relationship Id="rId4" Type="http://schemas.openxmlformats.org/officeDocument/2006/relationships/image" Target="../media/image21.wmf"/><Relationship Id="rId9" Type="http://schemas.openxmlformats.org/officeDocument/2006/relationships/image" Target="../media/image26.jpeg"/><Relationship Id="rId14" Type="http://schemas.openxmlformats.org/officeDocument/2006/relationships/oleObject" Target="../embeddings/oleObject7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1904" name="Picture 2080"/>
          <p:cNvPicPr>
            <a:picLocks noChangeAspect="1" noChangeArrowheads="1"/>
          </p:cNvPicPr>
          <p:nvPr/>
        </p:nvPicPr>
        <p:blipFill>
          <a:blip r:embed="rId4" cstate="print"/>
          <a:srcRect l="53284"/>
          <a:stretch>
            <a:fillRect/>
          </a:stretch>
        </p:blipFill>
        <p:spPr bwMode="auto">
          <a:xfrm>
            <a:off x="76200" y="533400"/>
            <a:ext cx="4389438" cy="4875212"/>
          </a:xfrm>
          <a:prstGeom prst="rect">
            <a:avLst/>
          </a:prstGeom>
          <a:noFill/>
        </p:spPr>
      </p:pic>
      <p:graphicFrame>
        <p:nvGraphicFramePr>
          <p:cNvPr id="147770" name="Object 314"/>
          <p:cNvGraphicFramePr>
            <a:graphicFrameLocks noChangeAspect="1"/>
          </p:cNvGraphicFramePr>
          <p:nvPr/>
        </p:nvGraphicFramePr>
        <p:xfrm>
          <a:off x="4724400" y="1295400"/>
          <a:ext cx="4419600" cy="3276600"/>
        </p:xfrm>
        <a:graphic>
          <a:graphicData uri="http://schemas.openxmlformats.org/presentationml/2006/ole">
            <p:oleObj spid="_x0000_s147770" name="Photo Editor Photo" r:id="rId5" imgW="6020640" imgH="4495238" progId="">
              <p:embed/>
            </p:oleObj>
          </a:graphicData>
        </a:graphic>
      </p:graphicFrame>
      <p:sp>
        <p:nvSpPr>
          <p:cNvPr id="147462" name="Rectangle 6"/>
          <p:cNvSpPr>
            <a:spLocks noChangeArrowheads="1"/>
          </p:cNvSpPr>
          <p:nvPr/>
        </p:nvSpPr>
        <p:spPr bwMode="auto">
          <a:xfrm>
            <a:off x="-304800" y="6389688"/>
            <a:ext cx="97536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         </a:t>
            </a:r>
          </a:p>
        </p:txBody>
      </p:sp>
      <p:sp>
        <p:nvSpPr>
          <p:cNvPr id="147459" name="Rectangle 3"/>
          <p:cNvSpPr>
            <a:spLocks noChangeArrowheads="1"/>
          </p:cNvSpPr>
          <p:nvPr/>
        </p:nvSpPr>
        <p:spPr bwMode="auto">
          <a:xfrm>
            <a:off x="231775" y="6019800"/>
            <a:ext cx="9144000" cy="838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7463" name="Rectangle 7"/>
          <p:cNvSpPr>
            <a:spLocks noChangeArrowheads="1"/>
          </p:cNvSpPr>
          <p:nvPr/>
        </p:nvSpPr>
        <p:spPr bwMode="auto">
          <a:xfrm>
            <a:off x="-361950" y="517525"/>
            <a:ext cx="97536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47743" name="Text Box 287"/>
          <p:cNvSpPr txBox="1">
            <a:spLocks noChangeArrowheads="1"/>
          </p:cNvSpPr>
          <p:nvPr/>
        </p:nvSpPr>
        <p:spPr bwMode="auto">
          <a:xfrm>
            <a:off x="4724400" y="4813518"/>
            <a:ext cx="4419600" cy="181588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333399"/>
                </a:solidFill>
                <a:latin typeface="Lucida Handwriting" pitchFamily="66" charset="0"/>
              </a:rPr>
              <a:t>Kenneth N. </a:t>
            </a:r>
            <a:r>
              <a:rPr lang="en-US" sz="2800" dirty="0" err="1">
                <a:solidFill>
                  <a:srgbClr val="333399"/>
                </a:solidFill>
                <a:latin typeface="Lucida Handwriting" pitchFamily="66" charset="0"/>
              </a:rPr>
              <a:t>Barish</a:t>
            </a:r>
            <a:endParaRPr lang="en-US" sz="2800" dirty="0">
              <a:solidFill>
                <a:srgbClr val="333399"/>
              </a:solidFill>
              <a:latin typeface="Lucida Handwriting" pitchFamily="66" charset="0"/>
            </a:endParaRPr>
          </a:p>
          <a:p>
            <a:r>
              <a:rPr lang="en-US" sz="2800" dirty="0">
                <a:solidFill>
                  <a:srgbClr val="333399"/>
                </a:solidFill>
                <a:latin typeface="Arial Rounded MT Bold" pitchFamily="34" charset="0"/>
              </a:rPr>
              <a:t>UC Riverside</a:t>
            </a:r>
          </a:p>
          <a:p>
            <a:r>
              <a:rPr lang="en-US" sz="2800" dirty="0" smtClean="0">
                <a:solidFill>
                  <a:srgbClr val="333399"/>
                </a:solidFill>
                <a:latin typeface="Arial Rounded MT Bold" pitchFamily="34" charset="0"/>
              </a:rPr>
              <a:t>Teachers Academy</a:t>
            </a:r>
          </a:p>
          <a:p>
            <a:r>
              <a:rPr lang="en-US" sz="2800" dirty="0" smtClean="0">
                <a:solidFill>
                  <a:srgbClr val="333399"/>
                </a:solidFill>
                <a:latin typeface="Arial Rounded MT Bold" pitchFamily="34" charset="0"/>
              </a:rPr>
              <a:t>June 26, 2012</a:t>
            </a:r>
            <a:endParaRPr lang="en-US" sz="2800" dirty="0">
              <a:solidFill>
                <a:srgbClr val="333399"/>
              </a:solidFill>
              <a:latin typeface="Arial Rounded MT Bold" pitchFamily="34" charset="0"/>
            </a:endParaRPr>
          </a:p>
        </p:txBody>
      </p:sp>
      <p:pic>
        <p:nvPicPr>
          <p:cNvPr id="591902" name="Picture 2078" descr="su3b600s24t36cool30action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1295400"/>
            <a:ext cx="4419600" cy="3260725"/>
          </a:xfrm>
          <a:prstGeom prst="rect">
            <a:avLst/>
          </a:prstGeom>
          <a:noFill/>
        </p:spPr>
      </p:pic>
      <p:pic>
        <p:nvPicPr>
          <p:cNvPr id="591903" name="Picture 207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2025" y="1081087"/>
            <a:ext cx="3509963" cy="3184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8" cstate="print"/>
          <a:srcRect l="60401" t="24110" b="7945"/>
          <a:stretch>
            <a:fillRect/>
          </a:stretch>
        </p:blipFill>
        <p:spPr bwMode="auto">
          <a:xfrm>
            <a:off x="2971800" y="5181600"/>
            <a:ext cx="1737237" cy="1676400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5643276"/>
            <a:ext cx="2286000" cy="1214724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/>
            <a:tailEnd/>
          </a:ln>
        </p:spPr>
      </p:pic>
      <p:sp>
        <p:nvSpPr>
          <p:cNvPr id="15" name="Text Box 286"/>
          <p:cNvSpPr txBox="1">
            <a:spLocks noChangeArrowheads="1"/>
          </p:cNvSpPr>
          <p:nvPr/>
        </p:nvSpPr>
        <p:spPr bwMode="auto">
          <a:xfrm>
            <a:off x="76200" y="0"/>
            <a:ext cx="9067800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dirty="0" smtClean="0">
                <a:solidFill>
                  <a:srgbClr val="DE021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What makes up the spin of the proton?</a:t>
            </a:r>
          </a:p>
        </p:txBody>
      </p:sp>
      <p:sp>
        <p:nvSpPr>
          <p:cNvPr id="16" name="Text Box 286"/>
          <p:cNvSpPr txBox="1">
            <a:spLocks noChangeArrowheads="1"/>
          </p:cNvSpPr>
          <p:nvPr/>
        </p:nvSpPr>
        <p:spPr bwMode="auto">
          <a:xfrm>
            <a:off x="304800" y="533400"/>
            <a:ext cx="9067800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dirty="0" smtClean="0">
                <a:solidFill>
                  <a:srgbClr val="DE021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Search for strange quark matter</a:t>
            </a:r>
            <a:endParaRPr lang="en-US" sz="3600" dirty="0">
              <a:solidFill>
                <a:srgbClr val="DE021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Rounded MT Bold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1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91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 Quark Model</a:t>
            </a:r>
          </a:p>
        </p:txBody>
      </p:sp>
      <p:sp>
        <p:nvSpPr>
          <p:cNvPr id="539652" name="Oval 4"/>
          <p:cNvSpPr>
            <a:spLocks noChangeArrowheads="1"/>
          </p:cNvSpPr>
          <p:nvPr/>
        </p:nvSpPr>
        <p:spPr bwMode="auto">
          <a:xfrm>
            <a:off x="979488" y="1595438"/>
            <a:ext cx="2444750" cy="2295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9653" name="Oval 5"/>
          <p:cNvSpPr>
            <a:spLocks noChangeArrowheads="1"/>
          </p:cNvSpPr>
          <p:nvPr/>
        </p:nvSpPr>
        <p:spPr bwMode="auto">
          <a:xfrm>
            <a:off x="2027238" y="3148013"/>
            <a:ext cx="488950" cy="473075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9654" name="Oval 6"/>
          <p:cNvSpPr>
            <a:spLocks noChangeArrowheads="1"/>
          </p:cNvSpPr>
          <p:nvPr/>
        </p:nvSpPr>
        <p:spPr bwMode="auto">
          <a:xfrm>
            <a:off x="2586038" y="2135188"/>
            <a:ext cx="488950" cy="473075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9655" name="Oval 7"/>
          <p:cNvSpPr>
            <a:spLocks noChangeArrowheads="1"/>
          </p:cNvSpPr>
          <p:nvPr/>
        </p:nvSpPr>
        <p:spPr bwMode="auto">
          <a:xfrm>
            <a:off x="5310188" y="1595438"/>
            <a:ext cx="2444750" cy="2295525"/>
          </a:xfrm>
          <a:prstGeom prst="ellipse">
            <a:avLst/>
          </a:prstGeom>
          <a:solidFill>
            <a:srgbClr val="33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9656" name="Oval 8"/>
          <p:cNvSpPr>
            <a:spLocks noChangeArrowheads="1"/>
          </p:cNvSpPr>
          <p:nvPr/>
        </p:nvSpPr>
        <p:spPr bwMode="auto">
          <a:xfrm>
            <a:off x="6288088" y="3216275"/>
            <a:ext cx="488950" cy="471488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9657" name="Oval 9"/>
          <p:cNvSpPr>
            <a:spLocks noChangeArrowheads="1"/>
          </p:cNvSpPr>
          <p:nvPr/>
        </p:nvSpPr>
        <p:spPr bwMode="auto">
          <a:xfrm>
            <a:off x="1328738" y="2201863"/>
            <a:ext cx="488950" cy="47307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9658" name="Oval 10"/>
          <p:cNvSpPr>
            <a:spLocks noChangeArrowheads="1"/>
          </p:cNvSpPr>
          <p:nvPr/>
        </p:nvSpPr>
        <p:spPr bwMode="auto">
          <a:xfrm>
            <a:off x="5659438" y="2201863"/>
            <a:ext cx="488950" cy="47307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9659" name="Oval 11"/>
          <p:cNvSpPr>
            <a:spLocks noChangeArrowheads="1"/>
          </p:cNvSpPr>
          <p:nvPr/>
        </p:nvSpPr>
        <p:spPr bwMode="auto">
          <a:xfrm>
            <a:off x="6777038" y="2201863"/>
            <a:ext cx="488950" cy="47307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9660" name="Text Box 12"/>
          <p:cNvSpPr txBox="1">
            <a:spLocks noChangeArrowheads="1"/>
          </p:cNvSpPr>
          <p:nvPr/>
        </p:nvSpPr>
        <p:spPr bwMode="auto">
          <a:xfrm>
            <a:off x="752475" y="838200"/>
            <a:ext cx="29352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Proton</a:t>
            </a:r>
          </a:p>
          <a:p>
            <a:pPr algn="ctr"/>
            <a:r>
              <a:rPr lang="en-US"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(charge=+1, spin=1/2)</a:t>
            </a:r>
          </a:p>
        </p:txBody>
      </p:sp>
      <p:sp>
        <p:nvSpPr>
          <p:cNvPr id="539661" name="Text Box 13"/>
          <p:cNvSpPr txBox="1">
            <a:spLocks noChangeArrowheads="1"/>
          </p:cNvSpPr>
          <p:nvPr/>
        </p:nvSpPr>
        <p:spPr bwMode="auto">
          <a:xfrm>
            <a:off x="5113338" y="838200"/>
            <a:ext cx="28892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Neutron</a:t>
            </a:r>
          </a:p>
          <a:p>
            <a:pPr algn="ctr"/>
            <a:r>
              <a:rPr lang="en-US"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(charge=0, spin=1/2)</a:t>
            </a:r>
          </a:p>
        </p:txBody>
      </p:sp>
      <p:sp>
        <p:nvSpPr>
          <p:cNvPr id="539662" name="Text Box 14"/>
          <p:cNvSpPr txBox="1">
            <a:spLocks noChangeArrowheads="1"/>
          </p:cNvSpPr>
          <p:nvPr/>
        </p:nvSpPr>
        <p:spPr bwMode="auto">
          <a:xfrm>
            <a:off x="825500" y="4183063"/>
            <a:ext cx="3640138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2 up quarks (+2/3 charge)</a:t>
            </a:r>
          </a:p>
          <a:p>
            <a:r>
              <a:rPr lang="en-US"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 down quark (-1/3 charge)</a:t>
            </a:r>
          </a:p>
        </p:txBody>
      </p:sp>
      <p:sp>
        <p:nvSpPr>
          <p:cNvPr id="539663" name="Text Box 15"/>
          <p:cNvSpPr txBox="1">
            <a:spLocks noChangeArrowheads="1"/>
          </p:cNvSpPr>
          <p:nvPr/>
        </p:nvSpPr>
        <p:spPr bwMode="auto">
          <a:xfrm>
            <a:off x="4970463" y="4144963"/>
            <a:ext cx="3640137" cy="709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 up quarks (+2/3 charge)</a:t>
            </a:r>
          </a:p>
          <a:p>
            <a:r>
              <a:rPr lang="en-US"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2 down quark (-1/3 charge)</a:t>
            </a:r>
          </a:p>
        </p:txBody>
      </p:sp>
      <p:grpSp>
        <p:nvGrpSpPr>
          <p:cNvPr id="539671" name="Group 23"/>
          <p:cNvGrpSpPr>
            <a:grpSpLocks/>
          </p:cNvGrpSpPr>
          <p:nvPr/>
        </p:nvGrpSpPr>
        <p:grpSpPr bwMode="auto">
          <a:xfrm>
            <a:off x="1524000" y="5310188"/>
            <a:ext cx="6032500" cy="938212"/>
            <a:chOff x="960" y="3345"/>
            <a:chExt cx="3800" cy="591"/>
          </a:xfrm>
        </p:grpSpPr>
        <p:sp>
          <p:nvSpPr>
            <p:cNvPr id="539664" name="Oval 16"/>
            <p:cNvSpPr>
              <a:spLocks noChangeArrowheads="1"/>
            </p:cNvSpPr>
            <p:nvPr/>
          </p:nvSpPr>
          <p:spPr bwMode="auto">
            <a:xfrm>
              <a:off x="975" y="3642"/>
              <a:ext cx="294" cy="29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9665" name="Oval 17"/>
            <p:cNvSpPr>
              <a:spLocks noChangeArrowheads="1"/>
            </p:cNvSpPr>
            <p:nvPr/>
          </p:nvSpPr>
          <p:spPr bwMode="auto">
            <a:xfrm>
              <a:off x="1684" y="3636"/>
              <a:ext cx="294" cy="294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9666" name="Oval 18"/>
            <p:cNvSpPr>
              <a:spLocks noChangeArrowheads="1"/>
            </p:cNvSpPr>
            <p:nvPr/>
          </p:nvSpPr>
          <p:spPr bwMode="auto">
            <a:xfrm>
              <a:off x="2420" y="3642"/>
              <a:ext cx="294" cy="294"/>
            </a:xfrm>
            <a:prstGeom prst="ellipse">
              <a:avLst/>
            </a:prstGeom>
            <a:solidFill>
              <a:srgbClr val="00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9667" name="Oval 19"/>
            <p:cNvSpPr>
              <a:spLocks noChangeArrowheads="1"/>
            </p:cNvSpPr>
            <p:nvPr/>
          </p:nvSpPr>
          <p:spPr bwMode="auto">
            <a:xfrm>
              <a:off x="3120" y="3636"/>
              <a:ext cx="294" cy="294"/>
            </a:xfrm>
            <a:prstGeom prst="ellipse">
              <a:avLst/>
            </a:prstGeom>
            <a:solidFill>
              <a:srgbClr val="FF66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9668" name="Oval 20"/>
            <p:cNvSpPr>
              <a:spLocks noChangeArrowheads="1"/>
            </p:cNvSpPr>
            <p:nvPr/>
          </p:nvSpPr>
          <p:spPr bwMode="auto">
            <a:xfrm>
              <a:off x="3822" y="3636"/>
              <a:ext cx="294" cy="294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9669" name="Oval 21"/>
            <p:cNvSpPr>
              <a:spLocks noChangeArrowheads="1"/>
            </p:cNvSpPr>
            <p:nvPr/>
          </p:nvSpPr>
          <p:spPr bwMode="auto">
            <a:xfrm>
              <a:off x="4368" y="3636"/>
              <a:ext cx="294" cy="29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9670" name="Text Box 22"/>
            <p:cNvSpPr txBox="1">
              <a:spLocks noChangeArrowheads="1"/>
            </p:cNvSpPr>
            <p:nvPr/>
          </p:nvSpPr>
          <p:spPr bwMode="auto">
            <a:xfrm>
              <a:off x="960" y="3345"/>
              <a:ext cx="380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  <a:latin typeface="Comic Sans MS" pitchFamily="66" charset="0"/>
                </a:rPr>
                <a:t>Up      Down    Strange  Charm   Bottom  Top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smtClean="0"/>
              <a:t>“spin”?</a:t>
            </a:r>
            <a:endParaRPr lang="en-US" dirty="0"/>
          </a:p>
        </p:txBody>
      </p:sp>
      <p:pic>
        <p:nvPicPr>
          <p:cNvPr id="6164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3429000"/>
            <a:ext cx="2209800" cy="220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5410200" y="914400"/>
            <a:ext cx="2813050" cy="1944688"/>
            <a:chOff x="3408" y="576"/>
            <a:chExt cx="1772" cy="1225"/>
          </a:xfrm>
        </p:grpSpPr>
        <p:pic>
          <p:nvPicPr>
            <p:cNvPr id="616456" name="Picture 8" descr="bowli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40" y="576"/>
              <a:ext cx="1340" cy="1225"/>
            </a:xfrm>
            <a:prstGeom prst="rect">
              <a:avLst/>
            </a:prstGeom>
            <a:noFill/>
          </p:spPr>
        </p:pic>
        <p:sp>
          <p:nvSpPr>
            <p:cNvPr id="616457" name="Line 9"/>
            <p:cNvSpPr>
              <a:spLocks noChangeShapeType="1"/>
            </p:cNvSpPr>
            <p:nvPr/>
          </p:nvSpPr>
          <p:spPr bwMode="auto">
            <a:xfrm>
              <a:off x="3408" y="1440"/>
              <a:ext cx="816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616458" name="Object 10"/>
          <p:cNvGraphicFramePr>
            <a:graphicFrameLocks noChangeAspect="1"/>
          </p:cNvGraphicFramePr>
          <p:nvPr/>
        </p:nvGraphicFramePr>
        <p:xfrm>
          <a:off x="6858000" y="3248025"/>
          <a:ext cx="714375" cy="2390775"/>
        </p:xfrm>
        <a:graphic>
          <a:graphicData uri="http://schemas.openxmlformats.org/presentationml/2006/ole">
            <p:oleObj spid="_x0000_s808962" name="Bitmap Image" r:id="rId6" imgW="714286" imgH="2390476" progId="PBrush">
              <p:embed/>
            </p:oleObj>
          </a:graphicData>
        </a:graphic>
      </p:graphicFrame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76200" y="3048000"/>
            <a:ext cx="5791200" cy="3429000"/>
            <a:chOff x="48" y="1920"/>
            <a:chExt cx="3648" cy="2160"/>
          </a:xfrm>
        </p:grpSpPr>
        <p:graphicFrame>
          <p:nvGraphicFramePr>
            <p:cNvPr id="616459" name="Object 11"/>
            <p:cNvGraphicFramePr>
              <a:graphicFrameLocks noChangeAspect="1"/>
            </p:cNvGraphicFramePr>
            <p:nvPr/>
          </p:nvGraphicFramePr>
          <p:xfrm>
            <a:off x="576" y="2400"/>
            <a:ext cx="704" cy="264"/>
          </p:xfrm>
          <a:graphic>
            <a:graphicData uri="http://schemas.openxmlformats.org/presentationml/2006/ole">
              <p:oleObj spid="_x0000_s808964" name="Equation" r:id="rId7" imgW="1117440" imgH="419040" progId="Equation.DSMT4">
                <p:embed/>
              </p:oleObj>
            </a:graphicData>
          </a:graphic>
        </p:graphicFrame>
        <p:sp>
          <p:nvSpPr>
            <p:cNvPr id="616460" name="Rectangle 12"/>
            <p:cNvSpPr>
              <a:spLocks noChangeArrowheads="1"/>
            </p:cNvSpPr>
            <p:nvPr/>
          </p:nvSpPr>
          <p:spPr bwMode="auto">
            <a:xfrm>
              <a:off x="48" y="1920"/>
              <a:ext cx="3648" cy="216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/>
            <a:lstStyle/>
            <a:p>
              <a:pPr marL="342900" indent="-342900">
                <a:spcBef>
                  <a:spcPct val="20000"/>
                </a:spcBef>
                <a:buClr>
                  <a:srgbClr val="00279F"/>
                </a:buClr>
                <a:buFont typeface="Wingdings" pitchFamily="2" charset="2"/>
                <a:buChar char="ü"/>
              </a:pPr>
              <a:r>
                <a:rPr lang="en-US" sz="2400" b="0">
                  <a:solidFill>
                    <a:srgbClr val="00279F"/>
                  </a:solidFill>
                  <a:latin typeface="Arial Rounded MT Bold" pitchFamily="34" charset="0"/>
                </a:rPr>
                <a:t>For rotational motion we define </a:t>
              </a:r>
              <a:r>
                <a:rPr lang="en-US" sz="2400" b="0" i="1">
                  <a:solidFill>
                    <a:srgbClr val="00279F"/>
                  </a:solidFill>
                  <a:latin typeface="Arial Rounded MT Bold" pitchFamily="34" charset="0"/>
                </a:rPr>
                <a:t>angular</a:t>
              </a:r>
              <a:r>
                <a:rPr lang="en-US" sz="2400" b="0">
                  <a:solidFill>
                    <a:srgbClr val="00279F"/>
                  </a:solidFill>
                  <a:latin typeface="Arial Rounded MT Bold" pitchFamily="34" charset="0"/>
                </a:rPr>
                <a:t> momentum </a:t>
              </a:r>
            </a:p>
            <a:p>
              <a:pPr marL="798513" lvl="1" indent="-341313">
                <a:spcBef>
                  <a:spcPct val="20000"/>
                </a:spcBef>
                <a:buClr>
                  <a:srgbClr val="00279F"/>
                </a:buClr>
                <a:buSzPct val="100000"/>
                <a:buFontTx/>
                <a:buChar char="—"/>
              </a:pPr>
              <a:r>
                <a:rPr lang="en-US" sz="2000" b="0">
                  <a:solidFill>
                    <a:schemeClr val="accent2"/>
                  </a:solidFill>
                  <a:latin typeface="Arial Rounded MT Bold" pitchFamily="34" charset="0"/>
                </a:rPr>
                <a:t> </a:t>
              </a:r>
            </a:p>
            <a:p>
              <a:pPr marL="798513" lvl="1" indent="-341313">
                <a:spcBef>
                  <a:spcPct val="20000"/>
                </a:spcBef>
                <a:buClr>
                  <a:srgbClr val="00279F"/>
                </a:buClr>
                <a:buSzPct val="100000"/>
                <a:buFontTx/>
                <a:buChar char="—"/>
              </a:pPr>
              <a:r>
                <a:rPr lang="en-US" sz="2000" b="0">
                  <a:solidFill>
                    <a:schemeClr val="accent2"/>
                  </a:solidFill>
                  <a:latin typeface="Arial Rounded MT Bold" pitchFamily="34" charset="0"/>
                </a:rPr>
                <a:t>Angular momentum is conserved</a:t>
              </a:r>
            </a:p>
            <a:p>
              <a:pPr marL="798513" lvl="1" indent="-341313">
                <a:spcBef>
                  <a:spcPct val="20000"/>
                </a:spcBef>
                <a:buClr>
                  <a:srgbClr val="00279F"/>
                </a:buClr>
                <a:buSzPct val="100000"/>
                <a:buFontTx/>
                <a:buChar char="—"/>
              </a:pPr>
              <a:r>
                <a:rPr lang="en-US" sz="2000" b="0">
                  <a:solidFill>
                    <a:schemeClr val="accent2"/>
                  </a:solidFill>
                  <a:latin typeface="Arial Rounded MT Bold" pitchFamily="34" charset="0"/>
                </a:rPr>
                <a:t>Earth has both “orbital” (sun) and “spin” (axis) angular momentum </a:t>
              </a:r>
            </a:p>
            <a:p>
              <a:pPr marL="798513" lvl="1" indent="-341313">
                <a:spcBef>
                  <a:spcPct val="20000"/>
                </a:spcBef>
                <a:buClr>
                  <a:srgbClr val="00279F"/>
                </a:buClr>
                <a:buSzPct val="100000"/>
                <a:buFontTx/>
                <a:buChar char="—"/>
              </a:pPr>
              <a:r>
                <a:rPr lang="en-US" sz="2000" b="0">
                  <a:solidFill>
                    <a:schemeClr val="accent2"/>
                  </a:solidFill>
                  <a:latin typeface="Arial Rounded MT Bold" pitchFamily="34" charset="0"/>
                </a:rPr>
                <a:t>Point particles (no constituents) can have the intrinsic property of “spin”  </a:t>
              </a:r>
            </a:p>
            <a:p>
              <a:pPr marL="798513" lvl="1" indent="-341313">
                <a:spcBef>
                  <a:spcPct val="20000"/>
                </a:spcBef>
                <a:buClr>
                  <a:srgbClr val="00279F"/>
                </a:buClr>
                <a:buSzPct val="100000"/>
                <a:buFontTx/>
                <a:buChar char="—"/>
              </a:pPr>
              <a:r>
                <a:rPr lang="en-US" sz="2000" b="0">
                  <a:solidFill>
                    <a:schemeClr val="accent2"/>
                  </a:solidFill>
                  <a:latin typeface="Arial Rounded MT Bold" pitchFamily="34" charset="0"/>
                </a:rPr>
                <a:t>“spin” is a “quantum number”</a:t>
              </a:r>
            </a:p>
          </p:txBody>
        </p:sp>
      </p:grpSp>
      <p:graphicFrame>
        <p:nvGraphicFramePr>
          <p:cNvPr id="616453" name="Object 5"/>
          <p:cNvGraphicFramePr>
            <a:graphicFrameLocks noChangeAspect="1"/>
          </p:cNvGraphicFramePr>
          <p:nvPr/>
        </p:nvGraphicFramePr>
        <p:xfrm>
          <a:off x="977900" y="1619250"/>
          <a:ext cx="927100" cy="355600"/>
        </p:xfrm>
        <a:graphic>
          <a:graphicData uri="http://schemas.openxmlformats.org/presentationml/2006/ole">
            <p:oleObj spid="_x0000_s808963" name="Equation" r:id="rId8" imgW="927000" imgH="355320" progId="Equation.DSMT4">
              <p:embed/>
            </p:oleObj>
          </a:graphicData>
        </a:graphic>
      </p:graphicFrame>
      <p:sp>
        <p:nvSpPr>
          <p:cNvPr id="616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838200"/>
            <a:ext cx="5791200" cy="1981200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/>
              <a:t>For translational motion we define </a:t>
            </a:r>
            <a:r>
              <a:rPr lang="en-US" i="1"/>
              <a:t>linear</a:t>
            </a:r>
            <a:r>
              <a:rPr lang="en-US"/>
              <a:t> momentum</a:t>
            </a:r>
          </a:p>
          <a:p>
            <a:pPr marL="803275" lvl="1" indent="-346075">
              <a:buClr>
                <a:srgbClr val="00279F"/>
              </a:buClr>
              <a:buFontTx/>
              <a:buChar char="—"/>
            </a:pPr>
            <a:r>
              <a:rPr lang="en-US"/>
              <a:t> </a:t>
            </a:r>
          </a:p>
          <a:p>
            <a:pPr marL="803275" lvl="1" indent="-346075">
              <a:buClr>
                <a:srgbClr val="00279F"/>
              </a:buClr>
              <a:buFontTx/>
              <a:buChar char="—"/>
            </a:pPr>
            <a:r>
              <a:rPr lang="en-US"/>
              <a:t>Conservation of linear momentum is a powerful tool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6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6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6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616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carries the spin of the proton?</a:t>
            </a:r>
          </a:p>
        </p:txBody>
      </p:sp>
      <p:pic>
        <p:nvPicPr>
          <p:cNvPr id="5959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9163" y="914400"/>
            <a:ext cx="2281237" cy="293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59597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84313" y="1676400"/>
            <a:ext cx="906462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graphicFrame>
        <p:nvGraphicFramePr>
          <p:cNvPr id="595978" name="Object 10"/>
          <p:cNvGraphicFramePr>
            <a:graphicFrameLocks noChangeAspect="1"/>
          </p:cNvGraphicFramePr>
          <p:nvPr/>
        </p:nvGraphicFramePr>
        <p:xfrm>
          <a:off x="4114800" y="1384300"/>
          <a:ext cx="3429000" cy="1968500"/>
        </p:xfrm>
        <a:graphic>
          <a:graphicData uri="http://schemas.openxmlformats.org/presentationml/2006/ole">
            <p:oleObj spid="_x0000_s595978" name="Equation" r:id="rId6" imgW="1282680" imgH="736560" progId="Equation.DSMT4">
              <p:embed/>
            </p:oleObj>
          </a:graphicData>
        </a:graphic>
      </p:graphicFrame>
      <p:pic>
        <p:nvPicPr>
          <p:cNvPr id="595979" name="Picture 11" descr="Naive model of the proton spi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888" y="3733800"/>
            <a:ext cx="2678112" cy="2819400"/>
          </a:xfrm>
          <a:prstGeom prst="rect">
            <a:avLst/>
          </a:prstGeom>
          <a:noFill/>
        </p:spPr>
      </p:pic>
      <p:grpSp>
        <p:nvGrpSpPr>
          <p:cNvPr id="595982" name="Group 14"/>
          <p:cNvGrpSpPr>
            <a:grpSpLocks/>
          </p:cNvGrpSpPr>
          <p:nvPr/>
        </p:nvGrpSpPr>
        <p:grpSpPr bwMode="auto">
          <a:xfrm>
            <a:off x="228600" y="4038600"/>
            <a:ext cx="5715000" cy="1828800"/>
            <a:chOff x="144" y="2544"/>
            <a:chExt cx="3600" cy="1152"/>
          </a:xfrm>
        </p:grpSpPr>
        <p:graphicFrame>
          <p:nvGraphicFramePr>
            <p:cNvPr id="595980" name="Object 12"/>
            <p:cNvGraphicFramePr>
              <a:graphicFrameLocks noChangeAspect="1"/>
            </p:cNvGraphicFramePr>
            <p:nvPr/>
          </p:nvGraphicFramePr>
          <p:xfrm>
            <a:off x="144" y="2975"/>
            <a:ext cx="3101" cy="577"/>
          </p:xfrm>
          <a:graphic>
            <a:graphicData uri="http://schemas.openxmlformats.org/presentationml/2006/ole">
              <p:oleObj spid="_x0000_s595980" name="Equation" r:id="rId8" imgW="1841400" imgH="342720" progId="Equation.DSMT4">
                <p:embed/>
              </p:oleObj>
            </a:graphicData>
          </a:graphic>
        </p:graphicFrame>
        <p:pic>
          <p:nvPicPr>
            <p:cNvPr id="595981" name="Picture 1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168" y="2544"/>
              <a:ext cx="576" cy="11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5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5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5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59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59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59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59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59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59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59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59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95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95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5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 </a:t>
            </a:r>
            <a:r>
              <a:rPr lang="en-US" dirty="0"/>
              <a:t>asymmetries</a:t>
            </a:r>
          </a:p>
        </p:txBody>
      </p:sp>
      <p:sp>
        <p:nvSpPr>
          <p:cNvPr id="601092" name="Rectangle 1028"/>
          <p:cNvSpPr>
            <a:spLocks noChangeArrowheads="1"/>
          </p:cNvSpPr>
          <p:nvPr/>
        </p:nvSpPr>
        <p:spPr bwMode="auto">
          <a:xfrm>
            <a:off x="974725" y="3498850"/>
            <a:ext cx="1558925" cy="11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1095" name="Rectangle 1031"/>
          <p:cNvSpPr>
            <a:spLocks noChangeArrowheads="1"/>
          </p:cNvSpPr>
          <p:nvPr/>
        </p:nvSpPr>
        <p:spPr bwMode="auto">
          <a:xfrm>
            <a:off x="449262" y="3767138"/>
            <a:ext cx="1558925" cy="11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1096" name="Text Box 1032"/>
          <p:cNvSpPr txBox="1">
            <a:spLocks noChangeArrowheads="1"/>
          </p:cNvSpPr>
          <p:nvPr/>
        </p:nvSpPr>
        <p:spPr bwMode="auto">
          <a:xfrm>
            <a:off x="228600" y="990600"/>
            <a:ext cx="2120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 u="sng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Photo absorption:</a:t>
            </a:r>
          </a:p>
        </p:txBody>
      </p:sp>
      <p:grpSp>
        <p:nvGrpSpPr>
          <p:cNvPr id="601139" name="Group 1075"/>
          <p:cNvGrpSpPr>
            <a:grpSpLocks/>
          </p:cNvGrpSpPr>
          <p:nvPr/>
        </p:nvGrpSpPr>
        <p:grpSpPr bwMode="auto">
          <a:xfrm>
            <a:off x="6646863" y="1422400"/>
            <a:ext cx="1436687" cy="544513"/>
            <a:chOff x="4187" y="896"/>
            <a:chExt cx="905" cy="343"/>
          </a:xfrm>
        </p:grpSpPr>
        <p:sp>
          <p:nvSpPr>
            <p:cNvPr id="601104" name="AutoShape 1040"/>
            <p:cNvSpPr>
              <a:spLocks noChangeArrowheads="1"/>
            </p:cNvSpPr>
            <p:nvPr/>
          </p:nvSpPr>
          <p:spPr bwMode="auto">
            <a:xfrm>
              <a:off x="4187" y="1075"/>
              <a:ext cx="248" cy="98"/>
            </a:xfrm>
            <a:prstGeom prst="curvedDownArrow">
              <a:avLst>
                <a:gd name="adj1" fmla="val 50612"/>
                <a:gd name="adj2" fmla="val 101224"/>
                <a:gd name="adj3" fmla="val 33333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1105" name="Oval 1041"/>
            <p:cNvSpPr>
              <a:spLocks noChangeArrowheads="1"/>
            </p:cNvSpPr>
            <p:nvPr/>
          </p:nvSpPr>
          <p:spPr bwMode="auto">
            <a:xfrm>
              <a:off x="4782" y="1144"/>
              <a:ext cx="77" cy="9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1106" name="Line 1042"/>
            <p:cNvSpPr>
              <a:spLocks noChangeShapeType="1"/>
            </p:cNvSpPr>
            <p:nvPr/>
          </p:nvSpPr>
          <p:spPr bwMode="auto">
            <a:xfrm flipV="1">
              <a:off x="4736" y="1098"/>
              <a:ext cx="2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601107" name="Object 1043"/>
            <p:cNvGraphicFramePr>
              <a:graphicFrameLocks noChangeAspect="1"/>
            </p:cNvGraphicFramePr>
            <p:nvPr/>
          </p:nvGraphicFramePr>
          <p:xfrm>
            <a:off x="4621" y="896"/>
            <a:ext cx="471" cy="186"/>
          </p:xfrm>
          <a:graphic>
            <a:graphicData uri="http://schemas.openxmlformats.org/presentationml/2006/ole">
              <p:oleObj spid="_x0000_s601107" name="Equation" r:id="rId4" imgW="609480" imgH="241200" progId="Equation.3">
                <p:embed/>
              </p:oleObj>
            </a:graphicData>
          </a:graphic>
        </p:graphicFrame>
      </p:grpSp>
      <p:grpSp>
        <p:nvGrpSpPr>
          <p:cNvPr id="601140" name="Group 1076"/>
          <p:cNvGrpSpPr>
            <a:grpSpLocks/>
          </p:cNvGrpSpPr>
          <p:nvPr/>
        </p:nvGrpSpPr>
        <p:grpSpPr bwMode="auto">
          <a:xfrm>
            <a:off x="2767013" y="2312988"/>
            <a:ext cx="1687512" cy="579437"/>
            <a:chOff x="1743" y="1457"/>
            <a:chExt cx="1063" cy="365"/>
          </a:xfrm>
        </p:grpSpPr>
        <p:pic>
          <p:nvPicPr>
            <p:cNvPr id="601093" name="Picture 102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43" y="1752"/>
              <a:ext cx="982" cy="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1108" name="Line 1044"/>
            <p:cNvSpPr>
              <a:spLocks noChangeShapeType="1"/>
            </p:cNvSpPr>
            <p:nvPr/>
          </p:nvSpPr>
          <p:spPr bwMode="auto">
            <a:xfrm flipH="1">
              <a:off x="2020" y="1690"/>
              <a:ext cx="405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601111" name="Object 1047"/>
            <p:cNvGraphicFramePr>
              <a:graphicFrameLocks noChangeAspect="1"/>
            </p:cNvGraphicFramePr>
            <p:nvPr/>
          </p:nvGraphicFramePr>
          <p:xfrm>
            <a:off x="2012" y="1457"/>
            <a:ext cx="443" cy="222"/>
          </p:xfrm>
          <a:graphic>
            <a:graphicData uri="http://schemas.openxmlformats.org/presentationml/2006/ole">
              <p:oleObj spid="_x0000_s601111" name="Equation" r:id="rId6" imgW="482400" imgH="241200" progId="Equation.3">
                <p:embed/>
              </p:oleObj>
            </a:graphicData>
          </a:graphic>
        </p:graphicFrame>
        <p:sp>
          <p:nvSpPr>
            <p:cNvPr id="601113" name="Line 1049"/>
            <p:cNvSpPr>
              <a:spLocks noChangeShapeType="1"/>
            </p:cNvSpPr>
            <p:nvPr/>
          </p:nvSpPr>
          <p:spPr bwMode="auto">
            <a:xfrm>
              <a:off x="2725" y="1772"/>
              <a:ext cx="81" cy="0"/>
            </a:xfrm>
            <a:prstGeom prst="line">
              <a:avLst/>
            </a:prstGeom>
            <a:noFill/>
            <a:ln w="476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01142" name="Group 1078"/>
          <p:cNvGrpSpPr>
            <a:grpSpLocks/>
          </p:cNvGrpSpPr>
          <p:nvPr/>
        </p:nvGrpSpPr>
        <p:grpSpPr bwMode="auto">
          <a:xfrm>
            <a:off x="6653213" y="2473325"/>
            <a:ext cx="1773237" cy="620713"/>
            <a:chOff x="4191" y="1558"/>
            <a:chExt cx="1117" cy="391"/>
          </a:xfrm>
        </p:grpSpPr>
        <p:sp>
          <p:nvSpPr>
            <p:cNvPr id="601114" name="AutoShape 1050"/>
            <p:cNvSpPr>
              <a:spLocks noChangeArrowheads="1"/>
            </p:cNvSpPr>
            <p:nvPr/>
          </p:nvSpPr>
          <p:spPr bwMode="auto">
            <a:xfrm>
              <a:off x="4205" y="1681"/>
              <a:ext cx="248" cy="98"/>
            </a:xfrm>
            <a:prstGeom prst="curvedDownArrow">
              <a:avLst>
                <a:gd name="adj1" fmla="val 50612"/>
                <a:gd name="adj2" fmla="val 101224"/>
                <a:gd name="adj3" fmla="val 33333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1115" name="Line 1051"/>
            <p:cNvSpPr>
              <a:spLocks noChangeShapeType="1"/>
            </p:cNvSpPr>
            <p:nvPr/>
          </p:nvSpPr>
          <p:spPr bwMode="auto">
            <a:xfrm flipH="1">
              <a:off x="4191" y="1558"/>
              <a:ext cx="272" cy="34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1116" name="Line 1052"/>
            <p:cNvSpPr>
              <a:spLocks noChangeShapeType="1"/>
            </p:cNvSpPr>
            <p:nvPr/>
          </p:nvSpPr>
          <p:spPr bwMode="auto">
            <a:xfrm>
              <a:off x="4209" y="1567"/>
              <a:ext cx="264" cy="38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1117" name="Text Box 1053"/>
            <p:cNvSpPr txBox="1">
              <a:spLocks noChangeArrowheads="1"/>
            </p:cNvSpPr>
            <p:nvPr/>
          </p:nvSpPr>
          <p:spPr bwMode="auto">
            <a:xfrm>
              <a:off x="4506" y="1578"/>
              <a:ext cx="80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000" b="0">
                  <a:solidFill>
                    <a:srgbClr val="FF0000"/>
                  </a:solidFill>
                  <a:latin typeface="Arial" pitchFamily="34" charset="0"/>
                </a:rPr>
                <a:t>Does not conserve</a:t>
              </a:r>
            </a:p>
            <a:p>
              <a:pPr algn="ctr"/>
              <a:r>
                <a:rPr lang="en-US" sz="1000" b="0">
                  <a:solidFill>
                    <a:srgbClr val="FF0000"/>
                  </a:solidFill>
                  <a:latin typeface="Arial" pitchFamily="34" charset="0"/>
                </a:rPr>
                <a:t>angular momentum</a:t>
              </a:r>
              <a:endParaRPr lang="en-US" sz="1400" b="0">
                <a:solidFill>
                  <a:schemeClr val="tx1"/>
                </a:solidFill>
                <a:latin typeface="Arial" pitchFamily="34" charset="0"/>
              </a:endParaRPr>
            </a:p>
          </p:txBody>
        </p:sp>
      </p:grpSp>
      <p:grpSp>
        <p:nvGrpSpPr>
          <p:cNvPr id="601144" name="Group 1080"/>
          <p:cNvGrpSpPr>
            <a:grpSpLocks/>
          </p:cNvGrpSpPr>
          <p:nvPr/>
        </p:nvGrpSpPr>
        <p:grpSpPr bwMode="auto">
          <a:xfrm>
            <a:off x="4602162" y="3657600"/>
            <a:ext cx="4389438" cy="1311275"/>
            <a:chOff x="3552" y="2294"/>
            <a:chExt cx="2765" cy="826"/>
          </a:xfrm>
        </p:grpSpPr>
        <p:graphicFrame>
          <p:nvGraphicFramePr>
            <p:cNvPr id="601118" name="Object 1054"/>
            <p:cNvGraphicFramePr>
              <a:graphicFrameLocks noChangeAspect="1"/>
            </p:cNvGraphicFramePr>
            <p:nvPr/>
          </p:nvGraphicFramePr>
          <p:xfrm>
            <a:off x="3552" y="2716"/>
            <a:ext cx="1867" cy="404"/>
          </p:xfrm>
          <a:graphic>
            <a:graphicData uri="http://schemas.openxmlformats.org/presentationml/2006/ole">
              <p:oleObj spid="_x0000_s601118" name="Equation" r:id="rId7" imgW="1701720" imgH="368280" progId="Equation.3">
                <p:embed/>
              </p:oleObj>
            </a:graphicData>
          </a:graphic>
        </p:graphicFrame>
        <p:sp>
          <p:nvSpPr>
            <p:cNvPr id="601120" name="Text Box 1056"/>
            <p:cNvSpPr txBox="1">
              <a:spLocks noChangeArrowheads="1"/>
            </p:cNvSpPr>
            <p:nvPr/>
          </p:nvSpPr>
          <p:spPr bwMode="auto">
            <a:xfrm>
              <a:off x="3718" y="2294"/>
              <a:ext cx="2599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0" dirty="0">
                  <a:solidFill>
                    <a:srgbClr val="000066"/>
                  </a:solidFill>
                  <a:latin typeface="+mj-lt"/>
                </a:rPr>
                <a:t>Proton and photon spin parallel:        </a:t>
              </a:r>
            </a:p>
            <a:p>
              <a:r>
                <a:rPr lang="en-US" sz="1600" b="0" dirty="0">
                  <a:solidFill>
                    <a:srgbClr val="000066"/>
                  </a:solidFill>
                  <a:latin typeface="+mj-lt"/>
                </a:rPr>
                <a:t>quarks with spin anti-parallel contribute</a:t>
              </a:r>
            </a:p>
          </p:txBody>
        </p:sp>
      </p:grpSp>
      <p:grpSp>
        <p:nvGrpSpPr>
          <p:cNvPr id="601146" name="Group 1082"/>
          <p:cNvGrpSpPr>
            <a:grpSpLocks/>
          </p:cNvGrpSpPr>
          <p:nvPr/>
        </p:nvGrpSpPr>
        <p:grpSpPr bwMode="auto">
          <a:xfrm>
            <a:off x="228600" y="3097215"/>
            <a:ext cx="4330700" cy="1855788"/>
            <a:chOff x="216" y="1951"/>
            <a:chExt cx="2728" cy="1169"/>
          </a:xfrm>
        </p:grpSpPr>
        <p:grpSp>
          <p:nvGrpSpPr>
            <p:cNvPr id="601143" name="Group 1079"/>
            <p:cNvGrpSpPr>
              <a:grpSpLocks/>
            </p:cNvGrpSpPr>
            <p:nvPr/>
          </p:nvGrpSpPr>
          <p:grpSpPr bwMode="auto">
            <a:xfrm>
              <a:off x="600" y="2304"/>
              <a:ext cx="2344" cy="816"/>
              <a:chOff x="600" y="2304"/>
              <a:chExt cx="2344" cy="816"/>
            </a:xfrm>
          </p:grpSpPr>
          <p:graphicFrame>
            <p:nvGraphicFramePr>
              <p:cNvPr id="601119" name="Object 1055"/>
              <p:cNvGraphicFramePr>
                <a:graphicFrameLocks noChangeAspect="1"/>
              </p:cNvGraphicFramePr>
              <p:nvPr/>
            </p:nvGraphicFramePr>
            <p:xfrm>
              <a:off x="696" y="2703"/>
              <a:ext cx="1927" cy="417"/>
            </p:xfrm>
            <a:graphic>
              <a:graphicData uri="http://schemas.openxmlformats.org/presentationml/2006/ole">
                <p:oleObj spid="_x0000_s601119" name="Equation" r:id="rId8" imgW="1701720" imgH="368280" progId="Equation.3">
                  <p:embed/>
                </p:oleObj>
              </a:graphicData>
            </a:graphic>
          </p:graphicFrame>
          <p:sp>
            <p:nvSpPr>
              <p:cNvPr id="601121" name="Text Box 1057"/>
              <p:cNvSpPr txBox="1">
                <a:spLocks noChangeArrowheads="1"/>
              </p:cNvSpPr>
              <p:nvPr/>
            </p:nvSpPr>
            <p:spPr bwMode="auto">
              <a:xfrm>
                <a:off x="600" y="2304"/>
                <a:ext cx="2344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600" b="0" dirty="0">
                    <a:solidFill>
                      <a:srgbClr val="000066"/>
                    </a:solidFill>
                    <a:latin typeface="+mj-lt"/>
                  </a:rPr>
                  <a:t>Proton and photon spin </a:t>
                </a:r>
                <a:r>
                  <a:rPr lang="en-US" sz="1600" b="0" dirty="0" err="1">
                    <a:solidFill>
                      <a:srgbClr val="000066"/>
                    </a:solidFill>
                    <a:latin typeface="+mj-lt"/>
                  </a:rPr>
                  <a:t>antiparallel</a:t>
                </a:r>
                <a:r>
                  <a:rPr lang="en-US" sz="1600" b="0" dirty="0">
                    <a:solidFill>
                      <a:srgbClr val="000066"/>
                    </a:solidFill>
                    <a:latin typeface="+mj-lt"/>
                  </a:rPr>
                  <a:t>:</a:t>
                </a:r>
              </a:p>
              <a:p>
                <a:r>
                  <a:rPr lang="en-US" sz="1600" b="0" dirty="0">
                    <a:solidFill>
                      <a:srgbClr val="000066"/>
                    </a:solidFill>
                    <a:latin typeface="+mj-lt"/>
                  </a:rPr>
                  <a:t>quarks with spin parallel contribute</a:t>
                </a:r>
              </a:p>
            </p:txBody>
          </p:sp>
        </p:grpSp>
        <p:sp>
          <p:nvSpPr>
            <p:cNvPr id="601125" name="Text Box 1061"/>
            <p:cNvSpPr txBox="1">
              <a:spLocks noChangeArrowheads="1"/>
            </p:cNvSpPr>
            <p:nvPr/>
          </p:nvSpPr>
          <p:spPr bwMode="auto">
            <a:xfrm>
              <a:off x="216" y="1951"/>
              <a:ext cx="11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 u="sng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Cross Section:</a:t>
              </a:r>
            </a:p>
          </p:txBody>
        </p:sp>
      </p:grpSp>
      <p:grpSp>
        <p:nvGrpSpPr>
          <p:cNvPr id="601145" name="Group 1081"/>
          <p:cNvGrpSpPr>
            <a:grpSpLocks/>
          </p:cNvGrpSpPr>
          <p:nvPr/>
        </p:nvGrpSpPr>
        <p:grpSpPr bwMode="auto">
          <a:xfrm>
            <a:off x="1116013" y="5246688"/>
            <a:ext cx="7323137" cy="1303337"/>
            <a:chOff x="703" y="3305"/>
            <a:chExt cx="4613" cy="821"/>
          </a:xfrm>
        </p:grpSpPr>
        <p:sp>
          <p:nvSpPr>
            <p:cNvPr id="601094" name="Rectangle 1030"/>
            <p:cNvSpPr>
              <a:spLocks noChangeArrowheads="1"/>
            </p:cNvSpPr>
            <p:nvPr/>
          </p:nvSpPr>
          <p:spPr bwMode="auto">
            <a:xfrm>
              <a:off x="1173" y="3305"/>
              <a:ext cx="3580" cy="565"/>
            </a:xfrm>
            <a:prstGeom prst="rect">
              <a:avLst/>
            </a:prstGeom>
            <a:solidFill>
              <a:srgbClr val="FFCC99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601122" name="Object 1058"/>
            <p:cNvGraphicFramePr>
              <a:graphicFrameLocks noChangeAspect="1"/>
            </p:cNvGraphicFramePr>
            <p:nvPr/>
          </p:nvGraphicFramePr>
          <p:xfrm>
            <a:off x="2649" y="3305"/>
            <a:ext cx="1984" cy="565"/>
          </p:xfrm>
          <a:graphic>
            <a:graphicData uri="http://schemas.openxmlformats.org/presentationml/2006/ole">
              <p:oleObj spid="_x0000_s601122" name="Equation" r:id="rId9" imgW="1650960" imgH="469800" progId="Equation.3">
                <p:embed/>
              </p:oleObj>
            </a:graphicData>
          </a:graphic>
        </p:graphicFrame>
        <p:sp>
          <p:nvSpPr>
            <p:cNvPr id="601123" name="Text Box 1059"/>
            <p:cNvSpPr txBox="1">
              <a:spLocks noChangeArrowheads="1"/>
            </p:cNvSpPr>
            <p:nvPr/>
          </p:nvSpPr>
          <p:spPr bwMode="auto">
            <a:xfrm>
              <a:off x="1276" y="3389"/>
              <a:ext cx="117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 b="0">
                  <a:solidFill>
                    <a:schemeClr val="tx1"/>
                  </a:solidFill>
                  <a:latin typeface="Arial" pitchFamily="34" charset="0"/>
                </a:rPr>
                <a:t>Measure Double</a:t>
              </a:r>
            </a:p>
            <a:p>
              <a:pPr algn="ctr"/>
              <a:r>
                <a:rPr lang="en-US" sz="1800" b="0">
                  <a:solidFill>
                    <a:schemeClr val="tx1"/>
                  </a:solidFill>
                  <a:latin typeface="Arial" pitchFamily="34" charset="0"/>
                </a:rPr>
                <a:t>Spin Asymmetry</a:t>
              </a:r>
              <a:endParaRPr lang="en-US" sz="2000" b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601124" name="AutoShape 1060"/>
            <p:cNvSpPr>
              <a:spLocks noChangeArrowheads="1"/>
            </p:cNvSpPr>
            <p:nvPr/>
          </p:nvSpPr>
          <p:spPr bwMode="auto">
            <a:xfrm>
              <a:off x="703" y="3514"/>
              <a:ext cx="398" cy="161"/>
            </a:xfrm>
            <a:prstGeom prst="rightArrow">
              <a:avLst>
                <a:gd name="adj1" fmla="val 50000"/>
                <a:gd name="adj2" fmla="val 61801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1126" name="Line 1062"/>
            <p:cNvSpPr>
              <a:spLocks noChangeShapeType="1"/>
            </p:cNvSpPr>
            <p:nvPr/>
          </p:nvSpPr>
          <p:spPr bwMode="auto">
            <a:xfrm flipH="1" flipV="1">
              <a:off x="4140" y="3703"/>
              <a:ext cx="145" cy="2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1127" name="Text Box 1063"/>
            <p:cNvSpPr txBox="1">
              <a:spLocks noChangeArrowheads="1"/>
            </p:cNvSpPr>
            <p:nvPr/>
          </p:nvSpPr>
          <p:spPr bwMode="auto">
            <a:xfrm>
              <a:off x="4103" y="3953"/>
              <a:ext cx="121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>
                  <a:solidFill>
                    <a:schemeClr val="tx1"/>
                  </a:solidFill>
                  <a:latin typeface="Arial" pitchFamily="34" charset="0"/>
                </a:rPr>
                <a:t>Virtual photon Asymmetry</a:t>
              </a:r>
              <a:endParaRPr lang="en-US" sz="1600" b="0">
                <a:solidFill>
                  <a:schemeClr val="tx1"/>
                </a:solidFill>
                <a:latin typeface="Arial" pitchFamily="34" charset="0"/>
              </a:endParaRPr>
            </a:p>
          </p:txBody>
        </p:sp>
      </p:grpSp>
      <p:sp>
        <p:nvSpPr>
          <p:cNvPr id="601128" name="Oval 1064"/>
          <p:cNvSpPr>
            <a:spLocks noChangeArrowheads="1"/>
          </p:cNvSpPr>
          <p:nvPr/>
        </p:nvSpPr>
        <p:spPr bwMode="auto">
          <a:xfrm>
            <a:off x="4452938" y="1116013"/>
            <a:ext cx="1182687" cy="227965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601138" name="Group 1074"/>
          <p:cNvGrpSpPr>
            <a:grpSpLocks/>
          </p:cNvGrpSpPr>
          <p:nvPr/>
        </p:nvGrpSpPr>
        <p:grpSpPr bwMode="auto">
          <a:xfrm>
            <a:off x="4764088" y="1327150"/>
            <a:ext cx="1447800" cy="544513"/>
            <a:chOff x="3001" y="836"/>
            <a:chExt cx="912" cy="343"/>
          </a:xfrm>
        </p:grpSpPr>
        <p:sp>
          <p:nvSpPr>
            <p:cNvPr id="601099" name="Oval 1035"/>
            <p:cNvSpPr>
              <a:spLocks noChangeArrowheads="1"/>
            </p:cNvSpPr>
            <p:nvPr/>
          </p:nvSpPr>
          <p:spPr bwMode="auto">
            <a:xfrm>
              <a:off x="3123" y="1084"/>
              <a:ext cx="77" cy="9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1100" name="Line 1036"/>
            <p:cNvSpPr>
              <a:spLocks noChangeShapeType="1"/>
            </p:cNvSpPr>
            <p:nvPr/>
          </p:nvSpPr>
          <p:spPr bwMode="auto">
            <a:xfrm flipV="1">
              <a:off x="3086" y="1057"/>
              <a:ext cx="20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601102" name="Object 1038"/>
            <p:cNvGraphicFramePr>
              <a:graphicFrameLocks noChangeAspect="1"/>
            </p:cNvGraphicFramePr>
            <p:nvPr/>
          </p:nvGraphicFramePr>
          <p:xfrm>
            <a:off x="3001" y="836"/>
            <a:ext cx="393" cy="186"/>
          </p:xfrm>
          <a:graphic>
            <a:graphicData uri="http://schemas.openxmlformats.org/presentationml/2006/ole">
              <p:oleObj spid="_x0000_s601102" name="Equation" r:id="rId10" imgW="507960" imgH="241200" progId="Equation.3">
                <p:embed/>
              </p:oleObj>
            </a:graphicData>
          </a:graphic>
        </p:graphicFrame>
        <p:sp>
          <p:nvSpPr>
            <p:cNvPr id="601131" name="Line 1067"/>
            <p:cNvSpPr>
              <a:spLocks noChangeShapeType="1"/>
            </p:cNvSpPr>
            <p:nvPr/>
          </p:nvSpPr>
          <p:spPr bwMode="auto">
            <a:xfrm>
              <a:off x="3167" y="1130"/>
              <a:ext cx="74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601141" name="Group 1077"/>
          <p:cNvGrpSpPr>
            <a:grpSpLocks/>
          </p:cNvGrpSpPr>
          <p:nvPr/>
        </p:nvGrpSpPr>
        <p:grpSpPr bwMode="auto">
          <a:xfrm>
            <a:off x="4681538" y="2347913"/>
            <a:ext cx="1566862" cy="544512"/>
            <a:chOff x="2949" y="1479"/>
            <a:chExt cx="987" cy="343"/>
          </a:xfrm>
        </p:grpSpPr>
        <p:sp>
          <p:nvSpPr>
            <p:cNvPr id="601109" name="Oval 1045"/>
            <p:cNvSpPr>
              <a:spLocks noChangeArrowheads="1"/>
            </p:cNvSpPr>
            <p:nvPr/>
          </p:nvSpPr>
          <p:spPr bwMode="auto">
            <a:xfrm>
              <a:off x="3115" y="1727"/>
              <a:ext cx="77" cy="9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1110" name="Line 1046"/>
            <p:cNvSpPr>
              <a:spLocks noChangeShapeType="1"/>
            </p:cNvSpPr>
            <p:nvPr/>
          </p:nvSpPr>
          <p:spPr bwMode="auto">
            <a:xfrm>
              <a:off x="3069" y="1699"/>
              <a:ext cx="209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601112" name="Object 1048"/>
            <p:cNvGraphicFramePr>
              <a:graphicFrameLocks noChangeAspect="1"/>
            </p:cNvGraphicFramePr>
            <p:nvPr/>
          </p:nvGraphicFramePr>
          <p:xfrm>
            <a:off x="2949" y="1479"/>
            <a:ext cx="481" cy="186"/>
          </p:xfrm>
          <a:graphic>
            <a:graphicData uri="http://schemas.openxmlformats.org/presentationml/2006/ole">
              <p:oleObj spid="_x0000_s601112" name="Equation" r:id="rId11" imgW="622080" imgH="241200" progId="Equation.3">
                <p:embed/>
              </p:oleObj>
            </a:graphicData>
          </a:graphic>
        </p:graphicFrame>
        <p:sp>
          <p:nvSpPr>
            <p:cNvPr id="601132" name="Line 1068"/>
            <p:cNvSpPr>
              <a:spLocks noChangeShapeType="1"/>
            </p:cNvSpPr>
            <p:nvPr/>
          </p:nvSpPr>
          <p:spPr bwMode="auto">
            <a:xfrm>
              <a:off x="3190" y="1762"/>
              <a:ext cx="74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601147" name="Group 1083"/>
          <p:cNvGrpSpPr>
            <a:grpSpLocks/>
          </p:cNvGrpSpPr>
          <p:nvPr/>
        </p:nvGrpSpPr>
        <p:grpSpPr bwMode="auto">
          <a:xfrm>
            <a:off x="4735513" y="715963"/>
            <a:ext cx="639762" cy="307975"/>
            <a:chOff x="2983" y="451"/>
            <a:chExt cx="403" cy="194"/>
          </a:xfrm>
        </p:grpSpPr>
        <p:graphicFrame>
          <p:nvGraphicFramePr>
            <p:cNvPr id="601129" name="Object 1065"/>
            <p:cNvGraphicFramePr>
              <a:graphicFrameLocks noChangeAspect="1"/>
            </p:cNvGraphicFramePr>
            <p:nvPr/>
          </p:nvGraphicFramePr>
          <p:xfrm>
            <a:off x="2983" y="451"/>
            <a:ext cx="403" cy="166"/>
          </p:xfrm>
          <a:graphic>
            <a:graphicData uri="http://schemas.openxmlformats.org/presentationml/2006/ole">
              <p:oleObj spid="_x0000_s601129" name="Equation" r:id="rId12" imgW="520560" imgH="215640" progId="Equation.3">
                <p:embed/>
              </p:oleObj>
            </a:graphicData>
          </a:graphic>
        </p:graphicFrame>
        <p:sp>
          <p:nvSpPr>
            <p:cNvPr id="601130" name="Line 1066"/>
            <p:cNvSpPr>
              <a:spLocks noChangeShapeType="1"/>
            </p:cNvSpPr>
            <p:nvPr/>
          </p:nvSpPr>
          <p:spPr bwMode="auto">
            <a:xfrm flipV="1">
              <a:off x="3082" y="644"/>
              <a:ext cx="20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01133" name="Text Box 1069"/>
          <p:cNvSpPr txBox="1">
            <a:spLocks noChangeArrowheads="1"/>
          </p:cNvSpPr>
          <p:nvPr/>
        </p:nvSpPr>
        <p:spPr bwMode="auto">
          <a:xfrm>
            <a:off x="5202238" y="993775"/>
            <a:ext cx="69532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>
                <a:solidFill>
                  <a:schemeClr val="tx1"/>
                </a:solidFill>
                <a:latin typeface="Maiandra GD" pitchFamily="34" charset="0"/>
              </a:rPr>
              <a:t>Proton</a:t>
            </a:r>
          </a:p>
        </p:txBody>
      </p:sp>
      <p:grpSp>
        <p:nvGrpSpPr>
          <p:cNvPr id="601137" name="Group 1073"/>
          <p:cNvGrpSpPr>
            <a:grpSpLocks/>
          </p:cNvGrpSpPr>
          <p:nvPr/>
        </p:nvGrpSpPr>
        <p:grpSpPr bwMode="auto">
          <a:xfrm>
            <a:off x="2767013" y="1292225"/>
            <a:ext cx="1700212" cy="822325"/>
            <a:chOff x="1743" y="814"/>
            <a:chExt cx="1071" cy="518"/>
          </a:xfrm>
        </p:grpSpPr>
        <p:pic>
          <p:nvPicPr>
            <p:cNvPr id="601097" name="Picture 103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43" y="1107"/>
              <a:ext cx="982" cy="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1098" name="Line 1034"/>
            <p:cNvSpPr>
              <a:spLocks noChangeShapeType="1"/>
            </p:cNvSpPr>
            <p:nvPr/>
          </p:nvSpPr>
          <p:spPr bwMode="auto">
            <a:xfrm flipH="1">
              <a:off x="2028" y="1047"/>
              <a:ext cx="405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601101" name="Object 1037"/>
            <p:cNvGraphicFramePr>
              <a:graphicFrameLocks noChangeAspect="1"/>
            </p:cNvGraphicFramePr>
            <p:nvPr/>
          </p:nvGraphicFramePr>
          <p:xfrm>
            <a:off x="2020" y="814"/>
            <a:ext cx="443" cy="222"/>
          </p:xfrm>
          <a:graphic>
            <a:graphicData uri="http://schemas.openxmlformats.org/presentationml/2006/ole">
              <p:oleObj spid="_x0000_s601101" name="Equation" r:id="rId13" imgW="482400" imgH="241200" progId="Equation.3">
                <p:embed/>
              </p:oleObj>
            </a:graphicData>
          </a:graphic>
        </p:graphicFrame>
        <p:sp>
          <p:nvSpPr>
            <p:cNvPr id="601103" name="Line 1039"/>
            <p:cNvSpPr>
              <a:spLocks noChangeShapeType="1"/>
            </p:cNvSpPr>
            <p:nvPr/>
          </p:nvSpPr>
          <p:spPr bwMode="auto">
            <a:xfrm>
              <a:off x="2733" y="1129"/>
              <a:ext cx="81" cy="8"/>
            </a:xfrm>
            <a:prstGeom prst="line">
              <a:avLst/>
            </a:prstGeom>
            <a:noFill/>
            <a:ln w="476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1134" name="Text Box 1070"/>
            <p:cNvSpPr txBox="1">
              <a:spLocks noChangeArrowheads="1"/>
            </p:cNvSpPr>
            <p:nvPr/>
          </p:nvSpPr>
          <p:spPr bwMode="auto">
            <a:xfrm>
              <a:off x="1817" y="1156"/>
              <a:ext cx="448" cy="17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solidFill>
                    <a:schemeClr val="tx1"/>
                  </a:solidFill>
                  <a:latin typeface="Maiandra GD" pitchFamily="34" charset="0"/>
                </a:rPr>
                <a:t>Probe:</a:t>
              </a:r>
              <a:r>
                <a:rPr lang="en-US" sz="1200" b="0">
                  <a:solidFill>
                    <a:schemeClr val="tx1"/>
                  </a:solidFill>
                  <a:latin typeface="Maiandra GD" pitchFamily="34" charset="0"/>
                </a:rPr>
                <a:t>  </a:t>
              </a:r>
            </a:p>
          </p:txBody>
        </p:sp>
        <p:graphicFrame>
          <p:nvGraphicFramePr>
            <p:cNvPr id="601135" name="Object 1071"/>
            <p:cNvGraphicFramePr>
              <a:graphicFrameLocks noChangeAspect="1"/>
            </p:cNvGraphicFramePr>
            <p:nvPr/>
          </p:nvGraphicFramePr>
          <p:xfrm>
            <a:off x="2146" y="1145"/>
            <a:ext cx="490" cy="187"/>
          </p:xfrm>
          <a:graphic>
            <a:graphicData uri="http://schemas.openxmlformats.org/presentationml/2006/ole">
              <p:oleObj spid="_x0000_s601135" name="Equation" r:id="rId14" imgW="533160" imgH="203040" progId="Equation.3">
                <p:embed/>
              </p:oleObj>
            </a:graphicData>
          </a:graphic>
        </p:graphicFrame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601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01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01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0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0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500"/>
                                        <p:tgtEl>
                                          <p:spTgt spid="60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01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01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0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60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0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60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01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01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0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6" name="Oval 4"/>
          <p:cNvSpPr>
            <a:spLocks noChangeAspect="1" noChangeArrowheads="1"/>
          </p:cNvSpPr>
          <p:nvPr/>
        </p:nvSpPr>
        <p:spPr bwMode="auto">
          <a:xfrm>
            <a:off x="2743200" y="1219200"/>
            <a:ext cx="838200" cy="838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7012" name="Oval 20"/>
          <p:cNvSpPr>
            <a:spLocks noChangeAspect="1" noChangeArrowheads="1"/>
          </p:cNvSpPr>
          <p:nvPr/>
        </p:nvSpPr>
        <p:spPr bwMode="auto">
          <a:xfrm>
            <a:off x="2514600" y="1828800"/>
            <a:ext cx="838200" cy="838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7013" name="Oval 21"/>
          <p:cNvSpPr>
            <a:spLocks noChangeAspect="1" noChangeArrowheads="1"/>
          </p:cNvSpPr>
          <p:nvPr/>
        </p:nvSpPr>
        <p:spPr bwMode="auto">
          <a:xfrm>
            <a:off x="3200400" y="1828800"/>
            <a:ext cx="838200" cy="838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6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Proton and spin</a:t>
            </a:r>
          </a:p>
        </p:txBody>
      </p:sp>
      <p:graphicFrame>
        <p:nvGraphicFramePr>
          <p:cNvPr id="596998" name="Object 6"/>
          <p:cNvGraphicFramePr>
            <a:graphicFrameLocks noChangeAspect="1"/>
          </p:cNvGraphicFramePr>
          <p:nvPr/>
        </p:nvGraphicFramePr>
        <p:xfrm>
          <a:off x="2692400" y="2041525"/>
          <a:ext cx="431800" cy="431800"/>
        </p:xfrm>
        <a:graphic>
          <a:graphicData uri="http://schemas.openxmlformats.org/presentationml/2006/ole">
            <p:oleObj spid="_x0000_s596998" name="Equation" r:id="rId4" imgW="203040" imgH="203040" progId="Equation.DSMT4">
              <p:embed/>
            </p:oleObj>
          </a:graphicData>
        </a:graphic>
      </p:graphicFrame>
      <p:graphicFrame>
        <p:nvGraphicFramePr>
          <p:cNvPr id="596999" name="Object 7"/>
          <p:cNvGraphicFramePr>
            <a:graphicFrameLocks noChangeAspect="1"/>
          </p:cNvGraphicFramePr>
          <p:nvPr/>
        </p:nvGraphicFramePr>
        <p:xfrm>
          <a:off x="3378200" y="2041525"/>
          <a:ext cx="431800" cy="431800"/>
        </p:xfrm>
        <a:graphic>
          <a:graphicData uri="http://schemas.openxmlformats.org/presentationml/2006/ole">
            <p:oleObj spid="_x0000_s596999" name="Equation" r:id="rId5" imgW="203040" imgH="203040" progId="Equation.DSMT4">
              <p:embed/>
            </p:oleObj>
          </a:graphicData>
        </a:graphic>
      </p:graphicFrame>
      <p:grpSp>
        <p:nvGrpSpPr>
          <p:cNvPr id="597036" name="Group 44"/>
          <p:cNvGrpSpPr>
            <a:grpSpLocks/>
          </p:cNvGrpSpPr>
          <p:nvPr/>
        </p:nvGrpSpPr>
        <p:grpSpPr bwMode="auto">
          <a:xfrm>
            <a:off x="3124200" y="1295400"/>
            <a:ext cx="685800" cy="1219200"/>
            <a:chOff x="1968" y="816"/>
            <a:chExt cx="432" cy="768"/>
          </a:xfrm>
        </p:grpSpPr>
        <p:sp>
          <p:nvSpPr>
            <p:cNvPr id="597002" name="Line 10"/>
            <p:cNvSpPr>
              <a:spLocks noChangeShapeType="1"/>
            </p:cNvSpPr>
            <p:nvPr/>
          </p:nvSpPr>
          <p:spPr bwMode="auto">
            <a:xfrm>
              <a:off x="1968" y="1296"/>
              <a:ext cx="0" cy="288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97003" name="Line 11"/>
            <p:cNvSpPr>
              <a:spLocks noChangeShapeType="1"/>
            </p:cNvSpPr>
            <p:nvPr/>
          </p:nvSpPr>
          <p:spPr bwMode="auto">
            <a:xfrm>
              <a:off x="2112" y="816"/>
              <a:ext cx="0" cy="288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97004" name="Line 12"/>
            <p:cNvSpPr>
              <a:spLocks noChangeShapeType="1"/>
            </p:cNvSpPr>
            <p:nvPr/>
          </p:nvSpPr>
          <p:spPr bwMode="auto">
            <a:xfrm>
              <a:off x="2400" y="1286"/>
              <a:ext cx="0" cy="288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597000" name="Object 8"/>
          <p:cNvGraphicFramePr>
            <a:graphicFrameLocks noChangeAspect="1"/>
          </p:cNvGraphicFramePr>
          <p:nvPr/>
        </p:nvGraphicFramePr>
        <p:xfrm>
          <a:off x="2895600" y="1219200"/>
          <a:ext cx="431800" cy="593725"/>
        </p:xfrm>
        <a:graphic>
          <a:graphicData uri="http://schemas.openxmlformats.org/presentationml/2006/ole">
            <p:oleObj spid="_x0000_s597000" name="Equation" r:id="rId6" imgW="203040" imgH="279360" progId="Equation.DSMT4">
              <p:embed/>
            </p:oleObj>
          </a:graphicData>
        </a:graphic>
      </p:graphicFrame>
      <p:grpSp>
        <p:nvGrpSpPr>
          <p:cNvPr id="597037" name="Group 45"/>
          <p:cNvGrpSpPr>
            <a:grpSpLocks/>
          </p:cNvGrpSpPr>
          <p:nvPr/>
        </p:nvGrpSpPr>
        <p:grpSpPr bwMode="auto">
          <a:xfrm>
            <a:off x="5867400" y="1219200"/>
            <a:ext cx="1524000" cy="1447800"/>
            <a:chOff x="3696" y="768"/>
            <a:chExt cx="960" cy="912"/>
          </a:xfrm>
        </p:grpSpPr>
        <p:sp>
          <p:nvSpPr>
            <p:cNvPr id="597014" name="Oval 22"/>
            <p:cNvSpPr>
              <a:spLocks noChangeAspect="1" noChangeArrowheads="1"/>
            </p:cNvSpPr>
            <p:nvPr/>
          </p:nvSpPr>
          <p:spPr bwMode="auto">
            <a:xfrm>
              <a:off x="3840" y="768"/>
              <a:ext cx="528" cy="52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7015" name="Oval 23"/>
            <p:cNvSpPr>
              <a:spLocks noChangeAspect="1" noChangeArrowheads="1"/>
            </p:cNvSpPr>
            <p:nvPr/>
          </p:nvSpPr>
          <p:spPr bwMode="auto">
            <a:xfrm>
              <a:off x="3696" y="1152"/>
              <a:ext cx="528" cy="52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7016" name="Oval 24"/>
            <p:cNvSpPr>
              <a:spLocks noChangeAspect="1" noChangeArrowheads="1"/>
            </p:cNvSpPr>
            <p:nvPr/>
          </p:nvSpPr>
          <p:spPr bwMode="auto">
            <a:xfrm>
              <a:off x="4128" y="1152"/>
              <a:ext cx="528" cy="52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597017" name="Object 25"/>
            <p:cNvGraphicFramePr>
              <a:graphicFrameLocks noChangeAspect="1"/>
            </p:cNvGraphicFramePr>
            <p:nvPr/>
          </p:nvGraphicFramePr>
          <p:xfrm>
            <a:off x="3808" y="1286"/>
            <a:ext cx="272" cy="272"/>
          </p:xfrm>
          <a:graphic>
            <a:graphicData uri="http://schemas.openxmlformats.org/presentationml/2006/ole">
              <p:oleObj spid="_x0000_s597017" name="Equation" r:id="rId7" imgW="203040" imgH="203040" progId="Equation.DSMT4">
                <p:embed/>
              </p:oleObj>
            </a:graphicData>
          </a:graphic>
        </p:graphicFrame>
        <p:graphicFrame>
          <p:nvGraphicFramePr>
            <p:cNvPr id="597018" name="Object 26"/>
            <p:cNvGraphicFramePr>
              <a:graphicFrameLocks noChangeAspect="1"/>
            </p:cNvGraphicFramePr>
            <p:nvPr/>
          </p:nvGraphicFramePr>
          <p:xfrm>
            <a:off x="4240" y="1286"/>
            <a:ext cx="272" cy="272"/>
          </p:xfrm>
          <a:graphic>
            <a:graphicData uri="http://schemas.openxmlformats.org/presentationml/2006/ole">
              <p:oleObj spid="_x0000_s597018" name="Equation" r:id="rId8" imgW="203040" imgH="203040" progId="Equation.DSMT4">
                <p:embed/>
              </p:oleObj>
            </a:graphicData>
          </a:graphic>
        </p:graphicFrame>
        <p:sp>
          <p:nvSpPr>
            <p:cNvPr id="597019" name="Line 27"/>
            <p:cNvSpPr>
              <a:spLocks noChangeShapeType="1"/>
            </p:cNvSpPr>
            <p:nvPr/>
          </p:nvSpPr>
          <p:spPr bwMode="auto">
            <a:xfrm>
              <a:off x="4080" y="1296"/>
              <a:ext cx="0" cy="288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97020" name="Line 28"/>
            <p:cNvSpPr>
              <a:spLocks noChangeShapeType="1"/>
            </p:cNvSpPr>
            <p:nvPr/>
          </p:nvSpPr>
          <p:spPr bwMode="auto">
            <a:xfrm>
              <a:off x="4224" y="816"/>
              <a:ext cx="0" cy="288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97021" name="Line 29"/>
            <p:cNvSpPr>
              <a:spLocks noChangeShapeType="1"/>
            </p:cNvSpPr>
            <p:nvPr/>
          </p:nvSpPr>
          <p:spPr bwMode="auto">
            <a:xfrm>
              <a:off x="4512" y="1286"/>
              <a:ext cx="0" cy="288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597022" name="Object 30"/>
            <p:cNvGraphicFramePr>
              <a:graphicFrameLocks noChangeAspect="1"/>
            </p:cNvGraphicFramePr>
            <p:nvPr/>
          </p:nvGraphicFramePr>
          <p:xfrm>
            <a:off x="3936" y="768"/>
            <a:ext cx="272" cy="374"/>
          </p:xfrm>
          <a:graphic>
            <a:graphicData uri="http://schemas.openxmlformats.org/presentationml/2006/ole">
              <p:oleObj spid="_x0000_s597022" name="Equation" r:id="rId9" imgW="203040" imgH="279360" progId="Equation.DSMT4">
                <p:embed/>
              </p:oleObj>
            </a:graphicData>
          </a:graphic>
        </p:graphicFrame>
      </p:grpSp>
      <p:graphicFrame>
        <p:nvGraphicFramePr>
          <p:cNvPr id="597023" name="Object 31"/>
          <p:cNvGraphicFramePr>
            <a:graphicFrameLocks noChangeAspect="1"/>
          </p:cNvGraphicFramePr>
          <p:nvPr/>
        </p:nvGraphicFramePr>
        <p:xfrm>
          <a:off x="609600" y="657225"/>
          <a:ext cx="714375" cy="2390775"/>
        </p:xfrm>
        <a:graphic>
          <a:graphicData uri="http://schemas.openxmlformats.org/presentationml/2006/ole">
            <p:oleObj spid="_x0000_s597023" name="Bitmap Image" r:id="rId10" imgW="714286" imgH="2390476" progId="PBrush">
              <p:embed/>
            </p:oleObj>
          </a:graphicData>
        </a:graphic>
      </p:graphicFrame>
      <p:graphicFrame>
        <p:nvGraphicFramePr>
          <p:cNvPr id="597024" name="Object 32"/>
          <p:cNvGraphicFramePr>
            <a:graphicFrameLocks noChangeAspect="1"/>
          </p:cNvGraphicFramePr>
          <p:nvPr/>
        </p:nvGraphicFramePr>
        <p:xfrm>
          <a:off x="4183063" y="977900"/>
          <a:ext cx="769937" cy="1003300"/>
        </p:xfrm>
        <a:graphic>
          <a:graphicData uri="http://schemas.openxmlformats.org/presentationml/2006/ole">
            <p:oleObj spid="_x0000_s597024" name="Equation" r:id="rId11" imgW="419040" imgH="545760" progId="Equation.DSMT4">
              <p:embed/>
            </p:oleObj>
          </a:graphicData>
        </a:graphic>
      </p:graphicFrame>
      <p:graphicFrame>
        <p:nvGraphicFramePr>
          <p:cNvPr id="597025" name="Object 33"/>
          <p:cNvGraphicFramePr>
            <a:graphicFrameLocks noChangeAspect="1"/>
          </p:cNvGraphicFramePr>
          <p:nvPr/>
        </p:nvGraphicFramePr>
        <p:xfrm>
          <a:off x="7612063" y="990600"/>
          <a:ext cx="769937" cy="1003300"/>
        </p:xfrm>
        <a:graphic>
          <a:graphicData uri="http://schemas.openxmlformats.org/presentationml/2006/ole">
            <p:oleObj spid="_x0000_s597025" name="Equation" r:id="rId12" imgW="419040" imgH="545760" progId="Equation.DSMT4">
              <p:embed/>
            </p:oleObj>
          </a:graphicData>
        </a:graphic>
      </p:graphicFrame>
      <p:graphicFrame>
        <p:nvGraphicFramePr>
          <p:cNvPr id="597026" name="Object 34"/>
          <p:cNvGraphicFramePr>
            <a:graphicFrameLocks noChangeAspect="1"/>
          </p:cNvGraphicFramePr>
          <p:nvPr/>
        </p:nvGraphicFramePr>
        <p:xfrm>
          <a:off x="304800" y="4089400"/>
          <a:ext cx="5486400" cy="1320800"/>
        </p:xfrm>
        <a:graphic>
          <a:graphicData uri="http://schemas.openxmlformats.org/presentationml/2006/ole">
            <p:oleObj spid="_x0000_s597026" name="Equation" r:id="rId13" imgW="3060360" imgH="736560" progId="Equation.DSMT4">
              <p:embed/>
            </p:oleObj>
          </a:graphicData>
        </a:graphic>
      </p:graphicFrame>
      <p:grpSp>
        <p:nvGrpSpPr>
          <p:cNvPr id="597038" name="Group 46"/>
          <p:cNvGrpSpPr>
            <a:grpSpLocks/>
          </p:cNvGrpSpPr>
          <p:nvPr/>
        </p:nvGrpSpPr>
        <p:grpSpPr bwMode="auto">
          <a:xfrm>
            <a:off x="2590800" y="2895600"/>
            <a:ext cx="3429000" cy="1143000"/>
            <a:chOff x="1632" y="1824"/>
            <a:chExt cx="2160" cy="720"/>
          </a:xfrm>
        </p:grpSpPr>
        <p:sp>
          <p:nvSpPr>
            <p:cNvPr id="597027" name="Line 35"/>
            <p:cNvSpPr>
              <a:spLocks noChangeShapeType="1"/>
            </p:cNvSpPr>
            <p:nvPr/>
          </p:nvSpPr>
          <p:spPr bwMode="auto">
            <a:xfrm flipV="1">
              <a:off x="1632" y="1824"/>
              <a:ext cx="288" cy="6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97028" name="Line 36"/>
            <p:cNvSpPr>
              <a:spLocks noChangeShapeType="1"/>
            </p:cNvSpPr>
            <p:nvPr/>
          </p:nvSpPr>
          <p:spPr bwMode="auto">
            <a:xfrm flipV="1">
              <a:off x="2544" y="1824"/>
              <a:ext cx="1248" cy="7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97039" name="Group 47"/>
          <p:cNvGrpSpPr>
            <a:grpSpLocks/>
          </p:cNvGrpSpPr>
          <p:nvPr/>
        </p:nvGrpSpPr>
        <p:grpSpPr bwMode="auto">
          <a:xfrm>
            <a:off x="2882900" y="5486400"/>
            <a:ext cx="2070100" cy="990600"/>
            <a:chOff x="1816" y="3456"/>
            <a:chExt cx="1304" cy="624"/>
          </a:xfrm>
        </p:grpSpPr>
        <p:graphicFrame>
          <p:nvGraphicFramePr>
            <p:cNvPr id="597029" name="Object 37"/>
            <p:cNvGraphicFramePr>
              <a:graphicFrameLocks noChangeAspect="1"/>
            </p:cNvGraphicFramePr>
            <p:nvPr/>
          </p:nvGraphicFramePr>
          <p:xfrm>
            <a:off x="1816" y="3731"/>
            <a:ext cx="1304" cy="349"/>
          </p:xfrm>
          <a:graphic>
            <a:graphicData uri="http://schemas.openxmlformats.org/presentationml/2006/ole">
              <p:oleObj spid="_x0000_s597029" name="Equation" r:id="rId14" imgW="1612800" imgH="431640" progId="Equation.DSMT4">
                <p:embed/>
              </p:oleObj>
            </a:graphicData>
          </a:graphic>
        </p:graphicFrame>
        <p:sp>
          <p:nvSpPr>
            <p:cNvPr id="597030" name="Line 38"/>
            <p:cNvSpPr>
              <a:spLocks noChangeShapeType="1"/>
            </p:cNvSpPr>
            <p:nvPr/>
          </p:nvSpPr>
          <p:spPr bwMode="auto">
            <a:xfrm flipH="1" flipV="1">
              <a:off x="2112" y="3456"/>
              <a:ext cx="288" cy="336"/>
            </a:xfrm>
            <a:prstGeom prst="line">
              <a:avLst/>
            </a:prstGeom>
            <a:noFill/>
            <a:ln w="38100">
              <a:solidFill>
                <a:srgbClr val="FF66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97031" name="Line 39"/>
            <p:cNvSpPr>
              <a:spLocks noChangeShapeType="1"/>
            </p:cNvSpPr>
            <p:nvPr/>
          </p:nvSpPr>
          <p:spPr bwMode="auto">
            <a:xfrm flipV="1">
              <a:off x="2496" y="3456"/>
              <a:ext cx="384" cy="336"/>
            </a:xfrm>
            <a:prstGeom prst="line">
              <a:avLst/>
            </a:prstGeom>
            <a:noFill/>
            <a:ln w="38100">
              <a:solidFill>
                <a:srgbClr val="FF66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97040" name="Group 48"/>
          <p:cNvGrpSpPr>
            <a:grpSpLocks/>
          </p:cNvGrpSpPr>
          <p:nvPr/>
        </p:nvGrpSpPr>
        <p:grpSpPr bwMode="auto">
          <a:xfrm>
            <a:off x="6019800" y="3886200"/>
            <a:ext cx="3048000" cy="1905000"/>
            <a:chOff x="3792" y="2448"/>
            <a:chExt cx="1920" cy="1200"/>
          </a:xfrm>
        </p:grpSpPr>
        <p:graphicFrame>
          <p:nvGraphicFramePr>
            <p:cNvPr id="597032" name="Object 40"/>
            <p:cNvGraphicFramePr>
              <a:graphicFrameLocks noChangeAspect="1"/>
            </p:cNvGraphicFramePr>
            <p:nvPr/>
          </p:nvGraphicFramePr>
          <p:xfrm>
            <a:off x="3936" y="2496"/>
            <a:ext cx="1728" cy="514"/>
          </p:xfrm>
          <a:graphic>
            <a:graphicData uri="http://schemas.openxmlformats.org/presentationml/2006/ole">
              <p:oleObj spid="_x0000_s597032" name="Equation" r:id="rId15" imgW="2476440" imgH="736560" progId="Equation.DSMT4">
                <p:embed/>
              </p:oleObj>
            </a:graphicData>
          </a:graphic>
        </p:graphicFrame>
        <p:graphicFrame>
          <p:nvGraphicFramePr>
            <p:cNvPr id="597034" name="Object 42"/>
            <p:cNvGraphicFramePr>
              <a:graphicFrameLocks noChangeAspect="1"/>
            </p:cNvGraphicFramePr>
            <p:nvPr/>
          </p:nvGraphicFramePr>
          <p:xfrm>
            <a:off x="3936" y="3051"/>
            <a:ext cx="948" cy="514"/>
          </p:xfrm>
          <a:graphic>
            <a:graphicData uri="http://schemas.openxmlformats.org/presentationml/2006/ole">
              <p:oleObj spid="_x0000_s597034" name="Equation" r:id="rId16" imgW="1358640" imgH="736560" progId="Equation.DSMT4">
                <p:embed/>
              </p:oleObj>
            </a:graphicData>
          </a:graphic>
        </p:graphicFrame>
        <p:sp>
          <p:nvSpPr>
            <p:cNvPr id="597035" name="Rectangle 43"/>
            <p:cNvSpPr>
              <a:spLocks noChangeArrowheads="1"/>
            </p:cNvSpPr>
            <p:nvPr/>
          </p:nvSpPr>
          <p:spPr bwMode="auto">
            <a:xfrm>
              <a:off x="3792" y="2448"/>
              <a:ext cx="1920" cy="12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7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97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97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97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97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97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97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97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97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97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97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97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97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97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97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97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97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97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Spin carried by quarks?</a:t>
            </a:r>
          </a:p>
        </p:txBody>
      </p:sp>
      <p:sp>
        <p:nvSpPr>
          <p:cNvPr id="59801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52400" y="3429000"/>
            <a:ext cx="6096000" cy="19050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US"/>
              <a:t>Expect asymmetries in measurements due to angular momentum conservation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US"/>
              <a:t>Can use this measurement to extract spin carried by quarks within the proton</a:t>
            </a:r>
          </a:p>
        </p:txBody>
      </p:sp>
      <p:graphicFrame>
        <p:nvGraphicFramePr>
          <p:cNvPr id="598021" name="Object 1029"/>
          <p:cNvGraphicFramePr>
            <a:graphicFrameLocks noChangeAspect="1"/>
          </p:cNvGraphicFramePr>
          <p:nvPr/>
        </p:nvGraphicFramePr>
        <p:xfrm>
          <a:off x="1524000" y="685800"/>
          <a:ext cx="6096000" cy="2614613"/>
        </p:xfrm>
        <a:graphic>
          <a:graphicData uri="http://schemas.openxmlformats.org/presentationml/2006/ole">
            <p:oleObj spid="_x0000_s598021" name="Image" r:id="rId4" imgW="9573961" imgH="4105848" progId="">
              <p:embed/>
            </p:oleObj>
          </a:graphicData>
        </a:graphic>
      </p:graphicFrame>
      <p:grpSp>
        <p:nvGrpSpPr>
          <p:cNvPr id="598038" name="Group 1046"/>
          <p:cNvGrpSpPr>
            <a:grpSpLocks/>
          </p:cNvGrpSpPr>
          <p:nvPr/>
        </p:nvGrpSpPr>
        <p:grpSpPr bwMode="auto">
          <a:xfrm>
            <a:off x="190500" y="5029200"/>
            <a:ext cx="5372100" cy="1524000"/>
            <a:chOff x="120" y="3168"/>
            <a:chExt cx="3384" cy="960"/>
          </a:xfrm>
        </p:grpSpPr>
        <p:graphicFrame>
          <p:nvGraphicFramePr>
            <p:cNvPr id="598022" name="Object 1030"/>
            <p:cNvGraphicFramePr>
              <a:graphicFrameLocks noChangeAspect="1"/>
            </p:cNvGraphicFramePr>
            <p:nvPr/>
          </p:nvGraphicFramePr>
          <p:xfrm>
            <a:off x="120" y="3216"/>
            <a:ext cx="2916" cy="908"/>
          </p:xfrm>
          <a:graphic>
            <a:graphicData uri="http://schemas.openxmlformats.org/presentationml/2006/ole">
              <p:oleObj spid="_x0000_s598022" name="Equation" r:id="rId5" imgW="2361960" imgH="736560" progId="Equation.DSMT4">
                <p:embed/>
              </p:oleObj>
            </a:graphicData>
          </a:graphic>
        </p:graphicFrame>
        <p:pic>
          <p:nvPicPr>
            <p:cNvPr id="598023" name="Picture 1031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44" y="3168"/>
              <a:ext cx="360" cy="96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</p:grpSp>
      <p:sp>
        <p:nvSpPr>
          <p:cNvPr id="598025" name="WordArt 1033"/>
          <p:cNvSpPr>
            <a:spLocks noChangeArrowheads="1" noChangeShapeType="1" noTextEdit="1"/>
          </p:cNvSpPr>
          <p:nvPr/>
        </p:nvSpPr>
        <p:spPr bwMode="auto">
          <a:xfrm>
            <a:off x="5867400" y="5181600"/>
            <a:ext cx="3048000" cy="1038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"spin crisis"</a:t>
            </a:r>
          </a:p>
        </p:txBody>
      </p:sp>
      <p:graphicFrame>
        <p:nvGraphicFramePr>
          <p:cNvPr id="598026" name="Object 1034"/>
          <p:cNvGraphicFramePr>
            <a:graphicFrameLocks noChangeAspect="1"/>
          </p:cNvGraphicFramePr>
          <p:nvPr/>
        </p:nvGraphicFramePr>
        <p:xfrm>
          <a:off x="6248400" y="3503613"/>
          <a:ext cx="2819400" cy="1144587"/>
        </p:xfrm>
        <a:graphic>
          <a:graphicData uri="http://schemas.openxmlformats.org/presentationml/2006/ole">
            <p:oleObj spid="_x0000_s598026" name="Equation" r:id="rId7" imgW="5867280" imgH="2374560" progId="Equation.DSMT4">
              <p:embed/>
            </p:oleObj>
          </a:graphicData>
        </a:graphic>
      </p:graphicFrame>
      <p:grpSp>
        <p:nvGrpSpPr>
          <p:cNvPr id="598039" name="Group 1047"/>
          <p:cNvGrpSpPr>
            <a:grpSpLocks/>
          </p:cNvGrpSpPr>
          <p:nvPr/>
        </p:nvGrpSpPr>
        <p:grpSpPr bwMode="auto">
          <a:xfrm>
            <a:off x="3657600" y="1981200"/>
            <a:ext cx="1524000" cy="1447800"/>
            <a:chOff x="2304" y="1248"/>
            <a:chExt cx="960" cy="912"/>
          </a:xfrm>
        </p:grpSpPr>
        <p:sp>
          <p:nvSpPr>
            <p:cNvPr id="598027" name="Oval 1035"/>
            <p:cNvSpPr>
              <a:spLocks noChangeAspect="1" noChangeArrowheads="1"/>
            </p:cNvSpPr>
            <p:nvPr/>
          </p:nvSpPr>
          <p:spPr bwMode="auto">
            <a:xfrm>
              <a:off x="2448" y="1248"/>
              <a:ext cx="528" cy="52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8028" name="Oval 1036"/>
            <p:cNvSpPr>
              <a:spLocks noChangeAspect="1" noChangeArrowheads="1"/>
            </p:cNvSpPr>
            <p:nvPr/>
          </p:nvSpPr>
          <p:spPr bwMode="auto">
            <a:xfrm>
              <a:off x="2304" y="1632"/>
              <a:ext cx="528" cy="52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8029" name="Oval 1037"/>
            <p:cNvSpPr>
              <a:spLocks noChangeAspect="1" noChangeArrowheads="1"/>
            </p:cNvSpPr>
            <p:nvPr/>
          </p:nvSpPr>
          <p:spPr bwMode="auto">
            <a:xfrm>
              <a:off x="2736" y="1632"/>
              <a:ext cx="528" cy="52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598030" name="Object 1038"/>
            <p:cNvGraphicFramePr>
              <a:graphicFrameLocks noChangeAspect="1"/>
            </p:cNvGraphicFramePr>
            <p:nvPr/>
          </p:nvGraphicFramePr>
          <p:xfrm>
            <a:off x="2416" y="1766"/>
            <a:ext cx="272" cy="272"/>
          </p:xfrm>
          <a:graphic>
            <a:graphicData uri="http://schemas.openxmlformats.org/presentationml/2006/ole">
              <p:oleObj spid="_x0000_s598030" name="Equation" r:id="rId8" imgW="203040" imgH="203040" progId="Equation.DSMT4">
                <p:embed/>
              </p:oleObj>
            </a:graphicData>
          </a:graphic>
        </p:graphicFrame>
        <p:graphicFrame>
          <p:nvGraphicFramePr>
            <p:cNvPr id="598031" name="Object 1039"/>
            <p:cNvGraphicFramePr>
              <a:graphicFrameLocks noChangeAspect="1"/>
            </p:cNvGraphicFramePr>
            <p:nvPr/>
          </p:nvGraphicFramePr>
          <p:xfrm>
            <a:off x="2848" y="1766"/>
            <a:ext cx="272" cy="272"/>
          </p:xfrm>
          <a:graphic>
            <a:graphicData uri="http://schemas.openxmlformats.org/presentationml/2006/ole">
              <p:oleObj spid="_x0000_s598031" name="Equation" r:id="rId9" imgW="203040" imgH="203040" progId="Equation.DSMT4">
                <p:embed/>
              </p:oleObj>
            </a:graphicData>
          </a:graphic>
        </p:graphicFrame>
        <p:sp>
          <p:nvSpPr>
            <p:cNvPr id="598032" name="Line 1040"/>
            <p:cNvSpPr>
              <a:spLocks noChangeShapeType="1"/>
            </p:cNvSpPr>
            <p:nvPr/>
          </p:nvSpPr>
          <p:spPr bwMode="auto">
            <a:xfrm>
              <a:off x="2688" y="1776"/>
              <a:ext cx="0" cy="288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98033" name="Line 1041"/>
            <p:cNvSpPr>
              <a:spLocks noChangeShapeType="1"/>
            </p:cNvSpPr>
            <p:nvPr/>
          </p:nvSpPr>
          <p:spPr bwMode="auto">
            <a:xfrm>
              <a:off x="2832" y="1296"/>
              <a:ext cx="0" cy="288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98034" name="Line 1042"/>
            <p:cNvSpPr>
              <a:spLocks noChangeShapeType="1"/>
            </p:cNvSpPr>
            <p:nvPr/>
          </p:nvSpPr>
          <p:spPr bwMode="auto">
            <a:xfrm>
              <a:off x="3120" y="1766"/>
              <a:ext cx="0" cy="288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598035" name="Object 1043"/>
            <p:cNvGraphicFramePr>
              <a:graphicFrameLocks noChangeAspect="1"/>
            </p:cNvGraphicFramePr>
            <p:nvPr/>
          </p:nvGraphicFramePr>
          <p:xfrm>
            <a:off x="2544" y="1248"/>
            <a:ext cx="272" cy="374"/>
          </p:xfrm>
          <a:graphic>
            <a:graphicData uri="http://schemas.openxmlformats.org/presentationml/2006/ole">
              <p:oleObj spid="_x0000_s598035" name="Equation" r:id="rId10" imgW="203040" imgH="279360" progId="Equation.DSMT4">
                <p:embed/>
              </p:oleObj>
            </a:graphicData>
          </a:graphic>
        </p:graphicFrame>
      </p:grpSp>
      <p:graphicFrame>
        <p:nvGraphicFramePr>
          <p:cNvPr id="598036" name="Object 1044"/>
          <p:cNvGraphicFramePr>
            <a:graphicFrameLocks noChangeAspect="1"/>
          </p:cNvGraphicFramePr>
          <p:nvPr/>
        </p:nvGraphicFramePr>
        <p:xfrm>
          <a:off x="1276350" y="2352675"/>
          <a:ext cx="1295400" cy="466725"/>
        </p:xfrm>
        <a:graphic>
          <a:graphicData uri="http://schemas.openxmlformats.org/presentationml/2006/ole">
            <p:oleObj spid="_x0000_s598036" name="Image" r:id="rId11" imgW="1295238" imgH="466543" progId="">
              <p:embed/>
            </p:oleObj>
          </a:graphicData>
        </a:graphic>
      </p:graphicFrame>
      <p:graphicFrame>
        <p:nvGraphicFramePr>
          <p:cNvPr id="598037" name="Object 1045"/>
          <p:cNvGraphicFramePr>
            <a:graphicFrameLocks noChangeAspect="1"/>
          </p:cNvGraphicFramePr>
          <p:nvPr/>
        </p:nvGraphicFramePr>
        <p:xfrm>
          <a:off x="1276350" y="2832100"/>
          <a:ext cx="1314450" cy="419100"/>
        </p:xfrm>
        <a:graphic>
          <a:graphicData uri="http://schemas.openxmlformats.org/presentationml/2006/ole">
            <p:oleObj spid="_x0000_s598037" name="Image" r:id="rId12" imgW="1314286" imgH="419048" progId="">
              <p:embed/>
            </p:oleObj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8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598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598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98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8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8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8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80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80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80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80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80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80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80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80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98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98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98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8019" grpId="0" build="p"/>
      <p:bldP spid="5980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9063" name="Picture 1047"/>
          <p:cNvPicPr>
            <a:picLocks noChangeAspect="1" noChangeArrowheads="1"/>
          </p:cNvPicPr>
          <p:nvPr/>
        </p:nvPicPr>
        <p:blipFill>
          <a:blip r:embed="rId4" cstate="print"/>
          <a:srcRect l="53284"/>
          <a:stretch>
            <a:fillRect/>
          </a:stretch>
        </p:blipFill>
        <p:spPr bwMode="auto">
          <a:xfrm>
            <a:off x="4286250" y="692150"/>
            <a:ext cx="3978275" cy="4418013"/>
          </a:xfrm>
          <a:prstGeom prst="rect">
            <a:avLst/>
          </a:prstGeom>
          <a:noFill/>
        </p:spPr>
      </p:pic>
      <p:sp>
        <p:nvSpPr>
          <p:cNvPr id="59904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Resolution to crisis – gluons?</a:t>
            </a:r>
          </a:p>
        </p:txBody>
      </p:sp>
      <p:grpSp>
        <p:nvGrpSpPr>
          <p:cNvPr id="599060" name="Group 1044"/>
          <p:cNvGrpSpPr>
            <a:grpSpLocks/>
          </p:cNvGrpSpPr>
          <p:nvPr/>
        </p:nvGrpSpPr>
        <p:grpSpPr bwMode="auto">
          <a:xfrm>
            <a:off x="457200" y="4191000"/>
            <a:ext cx="8458200" cy="1828800"/>
            <a:chOff x="288" y="2640"/>
            <a:chExt cx="5328" cy="1152"/>
          </a:xfrm>
        </p:grpSpPr>
        <p:graphicFrame>
          <p:nvGraphicFramePr>
            <p:cNvPr id="599044" name="Object 1028"/>
            <p:cNvGraphicFramePr>
              <a:graphicFrameLocks noChangeAspect="1"/>
            </p:cNvGraphicFramePr>
            <p:nvPr/>
          </p:nvGraphicFramePr>
          <p:xfrm>
            <a:off x="288" y="3131"/>
            <a:ext cx="4656" cy="517"/>
          </p:xfrm>
          <a:graphic>
            <a:graphicData uri="http://schemas.openxmlformats.org/presentationml/2006/ole">
              <p:oleObj spid="_x0000_s599044" name="Equation" r:id="rId5" imgW="3771720" imgH="419040" progId="Equation.DSMT4">
                <p:embed/>
              </p:oleObj>
            </a:graphicData>
          </a:graphic>
        </p:graphicFrame>
        <p:pic>
          <p:nvPicPr>
            <p:cNvPr id="599045" name="Picture 102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040" y="2640"/>
              <a:ext cx="576" cy="11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</p:grpSp>
      <p:sp>
        <p:nvSpPr>
          <p:cNvPr id="599057" name="Text Box 1041"/>
          <p:cNvSpPr txBox="1">
            <a:spLocks noChangeArrowheads="1"/>
          </p:cNvSpPr>
          <p:nvPr/>
        </p:nvSpPr>
        <p:spPr bwMode="auto">
          <a:xfrm>
            <a:off x="5597525" y="3844925"/>
            <a:ext cx="1116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omic Sans MS" pitchFamily="66" charset="0"/>
              </a:rPr>
              <a:t>Proton</a:t>
            </a:r>
            <a:endParaRPr lang="en-US" sz="2400" b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599059" name="Picture 104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87463" y="762000"/>
            <a:ext cx="2293937" cy="3551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grpSp>
        <p:nvGrpSpPr>
          <p:cNvPr id="599064" name="Group 1048"/>
          <p:cNvGrpSpPr>
            <a:grpSpLocks/>
          </p:cNvGrpSpPr>
          <p:nvPr/>
        </p:nvGrpSpPr>
        <p:grpSpPr bwMode="auto">
          <a:xfrm>
            <a:off x="4495800" y="949325"/>
            <a:ext cx="3387725" cy="3394075"/>
            <a:chOff x="2832" y="598"/>
            <a:chExt cx="2134" cy="2138"/>
          </a:xfrm>
        </p:grpSpPr>
        <p:sp>
          <p:nvSpPr>
            <p:cNvPr id="599056" name="Oval 1040"/>
            <p:cNvSpPr>
              <a:spLocks noChangeArrowheads="1"/>
            </p:cNvSpPr>
            <p:nvPr/>
          </p:nvSpPr>
          <p:spPr bwMode="auto">
            <a:xfrm>
              <a:off x="2832" y="742"/>
              <a:ext cx="2134" cy="1994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599058" name="Object 1042"/>
            <p:cNvGraphicFramePr>
              <a:graphicFrameLocks noChangeAspect="1"/>
            </p:cNvGraphicFramePr>
            <p:nvPr/>
          </p:nvGraphicFramePr>
          <p:xfrm>
            <a:off x="3009" y="598"/>
            <a:ext cx="323" cy="384"/>
          </p:xfrm>
          <a:graphic>
            <a:graphicData uri="http://schemas.openxmlformats.org/presentationml/2006/ole">
              <p:oleObj spid="_x0000_s599058" name="Equation" r:id="rId8" imgW="203040" imgH="241200" progId="Equation.3">
                <p:embed/>
              </p:oleObj>
            </a:graphicData>
          </a:graphic>
        </p:graphicFrame>
        <p:grpSp>
          <p:nvGrpSpPr>
            <p:cNvPr id="599062" name="Group 1046"/>
            <p:cNvGrpSpPr>
              <a:grpSpLocks/>
            </p:cNvGrpSpPr>
            <p:nvPr/>
          </p:nvGrpSpPr>
          <p:grpSpPr bwMode="auto">
            <a:xfrm>
              <a:off x="2976" y="1031"/>
              <a:ext cx="1957" cy="1277"/>
              <a:chOff x="2976" y="1031"/>
              <a:chExt cx="1957" cy="1277"/>
            </a:xfrm>
          </p:grpSpPr>
          <p:grpSp>
            <p:nvGrpSpPr>
              <p:cNvPr id="599047" name="Group 1031"/>
              <p:cNvGrpSpPr>
                <a:grpSpLocks/>
              </p:cNvGrpSpPr>
              <p:nvPr/>
            </p:nvGrpSpPr>
            <p:grpSpPr bwMode="auto">
              <a:xfrm>
                <a:off x="2976" y="1031"/>
                <a:ext cx="1957" cy="1061"/>
                <a:chOff x="3626" y="961"/>
                <a:chExt cx="1957" cy="1061"/>
              </a:xfrm>
            </p:grpSpPr>
            <p:pic>
              <p:nvPicPr>
                <p:cNvPr id="599048" name="Picture 1032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3770" y="1085"/>
                  <a:ext cx="1584" cy="9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aphicFrame>
              <p:nvGraphicFramePr>
                <p:cNvPr id="599049" name="Object 1033"/>
                <p:cNvGraphicFramePr>
                  <a:graphicFrameLocks noChangeAspect="1"/>
                </p:cNvGraphicFramePr>
                <p:nvPr/>
              </p:nvGraphicFramePr>
              <p:xfrm>
                <a:off x="3626" y="1603"/>
                <a:ext cx="235" cy="265"/>
              </p:xfrm>
              <a:graphic>
                <a:graphicData uri="http://schemas.openxmlformats.org/presentationml/2006/ole">
                  <p:oleObj spid="_x0000_s599049" name="Equation" r:id="rId10" imgW="190440" imgH="215640" progId="Equation.3">
                    <p:embed/>
                  </p:oleObj>
                </a:graphicData>
              </a:graphic>
            </p:graphicFrame>
            <p:graphicFrame>
              <p:nvGraphicFramePr>
                <p:cNvPr id="599050" name="Object 1034"/>
                <p:cNvGraphicFramePr>
                  <a:graphicFrameLocks noChangeAspect="1"/>
                </p:cNvGraphicFramePr>
                <p:nvPr/>
              </p:nvGraphicFramePr>
              <p:xfrm>
                <a:off x="5354" y="1621"/>
                <a:ext cx="229" cy="258"/>
              </p:xfrm>
              <a:graphic>
                <a:graphicData uri="http://schemas.openxmlformats.org/presentationml/2006/ole">
                  <p:oleObj spid="_x0000_s599050" name="Equation" r:id="rId11" imgW="190440" imgH="215640" progId="Equation.3">
                    <p:embed/>
                  </p:oleObj>
                </a:graphicData>
              </a:graphic>
            </p:graphicFrame>
            <p:graphicFrame>
              <p:nvGraphicFramePr>
                <p:cNvPr id="599051" name="Object 1035"/>
                <p:cNvGraphicFramePr>
                  <a:graphicFrameLocks noChangeAspect="1"/>
                </p:cNvGraphicFramePr>
                <p:nvPr/>
              </p:nvGraphicFramePr>
              <p:xfrm>
                <a:off x="4654" y="961"/>
                <a:ext cx="235" cy="248"/>
              </p:xfrm>
              <a:graphic>
                <a:graphicData uri="http://schemas.openxmlformats.org/presentationml/2006/ole">
                  <p:oleObj spid="_x0000_s599051" name="Equation" r:id="rId12" imgW="203040" imgH="215640" progId="Equation.3">
                    <p:embed/>
                  </p:oleObj>
                </a:graphicData>
              </a:graphic>
            </p:graphicFrame>
          </p:grpSp>
          <p:graphicFrame>
            <p:nvGraphicFramePr>
              <p:cNvPr id="599052" name="Object 1036"/>
              <p:cNvGraphicFramePr>
                <a:graphicFrameLocks noChangeAspect="1"/>
              </p:cNvGraphicFramePr>
              <p:nvPr/>
            </p:nvGraphicFramePr>
            <p:xfrm>
              <a:off x="3792" y="2092"/>
              <a:ext cx="159" cy="216"/>
            </p:xfrm>
            <a:graphic>
              <a:graphicData uri="http://schemas.openxmlformats.org/presentationml/2006/ole">
                <p:oleObj spid="_x0000_s599052" name="Equation" r:id="rId13" imgW="139680" imgH="190440" progId="Equation.3">
                  <p:embed/>
                </p:oleObj>
              </a:graphicData>
            </a:graphic>
          </p:graphicFrame>
          <p:graphicFrame>
            <p:nvGraphicFramePr>
              <p:cNvPr id="599053" name="Object 1037"/>
              <p:cNvGraphicFramePr>
                <a:graphicFrameLocks noChangeAspect="1"/>
              </p:cNvGraphicFramePr>
              <p:nvPr/>
            </p:nvGraphicFramePr>
            <p:xfrm>
              <a:off x="3927" y="1663"/>
              <a:ext cx="155" cy="203"/>
            </p:xfrm>
            <a:graphic>
              <a:graphicData uri="http://schemas.openxmlformats.org/presentationml/2006/ole">
                <p:oleObj spid="_x0000_s599053" name="Equation" r:id="rId14" imgW="126720" imgH="164880" progId="Equation.3">
                  <p:embed/>
                </p:oleObj>
              </a:graphicData>
            </a:graphic>
          </p:graphicFrame>
          <p:sp>
            <p:nvSpPr>
              <p:cNvPr id="599055" name="Rectangle 1039"/>
              <p:cNvSpPr>
                <a:spLocks noChangeArrowheads="1"/>
              </p:cNvSpPr>
              <p:nvPr/>
            </p:nvSpPr>
            <p:spPr bwMode="auto">
              <a:xfrm>
                <a:off x="3120" y="1155"/>
                <a:ext cx="1584" cy="9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599061" name="Object 1045"/>
              <p:cNvGraphicFramePr>
                <a:graphicFrameLocks noChangeAspect="1"/>
              </p:cNvGraphicFramePr>
              <p:nvPr/>
            </p:nvGraphicFramePr>
            <p:xfrm>
              <a:off x="3333" y="1429"/>
              <a:ext cx="171" cy="203"/>
            </p:xfrm>
            <a:graphic>
              <a:graphicData uri="http://schemas.openxmlformats.org/presentationml/2006/ole">
                <p:oleObj spid="_x0000_s599061" name="Equation" r:id="rId15" imgW="139680" imgH="164880" progId="Equation.DSMT4">
                  <p:embed/>
                </p:oleObj>
              </a:graphicData>
            </a:graphic>
          </p:graphicFrame>
        </p:grp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990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9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99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9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9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9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90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90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90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90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90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90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90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90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can we probe experimentally?</a:t>
            </a:r>
          </a:p>
        </p:txBody>
      </p:sp>
      <p:grpSp>
        <p:nvGrpSpPr>
          <p:cNvPr id="600085" name="Group 1045"/>
          <p:cNvGrpSpPr>
            <a:grpSpLocks/>
          </p:cNvGrpSpPr>
          <p:nvPr/>
        </p:nvGrpSpPr>
        <p:grpSpPr bwMode="auto">
          <a:xfrm>
            <a:off x="1752600" y="1600200"/>
            <a:ext cx="5410200" cy="2806700"/>
            <a:chOff x="1104" y="1008"/>
            <a:chExt cx="3408" cy="1768"/>
          </a:xfrm>
        </p:grpSpPr>
        <p:graphicFrame>
          <p:nvGraphicFramePr>
            <p:cNvPr id="600077" name="Object 1037"/>
            <p:cNvGraphicFramePr>
              <a:graphicFrameLocks noChangeAspect="1"/>
            </p:cNvGraphicFramePr>
            <p:nvPr/>
          </p:nvGraphicFramePr>
          <p:xfrm>
            <a:off x="1824" y="1008"/>
            <a:ext cx="2688" cy="1768"/>
          </p:xfrm>
          <a:graphic>
            <a:graphicData uri="http://schemas.openxmlformats.org/presentationml/2006/ole">
              <p:oleObj spid="_x0000_s600077" name="ビットマップ イメージ" r:id="rId4" imgW="2507197" imgH="1424762" progId="PBrush">
                <p:embed/>
              </p:oleObj>
            </a:graphicData>
          </a:graphic>
        </p:graphicFrame>
        <p:graphicFrame>
          <p:nvGraphicFramePr>
            <p:cNvPr id="600079" name="Object 1039"/>
            <p:cNvGraphicFramePr>
              <a:graphicFrameLocks noChangeAspect="1"/>
            </p:cNvGraphicFramePr>
            <p:nvPr/>
          </p:nvGraphicFramePr>
          <p:xfrm>
            <a:off x="2469" y="1342"/>
            <a:ext cx="123" cy="169"/>
          </p:xfrm>
          <a:graphic>
            <a:graphicData uri="http://schemas.openxmlformats.org/presentationml/2006/ole">
              <p:oleObj spid="_x0000_s600079" name="Equation" r:id="rId5" imgW="203040" imgH="279360" progId="Equation.DSMT4">
                <p:embed/>
              </p:oleObj>
            </a:graphicData>
          </a:graphic>
        </p:graphicFrame>
        <p:graphicFrame>
          <p:nvGraphicFramePr>
            <p:cNvPr id="600080" name="Object 1040"/>
            <p:cNvGraphicFramePr>
              <a:graphicFrameLocks noChangeAspect="1"/>
            </p:cNvGraphicFramePr>
            <p:nvPr/>
          </p:nvGraphicFramePr>
          <p:xfrm>
            <a:off x="2469" y="2229"/>
            <a:ext cx="123" cy="169"/>
          </p:xfrm>
          <a:graphic>
            <a:graphicData uri="http://schemas.openxmlformats.org/presentationml/2006/ole">
              <p:oleObj spid="_x0000_s600080" name="Equation" r:id="rId6" imgW="203040" imgH="279360" progId="Equation.DSMT4">
                <p:embed/>
              </p:oleObj>
            </a:graphicData>
          </a:graphic>
        </p:graphicFrame>
        <p:graphicFrame>
          <p:nvGraphicFramePr>
            <p:cNvPr id="600081" name="Object 1041"/>
            <p:cNvGraphicFramePr>
              <a:graphicFrameLocks noChangeAspect="1"/>
            </p:cNvGraphicFramePr>
            <p:nvPr/>
          </p:nvGraphicFramePr>
          <p:xfrm>
            <a:off x="1104" y="1288"/>
            <a:ext cx="816" cy="294"/>
          </p:xfrm>
          <a:graphic>
            <a:graphicData uri="http://schemas.openxmlformats.org/presentationml/2006/ole">
              <p:oleObj spid="_x0000_s600081" name="Image" r:id="rId7" imgW="1295238" imgH="466543" progId="">
                <p:embed/>
              </p:oleObj>
            </a:graphicData>
          </a:graphic>
        </p:graphicFrame>
        <p:graphicFrame>
          <p:nvGraphicFramePr>
            <p:cNvPr id="600082" name="Object 1042"/>
            <p:cNvGraphicFramePr>
              <a:graphicFrameLocks noChangeAspect="1"/>
            </p:cNvGraphicFramePr>
            <p:nvPr/>
          </p:nvGraphicFramePr>
          <p:xfrm>
            <a:off x="1104" y="2200"/>
            <a:ext cx="816" cy="294"/>
          </p:xfrm>
          <a:graphic>
            <a:graphicData uri="http://schemas.openxmlformats.org/presentationml/2006/ole">
              <p:oleObj spid="_x0000_s600082" name="Image" r:id="rId8" imgW="1295238" imgH="466543" progId="">
                <p:embed/>
              </p:oleObj>
            </a:graphicData>
          </a:graphic>
        </p:graphicFrame>
      </p:grpSp>
      <p:sp>
        <p:nvSpPr>
          <p:cNvPr id="600083" name="Text Box 1043"/>
          <p:cNvSpPr txBox="1">
            <a:spLocks noChangeArrowheads="1"/>
          </p:cNvSpPr>
          <p:nvPr/>
        </p:nvSpPr>
        <p:spPr bwMode="auto">
          <a:xfrm>
            <a:off x="1524000" y="838200"/>
            <a:ext cx="6324600" cy="617538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Polarized proton collisions</a:t>
            </a:r>
          </a:p>
        </p:txBody>
      </p:sp>
      <p:grpSp>
        <p:nvGrpSpPr>
          <p:cNvPr id="600086" name="Group 1046"/>
          <p:cNvGrpSpPr>
            <a:grpSpLocks/>
          </p:cNvGrpSpPr>
          <p:nvPr/>
        </p:nvGrpSpPr>
        <p:grpSpPr bwMode="auto">
          <a:xfrm>
            <a:off x="0" y="4419600"/>
            <a:ext cx="9144000" cy="1981200"/>
            <a:chOff x="0" y="2784"/>
            <a:chExt cx="5760" cy="1248"/>
          </a:xfrm>
        </p:grpSpPr>
        <p:graphicFrame>
          <p:nvGraphicFramePr>
            <p:cNvPr id="600068" name="Object 1028"/>
            <p:cNvGraphicFramePr>
              <a:graphicFrameLocks noChangeAspect="1"/>
            </p:cNvGraphicFramePr>
            <p:nvPr/>
          </p:nvGraphicFramePr>
          <p:xfrm>
            <a:off x="1536" y="3168"/>
            <a:ext cx="690" cy="394"/>
          </p:xfrm>
          <a:graphic>
            <a:graphicData uri="http://schemas.openxmlformats.org/presentationml/2006/ole">
              <p:oleObj spid="_x0000_s600068" name="ﾋﾞｯﾄﾏｯﾌﾟ ｲﾒｰｼﾞ" r:id="rId9" imgW="2314286" imgH="1324160" progId="PBrush">
                <p:embed/>
              </p:oleObj>
            </a:graphicData>
          </a:graphic>
        </p:graphicFrame>
        <p:graphicFrame>
          <p:nvGraphicFramePr>
            <p:cNvPr id="600069" name="Object 1029"/>
            <p:cNvGraphicFramePr>
              <a:graphicFrameLocks noChangeAspect="1"/>
            </p:cNvGraphicFramePr>
            <p:nvPr/>
          </p:nvGraphicFramePr>
          <p:xfrm>
            <a:off x="1536" y="2976"/>
            <a:ext cx="720" cy="193"/>
          </p:xfrm>
          <a:graphic>
            <a:graphicData uri="http://schemas.openxmlformats.org/presentationml/2006/ole">
              <p:oleObj spid="_x0000_s600069" name="数式" r:id="rId10" imgW="609480" imgH="164880" progId="Equation.3">
                <p:embed/>
              </p:oleObj>
            </a:graphicData>
          </a:graphic>
        </p:graphicFrame>
        <p:graphicFrame>
          <p:nvGraphicFramePr>
            <p:cNvPr id="600070" name="Object 1030"/>
            <p:cNvGraphicFramePr>
              <a:graphicFrameLocks noChangeAspect="1"/>
            </p:cNvGraphicFramePr>
            <p:nvPr/>
          </p:nvGraphicFramePr>
          <p:xfrm>
            <a:off x="1536" y="3600"/>
            <a:ext cx="624" cy="364"/>
          </p:xfrm>
          <a:graphic>
            <a:graphicData uri="http://schemas.openxmlformats.org/presentationml/2006/ole">
              <p:oleObj spid="_x0000_s600070" name="数式" r:id="rId11" imgW="672840" imgH="393480" progId="Equation.3">
                <p:embed/>
              </p:oleObj>
            </a:graphicData>
          </a:graphic>
        </p:graphicFrame>
        <p:graphicFrame>
          <p:nvGraphicFramePr>
            <p:cNvPr id="600071" name="Object 1031"/>
            <p:cNvGraphicFramePr>
              <a:graphicFrameLocks noChangeAspect="1"/>
            </p:cNvGraphicFramePr>
            <p:nvPr/>
          </p:nvGraphicFramePr>
          <p:xfrm>
            <a:off x="2600" y="3143"/>
            <a:ext cx="690" cy="409"/>
          </p:xfrm>
          <a:graphic>
            <a:graphicData uri="http://schemas.openxmlformats.org/presentationml/2006/ole">
              <p:oleObj spid="_x0000_s600071" name="ﾋﾞｯﾄﾏｯﾌﾟ ｲﾒｰｼﾞ" r:id="rId12" imgW="2314286" imgH="1371429" progId="PBrush">
                <p:embed/>
              </p:oleObj>
            </a:graphicData>
          </a:graphic>
        </p:graphicFrame>
        <p:graphicFrame>
          <p:nvGraphicFramePr>
            <p:cNvPr id="600072" name="Object 1032"/>
            <p:cNvGraphicFramePr>
              <a:graphicFrameLocks noChangeAspect="1"/>
            </p:cNvGraphicFramePr>
            <p:nvPr/>
          </p:nvGraphicFramePr>
          <p:xfrm>
            <a:off x="2592" y="2976"/>
            <a:ext cx="680" cy="191"/>
          </p:xfrm>
          <a:graphic>
            <a:graphicData uri="http://schemas.openxmlformats.org/presentationml/2006/ole">
              <p:oleObj spid="_x0000_s600072" name="数式" r:id="rId13" imgW="583920" imgH="164880" progId="Equation.3">
                <p:embed/>
              </p:oleObj>
            </a:graphicData>
          </a:graphic>
        </p:graphicFrame>
        <p:graphicFrame>
          <p:nvGraphicFramePr>
            <p:cNvPr id="600073" name="Object 1033"/>
            <p:cNvGraphicFramePr>
              <a:graphicFrameLocks noChangeAspect="1"/>
            </p:cNvGraphicFramePr>
            <p:nvPr/>
          </p:nvGraphicFramePr>
          <p:xfrm>
            <a:off x="2544" y="3572"/>
            <a:ext cx="624" cy="412"/>
          </p:xfrm>
          <a:graphic>
            <a:graphicData uri="http://schemas.openxmlformats.org/presentationml/2006/ole">
              <p:oleObj spid="_x0000_s600073" name="数式" r:id="rId14" imgW="634680" imgH="419040" progId="Equation.3">
                <p:embed/>
              </p:oleObj>
            </a:graphicData>
          </a:graphic>
        </p:graphicFrame>
        <p:graphicFrame>
          <p:nvGraphicFramePr>
            <p:cNvPr id="600074" name="Object 1034"/>
            <p:cNvGraphicFramePr>
              <a:graphicFrameLocks noChangeAspect="1"/>
            </p:cNvGraphicFramePr>
            <p:nvPr/>
          </p:nvGraphicFramePr>
          <p:xfrm>
            <a:off x="3657" y="3090"/>
            <a:ext cx="464" cy="510"/>
          </p:xfrm>
          <a:graphic>
            <a:graphicData uri="http://schemas.openxmlformats.org/presentationml/2006/ole">
              <p:oleObj spid="_x0000_s600074" name="Bitmap Image" r:id="rId15" imgW="1704762" imgH="1876190" progId="PBrush">
                <p:embed/>
              </p:oleObj>
            </a:graphicData>
          </a:graphic>
        </p:graphicFrame>
        <p:graphicFrame>
          <p:nvGraphicFramePr>
            <p:cNvPr id="600075" name="Object 1035"/>
            <p:cNvGraphicFramePr>
              <a:graphicFrameLocks noChangeAspect="1"/>
            </p:cNvGraphicFramePr>
            <p:nvPr/>
          </p:nvGraphicFramePr>
          <p:xfrm>
            <a:off x="3609" y="2928"/>
            <a:ext cx="615" cy="176"/>
          </p:xfrm>
          <a:graphic>
            <a:graphicData uri="http://schemas.openxmlformats.org/presentationml/2006/ole">
              <p:oleObj spid="_x0000_s600075" name="数式" r:id="rId16" imgW="571320" imgH="164880" progId="Equation.3">
                <p:embed/>
              </p:oleObj>
            </a:graphicData>
          </a:graphic>
        </p:graphicFrame>
        <p:graphicFrame>
          <p:nvGraphicFramePr>
            <p:cNvPr id="600076" name="Object 1036"/>
            <p:cNvGraphicFramePr>
              <a:graphicFrameLocks noChangeAspect="1"/>
            </p:cNvGraphicFramePr>
            <p:nvPr/>
          </p:nvGraphicFramePr>
          <p:xfrm>
            <a:off x="3552" y="3590"/>
            <a:ext cx="630" cy="442"/>
          </p:xfrm>
          <a:graphic>
            <a:graphicData uri="http://schemas.openxmlformats.org/presentationml/2006/ole">
              <p:oleObj spid="_x0000_s600076" name="数式" r:id="rId17" imgW="596880" imgH="419040" progId="Equation.3">
                <p:embed/>
              </p:oleObj>
            </a:graphicData>
          </a:graphic>
        </p:graphicFrame>
        <p:sp>
          <p:nvSpPr>
            <p:cNvPr id="600084" name="Line 1044"/>
            <p:cNvSpPr>
              <a:spLocks noChangeShapeType="1"/>
            </p:cNvSpPr>
            <p:nvPr/>
          </p:nvSpPr>
          <p:spPr bwMode="auto">
            <a:xfrm>
              <a:off x="0" y="2784"/>
              <a:ext cx="576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0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0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00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00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Relativistic Heavy Ion Collider</a:t>
            </a:r>
          </a:p>
        </p:txBody>
      </p:sp>
      <p:sp>
        <p:nvSpPr>
          <p:cNvPr id="700419" name="Rectangle 3"/>
          <p:cNvSpPr>
            <a:spLocks noChangeArrowheads="1"/>
          </p:cNvSpPr>
          <p:nvPr/>
        </p:nvSpPr>
        <p:spPr bwMode="auto">
          <a:xfrm>
            <a:off x="4419600" y="4295775"/>
            <a:ext cx="47244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457200" indent="-457200"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2000">
                <a:solidFill>
                  <a:srgbClr val="00279F"/>
                </a:solidFill>
                <a:latin typeface="Arial Rounded MT Bold" pitchFamily="34" charset="0"/>
              </a:rPr>
              <a:t>New accelerator at the Brookhaven National Laboratory - 4km circumference</a:t>
            </a:r>
          </a:p>
          <a:p>
            <a:pPr marL="457200" indent="-457200"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2000">
                <a:solidFill>
                  <a:srgbClr val="CC00CC"/>
                </a:solidFill>
                <a:latin typeface="Arial Rounded MT Bold" pitchFamily="34" charset="0"/>
              </a:rPr>
              <a:t>100</a:t>
            </a:r>
            <a:r>
              <a:rPr lang="en-US" sz="2000">
                <a:solidFill>
                  <a:srgbClr val="CC00CC"/>
                </a:solidFill>
                <a:latin typeface="Arial Rounded MT Bold" pitchFamily="34" charset="0"/>
                <a:sym typeface="Math1" pitchFamily="2" charset="2"/>
              </a:rPr>
              <a:t>+</a:t>
            </a:r>
            <a:r>
              <a:rPr lang="en-US" sz="2000">
                <a:solidFill>
                  <a:srgbClr val="CC00CC"/>
                </a:solidFill>
                <a:latin typeface="Arial Rounded MT Bold" pitchFamily="34" charset="0"/>
              </a:rPr>
              <a:t>100 GeV</a:t>
            </a:r>
            <a:r>
              <a:rPr lang="en-US" sz="2000" baseline="30000">
                <a:solidFill>
                  <a:srgbClr val="CC00CC"/>
                </a:solidFill>
                <a:latin typeface="Arial Rounded MT Bold" pitchFamily="34" charset="0"/>
              </a:rPr>
              <a:t>2</a:t>
            </a:r>
            <a:r>
              <a:rPr lang="en-US" sz="2000">
                <a:solidFill>
                  <a:srgbClr val="CC00CC"/>
                </a:solidFill>
                <a:latin typeface="Arial Rounded MT Bold" pitchFamily="34" charset="0"/>
              </a:rPr>
              <a:t> Au-Au collisions</a:t>
            </a:r>
          </a:p>
          <a:p>
            <a:pPr marL="457200" indent="-4572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ü"/>
            </a:pPr>
            <a:r>
              <a:rPr lang="en-US" sz="2000">
                <a:solidFill>
                  <a:schemeClr val="bg2"/>
                </a:solidFill>
                <a:latin typeface="Arial Rounded MT Bold" pitchFamily="34" charset="0"/>
              </a:rPr>
              <a:t>spin polarized proton collisions at 500 GeV</a:t>
            </a:r>
          </a:p>
        </p:txBody>
      </p:sp>
      <p:pic>
        <p:nvPicPr>
          <p:cNvPr id="700420" name="Picture 4"/>
          <p:cNvPicPr>
            <a:picLocks noChangeAspect="1" noChangeArrowheads="1"/>
          </p:cNvPicPr>
          <p:nvPr/>
        </p:nvPicPr>
        <p:blipFill>
          <a:blip r:embed="rId4" cstate="print"/>
          <a:srcRect t="35272" r="41891" b="6639"/>
          <a:stretch>
            <a:fillRect/>
          </a:stretch>
        </p:blipFill>
        <p:spPr bwMode="auto">
          <a:xfrm>
            <a:off x="0" y="2668588"/>
            <a:ext cx="4310063" cy="3508375"/>
          </a:xfrm>
          <a:prstGeom prst="rect">
            <a:avLst/>
          </a:prstGeom>
          <a:noFill/>
        </p:spPr>
      </p:pic>
      <p:grpSp>
        <p:nvGrpSpPr>
          <p:cNvPr id="700421" name="Group 5"/>
          <p:cNvGrpSpPr>
            <a:grpSpLocks/>
          </p:cNvGrpSpPr>
          <p:nvPr/>
        </p:nvGrpSpPr>
        <p:grpSpPr bwMode="auto">
          <a:xfrm>
            <a:off x="0" y="842963"/>
            <a:ext cx="4300538" cy="2620962"/>
            <a:chOff x="96" y="2353"/>
            <a:chExt cx="2880" cy="1679"/>
          </a:xfrm>
        </p:grpSpPr>
        <p:pic>
          <p:nvPicPr>
            <p:cNvPr id="700422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6" y="2353"/>
              <a:ext cx="2880" cy="1679"/>
            </a:xfrm>
            <a:prstGeom prst="rect">
              <a:avLst/>
            </a:prstGeom>
            <a:noFill/>
          </p:spPr>
        </p:pic>
        <p:sp>
          <p:nvSpPr>
            <p:cNvPr id="700423" name="Oval 7"/>
            <p:cNvSpPr>
              <a:spLocks noChangeArrowheads="1"/>
            </p:cNvSpPr>
            <p:nvPr/>
          </p:nvSpPr>
          <p:spPr bwMode="auto">
            <a:xfrm>
              <a:off x="2064" y="2929"/>
              <a:ext cx="96" cy="96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700424" name="Object 8"/>
          <p:cNvGraphicFramePr>
            <a:graphicFrameLocks noChangeAspect="1"/>
          </p:cNvGraphicFramePr>
          <p:nvPr/>
        </p:nvGraphicFramePr>
        <p:xfrm>
          <a:off x="0" y="0"/>
          <a:ext cx="914400" cy="271463"/>
        </p:xfrm>
        <a:graphic>
          <a:graphicData uri="http://schemas.openxmlformats.org/presentationml/2006/ole">
            <p:oleObj spid="_x0000_s700424" name="Equation" r:id="rId6" imgW="914400" imgH="272160" progId="Equation.DSMT4">
              <p:embed/>
            </p:oleObj>
          </a:graphicData>
        </a:graphic>
      </p:graphicFrame>
      <p:pic>
        <p:nvPicPr>
          <p:cNvPr id="700425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5800" y="914400"/>
            <a:ext cx="4343400" cy="3200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Status of Results for </a:t>
            </a:r>
            <a:r>
              <a:rPr lang="en-US">
                <a:latin typeface="Symbol" pitchFamily="18" charset="2"/>
              </a:rPr>
              <a:t>D</a:t>
            </a:r>
            <a:r>
              <a:rPr lang="en-US"/>
              <a:t>G</a:t>
            </a:r>
          </a:p>
        </p:txBody>
      </p:sp>
      <p:sp>
        <p:nvSpPr>
          <p:cNvPr id="69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98386" name="Group 18"/>
          <p:cNvGrpSpPr>
            <a:grpSpLocks/>
          </p:cNvGrpSpPr>
          <p:nvPr/>
        </p:nvGrpSpPr>
        <p:grpSpPr bwMode="auto">
          <a:xfrm>
            <a:off x="25400" y="1019175"/>
            <a:ext cx="4343400" cy="5014913"/>
            <a:chOff x="16" y="642"/>
            <a:chExt cx="2736" cy="3159"/>
          </a:xfrm>
        </p:grpSpPr>
        <p:grpSp>
          <p:nvGrpSpPr>
            <p:cNvPr id="698375" name="Group 7"/>
            <p:cNvGrpSpPr>
              <a:grpSpLocks/>
            </p:cNvGrpSpPr>
            <p:nvPr/>
          </p:nvGrpSpPr>
          <p:grpSpPr bwMode="auto">
            <a:xfrm>
              <a:off x="112" y="642"/>
              <a:ext cx="2640" cy="2511"/>
              <a:chOff x="192" y="1104"/>
              <a:chExt cx="2640" cy="2511"/>
            </a:xfrm>
          </p:grpSpPr>
          <p:pic>
            <p:nvPicPr>
              <p:cNvPr id="698376" name="Picture 8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2" y="1104"/>
                <a:ext cx="2640" cy="25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98377" name="Picture 9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68" y="1226"/>
                <a:ext cx="1584" cy="4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98378" name="Text Box 10"/>
              <p:cNvSpPr txBox="1">
                <a:spLocks noChangeArrowheads="1"/>
              </p:cNvSpPr>
              <p:nvPr/>
            </p:nvSpPr>
            <p:spPr bwMode="auto">
              <a:xfrm>
                <a:off x="1968" y="3360"/>
                <a:ext cx="210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b="0">
                    <a:solidFill>
                      <a:schemeClr val="tx2"/>
                    </a:solidFill>
                    <a:latin typeface="Comic Sans MS" pitchFamily="66" charset="0"/>
                  </a:rPr>
                  <a:t>x</a:t>
                </a:r>
                <a:endParaRPr lang="de-DE" sz="2000" b="0">
                  <a:solidFill>
                    <a:schemeClr val="tx2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698381" name="Text Box 13"/>
            <p:cNvSpPr txBox="1">
              <a:spLocks noChangeArrowheads="1"/>
            </p:cNvSpPr>
            <p:nvPr/>
          </p:nvSpPr>
          <p:spPr bwMode="auto">
            <a:xfrm>
              <a:off x="1100" y="3186"/>
              <a:ext cx="1062" cy="61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chemeClr val="tx2"/>
                  </a:solidFill>
                  <a:latin typeface="Comic Sans MS" pitchFamily="66" charset="0"/>
                </a:rPr>
                <a:t>     </a:t>
              </a:r>
              <a:r>
                <a:rPr lang="en-US" sz="2000" b="0">
                  <a:solidFill>
                    <a:srgbClr val="ED071B"/>
                  </a:solidFill>
                  <a:latin typeface="Comic Sans MS" pitchFamily="66" charset="0"/>
                </a:rPr>
                <a:t>RHIC</a:t>
              </a:r>
            </a:p>
            <a:p>
              <a:r>
                <a:rPr lang="en-US" sz="2000" b="0">
                  <a:solidFill>
                    <a:srgbClr val="ED071B"/>
                  </a:solidFill>
                  <a:latin typeface="Comic Sans MS" pitchFamily="66" charset="0"/>
                </a:rPr>
                <a:t>     range</a:t>
              </a:r>
            </a:p>
            <a:p>
              <a:r>
                <a:rPr lang="en-US" sz="1800" b="0">
                  <a:solidFill>
                    <a:srgbClr val="ED071B"/>
                  </a:solidFill>
                  <a:latin typeface="Comic Sans MS" pitchFamily="66" charset="0"/>
                </a:rPr>
                <a:t>0.05</a:t>
              </a:r>
              <a:r>
                <a:rPr lang="en-US" sz="1800" b="0">
                  <a:solidFill>
                    <a:srgbClr val="ED071B"/>
                  </a:solidFill>
                  <a:latin typeface="cmsy10" pitchFamily="34" charset="0"/>
                </a:rPr>
                <a:t>·</a:t>
              </a:r>
              <a:r>
                <a:rPr lang="en-US" sz="1800" b="0">
                  <a:solidFill>
                    <a:srgbClr val="ED071B"/>
                  </a:solidFill>
                  <a:latin typeface="Comic Sans MS" pitchFamily="66" charset="0"/>
                </a:rPr>
                <a:t> x </a:t>
              </a:r>
              <a:r>
                <a:rPr lang="en-US" sz="1800" b="0">
                  <a:solidFill>
                    <a:srgbClr val="ED071B"/>
                  </a:solidFill>
                  <a:latin typeface="cmsy10" pitchFamily="34" charset="0"/>
                </a:rPr>
                <a:t>·</a:t>
              </a:r>
              <a:r>
                <a:rPr lang="en-US" sz="1800" b="0">
                  <a:solidFill>
                    <a:srgbClr val="ED071B"/>
                  </a:solidFill>
                  <a:latin typeface="Comic Sans MS" pitchFamily="66" charset="0"/>
                </a:rPr>
                <a:t> 0.2</a:t>
              </a:r>
              <a:endParaRPr lang="de-DE" sz="1800" b="0">
                <a:solidFill>
                  <a:srgbClr val="ED071B"/>
                </a:solidFill>
                <a:latin typeface="Comic Sans MS" pitchFamily="66" charset="0"/>
              </a:endParaRPr>
            </a:p>
          </p:txBody>
        </p:sp>
        <p:sp>
          <p:nvSpPr>
            <p:cNvPr id="698382" name="Text Box 14"/>
            <p:cNvSpPr txBox="1">
              <a:spLocks noChangeArrowheads="1"/>
            </p:cNvSpPr>
            <p:nvPr/>
          </p:nvSpPr>
          <p:spPr bwMode="auto">
            <a:xfrm>
              <a:off x="16" y="3186"/>
              <a:ext cx="1215" cy="42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chemeClr val="tx2"/>
                  </a:solidFill>
                  <a:latin typeface="Comic Sans MS" pitchFamily="66" charset="0"/>
                </a:rPr>
                <a:t>     small-x</a:t>
              </a:r>
            </a:p>
            <a:p>
              <a:r>
                <a:rPr lang="en-US" sz="1800" b="0">
                  <a:solidFill>
                    <a:schemeClr val="tx2"/>
                  </a:solidFill>
                  <a:latin typeface="Comic Sans MS" pitchFamily="66" charset="0"/>
                </a:rPr>
                <a:t>0.001</a:t>
              </a:r>
              <a:r>
                <a:rPr lang="en-US" sz="1800" b="0">
                  <a:solidFill>
                    <a:schemeClr val="tx2"/>
                  </a:solidFill>
                  <a:latin typeface="cmsy10" pitchFamily="34" charset="0"/>
                </a:rPr>
                <a:t>·</a:t>
              </a:r>
              <a:r>
                <a:rPr lang="en-US" sz="1800" b="0">
                  <a:solidFill>
                    <a:schemeClr val="tx2"/>
                  </a:solidFill>
                  <a:latin typeface="Comic Sans MS" pitchFamily="66" charset="0"/>
                </a:rPr>
                <a:t> x </a:t>
              </a:r>
              <a:r>
                <a:rPr lang="en-US" sz="1800" b="0">
                  <a:solidFill>
                    <a:schemeClr val="tx2"/>
                  </a:solidFill>
                  <a:latin typeface="cmsy10" pitchFamily="34" charset="0"/>
                </a:rPr>
                <a:t>·</a:t>
              </a:r>
              <a:r>
                <a:rPr lang="en-US" sz="1800" b="0">
                  <a:solidFill>
                    <a:schemeClr val="tx2"/>
                  </a:solidFill>
                  <a:latin typeface="Comic Sans MS" pitchFamily="66" charset="0"/>
                </a:rPr>
                <a:t> 0.05</a:t>
              </a:r>
              <a:endParaRPr lang="de-DE" sz="1800" b="0">
                <a:solidFill>
                  <a:schemeClr val="tx2"/>
                </a:solidFill>
                <a:latin typeface="Comic Sans MS" pitchFamily="66" charset="0"/>
              </a:endParaRPr>
            </a:p>
          </p:txBody>
        </p:sp>
        <p:sp>
          <p:nvSpPr>
            <p:cNvPr id="698383" name="Text Box 15"/>
            <p:cNvSpPr txBox="1">
              <a:spLocks noChangeArrowheads="1"/>
            </p:cNvSpPr>
            <p:nvPr/>
          </p:nvSpPr>
          <p:spPr bwMode="auto">
            <a:xfrm>
              <a:off x="2032" y="3186"/>
              <a:ext cx="653" cy="42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chemeClr val="tx2"/>
                  </a:solidFill>
                  <a:latin typeface="Comic Sans MS" pitchFamily="66" charset="0"/>
                </a:rPr>
                <a:t>large-x</a:t>
              </a:r>
            </a:p>
            <a:p>
              <a:r>
                <a:rPr lang="en-US" sz="1800" b="0">
                  <a:solidFill>
                    <a:schemeClr val="tx2"/>
                  </a:solidFill>
                  <a:latin typeface="Comic Sans MS" pitchFamily="66" charset="0"/>
                </a:rPr>
                <a:t>x </a:t>
              </a:r>
              <a:r>
                <a:rPr lang="en-US" sz="1800" b="0">
                  <a:solidFill>
                    <a:schemeClr val="tx2"/>
                  </a:solidFill>
                  <a:latin typeface="cmsy10" pitchFamily="34" charset="0"/>
                </a:rPr>
                <a:t>¸</a:t>
              </a:r>
              <a:r>
                <a:rPr lang="en-US" sz="1800" b="0">
                  <a:solidFill>
                    <a:schemeClr val="tx2"/>
                  </a:solidFill>
                  <a:latin typeface="Comic Sans MS" pitchFamily="66" charset="0"/>
                </a:rPr>
                <a:t> 0.2</a:t>
              </a:r>
              <a:endParaRPr lang="de-DE" sz="1800" b="0">
                <a:solidFill>
                  <a:schemeClr val="tx2"/>
                </a:solidFill>
                <a:latin typeface="Comic Sans MS" pitchFamily="66" charset="0"/>
              </a:endParaRPr>
            </a:p>
          </p:txBody>
        </p:sp>
        <p:sp>
          <p:nvSpPr>
            <p:cNvPr id="698384" name="Line 16"/>
            <p:cNvSpPr>
              <a:spLocks noChangeShapeType="1"/>
            </p:cNvSpPr>
            <p:nvPr/>
          </p:nvSpPr>
          <p:spPr bwMode="auto">
            <a:xfrm>
              <a:off x="1360" y="1170"/>
              <a:ext cx="0" cy="225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8385" name="Line 17"/>
            <p:cNvSpPr>
              <a:spLocks noChangeShapeType="1"/>
            </p:cNvSpPr>
            <p:nvPr/>
          </p:nvSpPr>
          <p:spPr bwMode="auto">
            <a:xfrm>
              <a:off x="1840" y="1170"/>
              <a:ext cx="0" cy="225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8372" name="Group 4"/>
          <p:cNvGrpSpPr>
            <a:grpSpLocks/>
          </p:cNvGrpSpPr>
          <p:nvPr/>
        </p:nvGrpSpPr>
        <p:grpSpPr bwMode="auto">
          <a:xfrm>
            <a:off x="4130675" y="815975"/>
            <a:ext cx="5026025" cy="5422900"/>
            <a:chOff x="3408" y="2496"/>
            <a:chExt cx="1920" cy="1824"/>
          </a:xfrm>
        </p:grpSpPr>
        <p:pic>
          <p:nvPicPr>
            <p:cNvPr id="698373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408" y="2496"/>
              <a:ext cx="1920" cy="1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98374" name="Picture 6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504" y="4072"/>
              <a:ext cx="1518" cy="24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8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 RHIC hopes to address</a:t>
            </a:r>
          </a:p>
        </p:txBody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838200"/>
            <a:ext cx="6705600" cy="2590800"/>
          </a:xfrm>
        </p:spPr>
        <p:txBody>
          <a:bodyPr/>
          <a:lstStyle/>
          <a:p>
            <a:pPr lvl="1">
              <a:spcBef>
                <a:spcPct val="50000"/>
              </a:spcBef>
              <a:buClr>
                <a:schemeClr val="bg2"/>
              </a:buClr>
            </a:pPr>
            <a:r>
              <a:rPr lang="en-US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What makes up the spin of the proton?</a:t>
            </a:r>
          </a:p>
          <a:p>
            <a:pPr lvl="2">
              <a:buFontTx/>
              <a:buNone/>
            </a:pPr>
            <a:r>
              <a:rPr lang="en-US" sz="2000" b="1" dirty="0">
                <a:latin typeface="Symbol" pitchFamily="18" charset="2"/>
              </a:rPr>
              <a:t>Þ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333399"/>
                </a:solidFill>
              </a:rPr>
              <a:t>polarized proton collisions</a:t>
            </a:r>
          </a:p>
          <a:p>
            <a:pPr lvl="1">
              <a:spcBef>
                <a:spcPct val="70000"/>
              </a:spcBef>
              <a:buClr>
                <a:schemeClr val="bg2"/>
              </a:buClr>
            </a:pPr>
            <a:r>
              <a:rPr lang="en-US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Why are quarks confined inside protons?</a:t>
            </a:r>
          </a:p>
          <a:p>
            <a:pPr lvl="2">
              <a:buFont typeface="Symbol" pitchFamily="18" charset="2"/>
              <a:buChar char="Þ"/>
            </a:pPr>
            <a:r>
              <a:rPr lang="en-US" sz="2000" b="1" dirty="0"/>
              <a:t> </a:t>
            </a:r>
            <a:r>
              <a:rPr lang="en-US" sz="2000" b="1" dirty="0" smtClean="0"/>
              <a:t>polarized proton &amp; heavy-ion </a:t>
            </a:r>
            <a:r>
              <a:rPr lang="en-US" sz="2000" b="1" dirty="0"/>
              <a:t>collisions</a:t>
            </a:r>
          </a:p>
          <a:p>
            <a:pPr lvl="1">
              <a:spcBef>
                <a:spcPct val="50000"/>
              </a:spcBef>
              <a:buClr>
                <a:schemeClr val="bg2"/>
              </a:buClr>
            </a:pPr>
            <a:r>
              <a:rPr lang="en-US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What are the properties of hot/dense matter?</a:t>
            </a:r>
            <a:endParaRPr lang="en-US" b="1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2">
              <a:buFontTx/>
              <a:buNone/>
            </a:pPr>
            <a:r>
              <a:rPr lang="en-US" sz="2000" b="1" dirty="0">
                <a:latin typeface="Symbol" pitchFamily="18" charset="2"/>
              </a:rPr>
              <a:t>Þ</a:t>
            </a:r>
            <a:r>
              <a:rPr lang="en-US" sz="2000" b="1" dirty="0"/>
              <a:t> </a:t>
            </a:r>
            <a:r>
              <a:rPr lang="en-US" sz="2000" b="1" dirty="0" smtClean="0"/>
              <a:t>heavy-ion collisions</a:t>
            </a:r>
            <a:endParaRPr lang="en-US" sz="2000" b="1" dirty="0"/>
          </a:p>
        </p:txBody>
      </p:sp>
      <p:pic>
        <p:nvPicPr>
          <p:cNvPr id="359856" name="Picture 432" descr="j00788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762000"/>
            <a:ext cx="2619375" cy="2447925"/>
          </a:xfrm>
          <a:prstGeom prst="rect">
            <a:avLst/>
          </a:prstGeom>
          <a:noFill/>
        </p:spPr>
      </p:pic>
      <p:pic>
        <p:nvPicPr>
          <p:cNvPr id="359864" name="Picture 440" descr="confineme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3733800"/>
            <a:ext cx="2493962" cy="2667000"/>
          </a:xfrm>
          <a:prstGeom prst="rect">
            <a:avLst/>
          </a:prstGeom>
          <a:noFill/>
        </p:spPr>
      </p:pic>
      <p:sp>
        <p:nvSpPr>
          <p:cNvPr id="359865" name="Rectangle 441"/>
          <p:cNvSpPr>
            <a:spLocks noChangeArrowheads="1"/>
          </p:cNvSpPr>
          <p:nvPr/>
        </p:nvSpPr>
        <p:spPr bwMode="auto">
          <a:xfrm>
            <a:off x="190500" y="2178050"/>
            <a:ext cx="9144000" cy="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59870" name="Picture 446" descr="Naive model of the proton spi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3733800"/>
            <a:ext cx="2678112" cy="2819400"/>
          </a:xfrm>
          <a:prstGeom prst="rect">
            <a:avLst/>
          </a:prstGeom>
          <a:noFill/>
        </p:spPr>
      </p:pic>
      <p:pic>
        <p:nvPicPr>
          <p:cNvPr id="9" name="Picture 12" descr="SA-cov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3770359"/>
            <a:ext cx="2971800" cy="240184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9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9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572000" y="1157288"/>
            <a:ext cx="3911600" cy="3444875"/>
            <a:chOff x="2893" y="2442"/>
            <a:chExt cx="2464" cy="2170"/>
          </a:xfrm>
        </p:grpSpPr>
        <p:sp>
          <p:nvSpPr>
            <p:cNvPr id="843779" name="Text Box 3"/>
            <p:cNvSpPr txBox="1">
              <a:spLocks noChangeArrowheads="1"/>
            </p:cNvSpPr>
            <p:nvPr/>
          </p:nvSpPr>
          <p:spPr bwMode="auto">
            <a:xfrm>
              <a:off x="2893" y="2442"/>
              <a:ext cx="2464" cy="217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000">
                  <a:solidFill>
                    <a:schemeClr val="tx1"/>
                  </a:solidFill>
                  <a:latin typeface="Arial" pitchFamily="34" charset="0"/>
                </a:rPr>
                <a:t>3 valence quarks + gluons </a:t>
              </a:r>
            </a:p>
            <a:p>
              <a:pPr algn="l" eaLnBrk="1" hangingPunct="1"/>
              <a:r>
                <a:rPr lang="en-US" sz="2000">
                  <a:solidFill>
                    <a:schemeClr val="tx1"/>
                  </a:solidFill>
                  <a:latin typeface="Arial" pitchFamily="34" charset="0"/>
                </a:rPr>
                <a:t>+ virtual quark-anti-quark pairs</a:t>
              </a:r>
              <a:endParaRPr lang="en-US" sz="2000">
                <a:solidFill>
                  <a:schemeClr val="tx1"/>
                </a:solidFill>
                <a:latin typeface="Arial" pitchFamily="34" charset="0"/>
                <a:sym typeface="Wingdings" pitchFamily="2" charset="2"/>
              </a:endParaRPr>
            </a:p>
            <a:p>
              <a:pPr algn="l" eaLnBrk="1" hangingPunct="1"/>
              <a:endParaRPr lang="en-US" sz="2000">
                <a:solidFill>
                  <a:schemeClr val="tx1"/>
                </a:solidFill>
                <a:latin typeface="Arial" pitchFamily="34" charset="0"/>
                <a:sym typeface="Wingdings" pitchFamily="2" charset="2"/>
              </a:endParaRPr>
            </a:p>
            <a:p>
              <a:pPr algn="l" eaLnBrk="1" hangingPunct="1"/>
              <a:r>
                <a:rPr lang="en-US" sz="2000">
                  <a:solidFill>
                    <a:schemeClr val="tx1"/>
                  </a:solidFill>
                  <a:latin typeface="Arial" pitchFamily="34" charset="0"/>
                  <a:sym typeface="Wingdings" pitchFamily="2" charset="2"/>
                </a:rPr>
                <a:t>        charge </a:t>
              </a:r>
            </a:p>
            <a:p>
              <a:pPr algn="l" eaLnBrk="1" hangingPunct="1"/>
              <a:r>
                <a:rPr lang="en-US" sz="2000">
                  <a:solidFill>
                    <a:schemeClr val="tx1"/>
                  </a:solidFill>
                  <a:latin typeface="Arial" pitchFamily="34" charset="0"/>
                  <a:sym typeface="Wingdings" pitchFamily="2" charset="2"/>
                </a:rPr>
                <a:t>        momentum</a:t>
              </a:r>
            </a:p>
            <a:p>
              <a:pPr algn="l" eaLnBrk="1" hangingPunct="1"/>
              <a:r>
                <a:rPr lang="en-US" sz="2000">
                  <a:solidFill>
                    <a:schemeClr val="tx1"/>
                  </a:solidFill>
                  <a:latin typeface="Arial" pitchFamily="34" charset="0"/>
                  <a:sym typeface="Wingdings" pitchFamily="2" charset="2"/>
                </a:rPr>
                <a:t>        mass</a:t>
              </a:r>
              <a:r>
                <a:rPr lang="en-US" sz="2000">
                  <a:solidFill>
                    <a:srgbClr val="FF0000"/>
                  </a:solidFill>
                  <a:latin typeface="Arial" pitchFamily="34" charset="0"/>
                  <a:sym typeface="Wingdings" pitchFamily="2" charset="2"/>
                </a:rPr>
                <a:t> </a:t>
              </a:r>
            </a:p>
            <a:p>
              <a:pPr algn="l" eaLnBrk="1" hangingPunct="1"/>
              <a:r>
                <a:rPr lang="en-US" sz="2000">
                  <a:solidFill>
                    <a:srgbClr val="FF0000"/>
                  </a:solidFill>
                  <a:latin typeface="Arial" pitchFamily="34" charset="0"/>
                  <a:sym typeface="Wingdings" pitchFamily="2" charset="2"/>
                </a:rPr>
                <a:t>        spin </a:t>
              </a:r>
              <a:endParaRPr lang="en-US" sz="2000">
                <a:solidFill>
                  <a:srgbClr val="FF0000"/>
                </a:solidFill>
                <a:latin typeface="Arial" pitchFamily="34" charset="0"/>
              </a:endParaRPr>
            </a:p>
            <a:p>
              <a:pPr algn="l" eaLnBrk="1" hangingPunct="1"/>
              <a:endParaRPr lang="en-US" sz="2000">
                <a:solidFill>
                  <a:srgbClr val="FF0000"/>
                </a:solidFill>
                <a:latin typeface="Arial" pitchFamily="34" charset="0"/>
              </a:endParaRPr>
            </a:p>
            <a:p>
              <a:pPr algn="l" eaLnBrk="1" hangingPunct="1"/>
              <a:endParaRPr lang="en-US" sz="2000">
                <a:solidFill>
                  <a:schemeClr val="tx1"/>
                </a:solidFill>
                <a:latin typeface="Arial" pitchFamily="34" charset="0"/>
              </a:endParaRPr>
            </a:p>
            <a:p>
              <a:pPr algn="l" eaLnBrk="1" hangingPunct="1"/>
              <a:endParaRPr lang="en-US" sz="2000">
                <a:solidFill>
                  <a:schemeClr val="tx1"/>
                </a:solidFill>
                <a:latin typeface="Arial" pitchFamily="34" charset="0"/>
                <a:sym typeface="Wingdings" pitchFamily="2" charset="2"/>
              </a:endParaRPr>
            </a:p>
            <a:p>
              <a:pPr algn="l" eaLnBrk="1" hangingPunct="1"/>
              <a:r>
                <a:rPr lang="en-US" sz="2000">
                  <a:solidFill>
                    <a:schemeClr val="tx1"/>
                  </a:solidFill>
                  <a:latin typeface="Arial" pitchFamily="34" charset="0"/>
                  <a:sym typeface="Wingdings" pitchFamily="2" charset="2"/>
                </a:rPr>
                <a:t>         </a:t>
              </a:r>
              <a:endParaRPr lang="en-US" sz="200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843780" name="Text Box 4"/>
            <p:cNvSpPr txBox="1">
              <a:spLocks noChangeArrowheads="1"/>
            </p:cNvSpPr>
            <p:nvPr/>
          </p:nvSpPr>
          <p:spPr bwMode="auto">
            <a:xfrm>
              <a:off x="4142" y="3316"/>
              <a:ext cx="409" cy="63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6000">
                  <a:solidFill>
                    <a:srgbClr val="FF0000"/>
                  </a:solidFill>
                  <a:latin typeface="Arial Unicode MS" pitchFamily="34" charset="-128"/>
                </a:rPr>
                <a:t>?</a:t>
              </a:r>
            </a:p>
          </p:txBody>
        </p:sp>
      </p:grpSp>
      <p:sp>
        <p:nvSpPr>
          <p:cNvPr id="843781" name="Oval 5"/>
          <p:cNvSpPr>
            <a:spLocks noChangeArrowheads="1"/>
          </p:cNvSpPr>
          <p:nvPr/>
        </p:nvSpPr>
        <p:spPr bwMode="auto">
          <a:xfrm>
            <a:off x="769938" y="1244600"/>
            <a:ext cx="2419350" cy="2420938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43782" name="Rectangle 6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3600">
                <a:solidFill>
                  <a:srgbClr val="FC0128"/>
                </a:solidFill>
                <a:latin typeface="Arial Rounded MT Bold" pitchFamily="34" charset="0"/>
              </a:rPr>
              <a:t>What makes up the spin of the proton?</a:t>
            </a:r>
            <a:endParaRPr lang="en-US" sz="1400">
              <a:solidFill>
                <a:srgbClr val="FC0128"/>
              </a:solidFill>
              <a:latin typeface="Arial Rounded MT Bold" pitchFamily="34" charset="0"/>
            </a:endParaRPr>
          </a:p>
        </p:txBody>
      </p:sp>
      <p:pic>
        <p:nvPicPr>
          <p:cNvPr id="84378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9563" y="898525"/>
            <a:ext cx="3302000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43784" name="Text Box 8"/>
          <p:cNvSpPr txBox="1">
            <a:spLocks noChangeArrowheads="1"/>
          </p:cNvSpPr>
          <p:nvPr/>
        </p:nvSpPr>
        <p:spPr bwMode="auto">
          <a:xfrm>
            <a:off x="1462088" y="3833813"/>
            <a:ext cx="977900" cy="396875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chemeClr val="tx1"/>
                </a:solidFill>
                <a:latin typeface="Arial Unicode MS" pitchFamily="34" charset="-128"/>
              </a:rPr>
              <a:t>10</a:t>
            </a:r>
            <a:r>
              <a:rPr lang="en-US" sz="2000" baseline="30000">
                <a:solidFill>
                  <a:schemeClr val="tx1"/>
                </a:solidFill>
                <a:latin typeface="Arial Unicode MS" pitchFamily="34" charset="-128"/>
              </a:rPr>
              <a:t>-15 </a:t>
            </a:r>
            <a:r>
              <a:rPr lang="en-US" sz="2000">
                <a:solidFill>
                  <a:schemeClr val="tx1"/>
                </a:solidFill>
                <a:latin typeface="Arial Unicode MS" pitchFamily="34" charset="-128"/>
              </a:rPr>
              <a:t>m</a:t>
            </a:r>
          </a:p>
        </p:txBody>
      </p:sp>
      <p:sp>
        <p:nvSpPr>
          <p:cNvPr id="843785" name="Line 9"/>
          <p:cNvSpPr>
            <a:spLocks noChangeShapeType="1"/>
          </p:cNvSpPr>
          <p:nvPr/>
        </p:nvSpPr>
        <p:spPr bwMode="auto">
          <a:xfrm flipH="1">
            <a:off x="900113" y="4038600"/>
            <a:ext cx="5762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43786" name="Line 10"/>
          <p:cNvSpPr>
            <a:spLocks noChangeShapeType="1"/>
          </p:cNvSpPr>
          <p:nvPr/>
        </p:nvSpPr>
        <p:spPr bwMode="auto">
          <a:xfrm>
            <a:off x="2514600" y="4038600"/>
            <a:ext cx="6143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43787" name="Text Box 11"/>
          <p:cNvSpPr txBox="1">
            <a:spLocks noChangeArrowheads="1"/>
          </p:cNvSpPr>
          <p:nvPr/>
        </p:nvSpPr>
        <p:spPr bwMode="auto">
          <a:xfrm>
            <a:off x="4846638" y="1243013"/>
            <a:ext cx="2619375" cy="3140075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chemeClr val="tx1"/>
                </a:solidFill>
                <a:latin typeface="Arial" pitchFamily="34" charset="0"/>
              </a:rPr>
              <a:t>3 valence quarks  </a:t>
            </a:r>
            <a:r>
              <a:rPr lang="en-US" sz="2000">
                <a:solidFill>
                  <a:schemeClr val="tx1"/>
                </a:solidFill>
                <a:latin typeface="Arial" pitchFamily="34" charset="0"/>
                <a:sym typeface="Wingdings" pitchFamily="2" charset="2"/>
              </a:rPr>
              <a:t></a:t>
            </a:r>
          </a:p>
          <a:p>
            <a:pPr algn="l" eaLnBrk="1" hangingPunct="1"/>
            <a:endParaRPr lang="en-US" sz="2000">
              <a:solidFill>
                <a:schemeClr val="tx1"/>
              </a:solidFill>
              <a:latin typeface="Arial" pitchFamily="34" charset="0"/>
              <a:sym typeface="Wingdings" pitchFamily="2" charset="2"/>
            </a:endParaRPr>
          </a:p>
          <a:p>
            <a:pPr algn="l" eaLnBrk="1" hangingPunct="1"/>
            <a:r>
              <a:rPr lang="en-US" sz="2000">
                <a:solidFill>
                  <a:schemeClr val="tx1"/>
                </a:solidFill>
                <a:latin typeface="Arial" pitchFamily="34" charset="0"/>
                <a:sym typeface="Wingdings" pitchFamily="2" charset="2"/>
              </a:rPr>
              <a:t>        charge </a:t>
            </a:r>
          </a:p>
          <a:p>
            <a:pPr algn="l" eaLnBrk="1" hangingPunct="1"/>
            <a:r>
              <a:rPr lang="en-US" sz="2000">
                <a:solidFill>
                  <a:schemeClr val="tx1"/>
                </a:solidFill>
                <a:latin typeface="Arial" pitchFamily="34" charset="0"/>
                <a:sym typeface="Wingdings" pitchFamily="2" charset="2"/>
              </a:rPr>
              <a:t>        momentum</a:t>
            </a:r>
          </a:p>
          <a:p>
            <a:pPr algn="l" eaLnBrk="1" hangingPunct="1"/>
            <a:r>
              <a:rPr lang="en-US" sz="2000">
                <a:solidFill>
                  <a:schemeClr val="tx1"/>
                </a:solidFill>
                <a:latin typeface="Arial" pitchFamily="34" charset="0"/>
                <a:sym typeface="Wingdings" pitchFamily="2" charset="2"/>
              </a:rPr>
              <a:t>        mass </a:t>
            </a:r>
          </a:p>
          <a:p>
            <a:pPr algn="l" eaLnBrk="1" hangingPunct="1"/>
            <a:r>
              <a:rPr lang="en-US" sz="2000">
                <a:solidFill>
                  <a:schemeClr val="tx1"/>
                </a:solidFill>
                <a:latin typeface="Arial" pitchFamily="34" charset="0"/>
                <a:sym typeface="Wingdings" pitchFamily="2" charset="2"/>
              </a:rPr>
              <a:t>        spin </a:t>
            </a:r>
            <a:endParaRPr lang="en-US" sz="2000">
              <a:solidFill>
                <a:schemeClr val="tx1"/>
              </a:solidFill>
              <a:latin typeface="Arial" pitchFamily="34" charset="0"/>
            </a:endParaRPr>
          </a:p>
          <a:p>
            <a:pPr algn="l" eaLnBrk="1" hangingPunct="1"/>
            <a:endParaRPr lang="en-US" sz="2000">
              <a:solidFill>
                <a:schemeClr val="tx1"/>
              </a:solidFill>
              <a:latin typeface="Arial" pitchFamily="34" charset="0"/>
            </a:endParaRPr>
          </a:p>
          <a:p>
            <a:pPr algn="l" eaLnBrk="1" hangingPunct="1"/>
            <a:endParaRPr lang="en-US" sz="2000">
              <a:solidFill>
                <a:schemeClr val="tx1"/>
              </a:solidFill>
              <a:latin typeface="Arial" pitchFamily="34" charset="0"/>
            </a:endParaRPr>
          </a:p>
          <a:p>
            <a:pPr algn="l" eaLnBrk="1" hangingPunct="1"/>
            <a:endParaRPr lang="en-US" sz="2000">
              <a:solidFill>
                <a:schemeClr val="tx1"/>
              </a:solidFill>
              <a:latin typeface="Arial" pitchFamily="34" charset="0"/>
              <a:sym typeface="Wingdings" pitchFamily="2" charset="2"/>
            </a:endParaRPr>
          </a:p>
          <a:p>
            <a:pPr algn="l" eaLnBrk="1" hangingPunct="1"/>
            <a:r>
              <a:rPr lang="en-US" sz="2000">
                <a:solidFill>
                  <a:schemeClr val="tx1"/>
                </a:solidFill>
                <a:latin typeface="Arial" pitchFamily="34" charset="0"/>
                <a:sym typeface="Wingdings" pitchFamily="2" charset="2"/>
              </a:rPr>
              <a:t>         </a:t>
            </a:r>
            <a:endParaRPr lang="en-US" sz="20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843788" name="AutoShape 12"/>
          <p:cNvSpPr>
            <a:spLocks/>
          </p:cNvSpPr>
          <p:nvPr/>
        </p:nvSpPr>
        <p:spPr bwMode="auto">
          <a:xfrm>
            <a:off x="7029450" y="1897063"/>
            <a:ext cx="192088" cy="1298575"/>
          </a:xfrm>
          <a:prstGeom prst="rightBrace">
            <a:avLst>
              <a:gd name="adj1" fmla="val 56336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43789" name="Text Box 13"/>
          <p:cNvSpPr txBox="1">
            <a:spLocks noChangeArrowheads="1"/>
          </p:cNvSpPr>
          <p:nvPr/>
        </p:nvSpPr>
        <p:spPr bwMode="auto">
          <a:xfrm>
            <a:off x="7605713" y="2005013"/>
            <a:ext cx="649287" cy="1006475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6000">
                <a:solidFill>
                  <a:schemeClr val="tx1"/>
                </a:solidFill>
                <a:latin typeface="Arial Unicode MS" pitchFamily="34" charset="-128"/>
              </a:rPr>
              <a:t>?</a:t>
            </a:r>
          </a:p>
        </p:txBody>
      </p:sp>
      <p:sp>
        <p:nvSpPr>
          <p:cNvPr id="843790" name="Oval 14"/>
          <p:cNvSpPr>
            <a:spLocks noChangeArrowheads="1"/>
          </p:cNvSpPr>
          <p:nvPr/>
        </p:nvSpPr>
        <p:spPr bwMode="auto">
          <a:xfrm>
            <a:off x="1576388" y="1512888"/>
            <a:ext cx="538162" cy="542925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anchor="ctr">
            <a:spAutoFit/>
          </a:bodyPr>
          <a:lstStyle/>
          <a:p>
            <a:pPr eaLnBrk="1" hangingPunct="1"/>
            <a:r>
              <a:rPr lang="en-US" sz="2000">
                <a:solidFill>
                  <a:schemeClr val="tx1"/>
                </a:solidFill>
                <a:latin typeface="Arial Unicode MS" pitchFamily="34" charset="-128"/>
              </a:rPr>
              <a:t>u</a:t>
            </a:r>
          </a:p>
        </p:txBody>
      </p:sp>
      <p:sp>
        <p:nvSpPr>
          <p:cNvPr id="843791" name="Oval 15"/>
          <p:cNvSpPr>
            <a:spLocks noChangeArrowheads="1"/>
          </p:cNvSpPr>
          <p:nvPr/>
        </p:nvSpPr>
        <p:spPr bwMode="auto">
          <a:xfrm>
            <a:off x="2268538" y="2392363"/>
            <a:ext cx="538162" cy="542925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anchor="ctr">
            <a:spAutoFit/>
          </a:bodyPr>
          <a:lstStyle/>
          <a:p>
            <a:pPr eaLnBrk="1" hangingPunct="1"/>
            <a:r>
              <a:rPr lang="en-US" sz="2000">
                <a:solidFill>
                  <a:schemeClr val="tx1"/>
                </a:solidFill>
                <a:latin typeface="Arial Unicode MS" pitchFamily="34" charset="-128"/>
              </a:rPr>
              <a:t>u</a:t>
            </a:r>
          </a:p>
        </p:txBody>
      </p:sp>
      <p:sp>
        <p:nvSpPr>
          <p:cNvPr id="843792" name="Oval 16"/>
          <p:cNvSpPr>
            <a:spLocks noChangeArrowheads="1"/>
          </p:cNvSpPr>
          <p:nvPr/>
        </p:nvSpPr>
        <p:spPr bwMode="auto">
          <a:xfrm>
            <a:off x="1270000" y="2819400"/>
            <a:ext cx="538163" cy="542925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anchor="ctr">
            <a:spAutoFit/>
          </a:bodyPr>
          <a:lstStyle/>
          <a:p>
            <a:pPr eaLnBrk="1" hangingPunct="1"/>
            <a:r>
              <a:rPr lang="en-US" sz="2000">
                <a:solidFill>
                  <a:schemeClr val="tx1"/>
                </a:solidFill>
                <a:latin typeface="Arial Unicode MS" pitchFamily="34" charset="-128"/>
              </a:rPr>
              <a:t>d</a:t>
            </a:r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4267200" y="3276600"/>
            <a:ext cx="3997325" cy="2606675"/>
            <a:chOff x="2784" y="2571"/>
            <a:chExt cx="2518" cy="1642"/>
          </a:xfrm>
        </p:grpSpPr>
        <p:graphicFrame>
          <p:nvGraphicFramePr>
            <p:cNvPr id="843794" name="Object 18"/>
            <p:cNvGraphicFramePr>
              <a:graphicFrameLocks noChangeAspect="1"/>
            </p:cNvGraphicFramePr>
            <p:nvPr/>
          </p:nvGraphicFramePr>
          <p:xfrm>
            <a:off x="2784" y="2934"/>
            <a:ext cx="2225" cy="645"/>
          </p:xfrm>
          <a:graphic>
            <a:graphicData uri="http://schemas.openxmlformats.org/presentationml/2006/ole">
              <p:oleObj spid="_x0000_s838659" name="Equation" r:id="rId5" imgW="1358640" imgH="393480" progId="Equation.3">
                <p:embed/>
              </p:oleObj>
            </a:graphicData>
          </a:graphic>
        </p:graphicFrame>
        <p:sp>
          <p:nvSpPr>
            <p:cNvPr id="843795" name="Text Box 19"/>
            <p:cNvSpPr txBox="1">
              <a:spLocks noChangeArrowheads="1"/>
            </p:cNvSpPr>
            <p:nvPr/>
          </p:nvSpPr>
          <p:spPr bwMode="auto">
            <a:xfrm>
              <a:off x="3533" y="3394"/>
              <a:ext cx="552" cy="44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000">
                  <a:solidFill>
                    <a:srgbClr val="FF0000"/>
                  </a:solidFill>
                  <a:latin typeface="Arial Unicode MS" pitchFamily="34" charset="-128"/>
                </a:rPr>
                <a:t>quark</a:t>
              </a:r>
            </a:p>
            <a:p>
              <a:pPr algn="l" eaLnBrk="1" hangingPunct="1"/>
              <a:r>
                <a:rPr lang="en-US" sz="2000">
                  <a:solidFill>
                    <a:srgbClr val="FF0000"/>
                  </a:solidFill>
                  <a:latin typeface="Arial Unicode MS" pitchFamily="34" charset="-128"/>
                </a:rPr>
                <a:t> spin</a:t>
              </a:r>
            </a:p>
          </p:txBody>
        </p:sp>
        <p:sp>
          <p:nvSpPr>
            <p:cNvPr id="843796" name="Text Box 20"/>
            <p:cNvSpPr txBox="1">
              <a:spLocks noChangeArrowheads="1"/>
            </p:cNvSpPr>
            <p:nvPr/>
          </p:nvSpPr>
          <p:spPr bwMode="auto">
            <a:xfrm>
              <a:off x="4090" y="2734"/>
              <a:ext cx="553" cy="44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000">
                  <a:solidFill>
                    <a:srgbClr val="0000CC"/>
                  </a:solidFill>
                  <a:latin typeface="Arial Unicode MS" pitchFamily="34" charset="-128"/>
                </a:rPr>
                <a:t>gluon</a:t>
              </a:r>
            </a:p>
            <a:p>
              <a:pPr algn="l" eaLnBrk="1" hangingPunct="1"/>
              <a:r>
                <a:rPr lang="en-US" sz="2000">
                  <a:solidFill>
                    <a:srgbClr val="0000CC"/>
                  </a:solidFill>
                  <a:latin typeface="Arial Unicode MS" pitchFamily="34" charset="-128"/>
                </a:rPr>
                <a:t> spin</a:t>
              </a:r>
            </a:p>
          </p:txBody>
        </p:sp>
        <p:sp>
          <p:nvSpPr>
            <p:cNvPr id="843797" name="Text Box 21"/>
            <p:cNvSpPr txBox="1">
              <a:spLocks noChangeArrowheads="1"/>
            </p:cNvSpPr>
            <p:nvPr/>
          </p:nvSpPr>
          <p:spPr bwMode="auto">
            <a:xfrm>
              <a:off x="4456" y="3370"/>
              <a:ext cx="785" cy="63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000">
                  <a:solidFill>
                    <a:schemeClr val="tx1"/>
                  </a:solidFill>
                  <a:latin typeface="Arial Unicode MS" pitchFamily="34" charset="-128"/>
                </a:rPr>
                <a:t>   </a:t>
              </a:r>
              <a:r>
                <a:rPr lang="en-US" sz="2000">
                  <a:solidFill>
                    <a:srgbClr val="339933"/>
                  </a:solidFill>
                  <a:latin typeface="Arial Unicode MS" pitchFamily="34" charset="-128"/>
                </a:rPr>
                <a:t>orbital</a:t>
              </a:r>
            </a:p>
            <a:p>
              <a:pPr algn="l" eaLnBrk="1" hangingPunct="1"/>
              <a:r>
                <a:rPr lang="en-US" sz="2000">
                  <a:solidFill>
                    <a:srgbClr val="339933"/>
                  </a:solidFill>
                  <a:latin typeface="Arial Unicode MS" pitchFamily="34" charset="-128"/>
                </a:rPr>
                <a:t>  angular</a:t>
              </a:r>
            </a:p>
            <a:p>
              <a:pPr algn="l" eaLnBrk="1" hangingPunct="1"/>
              <a:r>
                <a:rPr lang="en-US" sz="2000">
                  <a:solidFill>
                    <a:srgbClr val="339933"/>
                  </a:solidFill>
                  <a:latin typeface="Arial Unicode MS" pitchFamily="34" charset="-128"/>
                </a:rPr>
                <a:t>  mom.</a:t>
              </a:r>
            </a:p>
          </p:txBody>
        </p:sp>
        <p:sp>
          <p:nvSpPr>
            <p:cNvPr id="843798" name="Oval 22"/>
            <p:cNvSpPr>
              <a:spLocks noChangeArrowheads="1"/>
            </p:cNvSpPr>
            <p:nvPr/>
          </p:nvSpPr>
          <p:spPr bwMode="auto">
            <a:xfrm>
              <a:off x="3557" y="3007"/>
              <a:ext cx="460" cy="1016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43799" name="Oval 23"/>
            <p:cNvSpPr>
              <a:spLocks noChangeArrowheads="1"/>
            </p:cNvSpPr>
            <p:nvPr/>
          </p:nvSpPr>
          <p:spPr bwMode="auto">
            <a:xfrm>
              <a:off x="4113" y="2571"/>
              <a:ext cx="460" cy="1016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43800" name="Oval 24"/>
            <p:cNvSpPr>
              <a:spLocks noChangeArrowheads="1"/>
            </p:cNvSpPr>
            <p:nvPr/>
          </p:nvSpPr>
          <p:spPr bwMode="auto">
            <a:xfrm rot="971702">
              <a:off x="4528" y="2809"/>
              <a:ext cx="774" cy="1404"/>
            </a:xfrm>
            <a:prstGeom prst="ellips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 type="none" w="lg" len="lg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843801" name="Text Box 25"/>
          <p:cNvSpPr txBox="1">
            <a:spLocks noChangeArrowheads="1"/>
          </p:cNvSpPr>
          <p:nvPr/>
        </p:nvSpPr>
        <p:spPr bwMode="auto">
          <a:xfrm>
            <a:off x="1447800" y="776288"/>
            <a:ext cx="6127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>
                <a:solidFill>
                  <a:schemeClr val="accent2"/>
                </a:solidFill>
                <a:latin typeface="Arial" pitchFamily="34" charset="0"/>
              </a:rPr>
              <a:t>as viewed with a high energy (short wavelength) probe</a:t>
            </a:r>
          </a:p>
        </p:txBody>
      </p:sp>
      <p:sp>
        <p:nvSpPr>
          <p:cNvPr id="843802" name="Text Box 26"/>
          <p:cNvSpPr txBox="1">
            <a:spLocks noChangeArrowheads="1"/>
          </p:cNvSpPr>
          <p:nvPr/>
        </p:nvSpPr>
        <p:spPr bwMode="auto">
          <a:xfrm>
            <a:off x="1447800" y="776288"/>
            <a:ext cx="5937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>
                <a:solidFill>
                  <a:schemeClr val="accent2"/>
                </a:solidFill>
                <a:latin typeface="Arial" pitchFamily="34" charset="0"/>
              </a:rPr>
              <a:t>as viewed with a low energy (long wavelength) probe</a:t>
            </a:r>
          </a:p>
        </p:txBody>
      </p:sp>
      <p:sp>
        <p:nvSpPr>
          <p:cNvPr id="843803" name="Text Box 27"/>
          <p:cNvSpPr txBox="1">
            <a:spLocks noChangeArrowheads="1"/>
          </p:cNvSpPr>
          <p:nvPr/>
        </p:nvSpPr>
        <p:spPr bwMode="auto">
          <a:xfrm>
            <a:off x="590550" y="4343400"/>
            <a:ext cx="2927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solidFill>
                  <a:srgbClr val="FF0000"/>
                </a:solidFill>
                <a:latin typeface="Arial" pitchFamily="34" charset="0"/>
              </a:rPr>
              <a:t>The spin structure of the </a:t>
            </a:r>
          </a:p>
          <a:p>
            <a:pPr eaLnBrk="1" hangingPunct="1"/>
            <a:r>
              <a:rPr lang="en-US" sz="1800">
                <a:solidFill>
                  <a:srgbClr val="FF0000"/>
                </a:solidFill>
                <a:latin typeface="Arial" pitchFamily="34" charset="0"/>
              </a:rPr>
              <a:t>proton is still a mystery!</a:t>
            </a:r>
          </a:p>
        </p:txBody>
      </p: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914400" y="4572000"/>
            <a:ext cx="4724400" cy="985838"/>
            <a:chOff x="576" y="3264"/>
            <a:chExt cx="2976" cy="621"/>
          </a:xfrm>
        </p:grpSpPr>
        <p:sp>
          <p:nvSpPr>
            <p:cNvPr id="843805" name="Text Box 29"/>
            <p:cNvSpPr txBox="1">
              <a:spLocks noChangeArrowheads="1"/>
            </p:cNvSpPr>
            <p:nvPr/>
          </p:nvSpPr>
          <p:spPr bwMode="auto">
            <a:xfrm>
              <a:off x="576" y="3648"/>
              <a:ext cx="2754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 b="0">
                  <a:solidFill>
                    <a:schemeClr val="tx1"/>
                  </a:solidFill>
                  <a:latin typeface="Arial" pitchFamily="34" charset="0"/>
                </a:rPr>
                <a:t>Includes contributions from the quark sea</a:t>
              </a:r>
            </a:p>
          </p:txBody>
        </p:sp>
        <p:sp>
          <p:nvSpPr>
            <p:cNvPr id="843806" name="Line 30"/>
            <p:cNvSpPr>
              <a:spLocks noChangeShapeType="1"/>
            </p:cNvSpPr>
            <p:nvPr/>
          </p:nvSpPr>
          <p:spPr bwMode="auto">
            <a:xfrm flipV="1">
              <a:off x="2976" y="3264"/>
              <a:ext cx="57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843807" name="Object 31"/>
          <p:cNvGraphicFramePr>
            <a:graphicFrameLocks noChangeAspect="1"/>
          </p:cNvGraphicFramePr>
          <p:nvPr/>
        </p:nvGraphicFramePr>
        <p:xfrm>
          <a:off x="5030788" y="5867400"/>
          <a:ext cx="3579812" cy="711200"/>
        </p:xfrm>
        <a:graphic>
          <a:graphicData uri="http://schemas.openxmlformats.org/presentationml/2006/ole">
            <p:oleObj spid="_x0000_s838658" name="Equation" r:id="rId6" imgW="3581280" imgH="711000" progId="Equation.DSMT4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4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3787" grpId="0"/>
      <p:bldP spid="843788" grpId="0" animBg="1"/>
      <p:bldP spid="843789" grpId="0"/>
      <p:bldP spid="843801" grpId="0"/>
      <p:bldP spid="843802" grpId="0"/>
      <p:bldP spid="84380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0"/>
            <a:ext cx="7772400" cy="644525"/>
          </a:xfrm>
        </p:spPr>
        <p:txBody>
          <a:bodyPr lIns="91440" tIns="45720" rIns="91440" bIns="45720" anchor="ctr"/>
          <a:lstStyle/>
          <a:p>
            <a:pPr eaLnBrk="1" hangingPunct="1"/>
            <a:r>
              <a:rPr lang="en-US" dirty="0" smtClean="0"/>
              <a:t>Probe quark sea with W’s</a:t>
            </a:r>
            <a:endParaRPr lang="en-US" dirty="0"/>
          </a:p>
        </p:txBody>
      </p:sp>
      <p:sp>
        <p:nvSpPr>
          <p:cNvPr id="704518" name="スライド番号プレースホルダ 5"/>
          <p:cNvSpPr txBox="1">
            <a:spLocks noGrp="1"/>
          </p:cNvSpPr>
          <p:nvPr/>
        </p:nvSpPr>
        <p:spPr bwMode="auto">
          <a:xfrm>
            <a:off x="6553200" y="56292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24984A4A-C1C4-4E26-AAF9-028019AB8953}" type="slidenum">
              <a:rPr kumimoji="1" lang="en-US" altLang="ja-JP" sz="1200" b="0">
                <a:solidFill>
                  <a:srgbClr val="898989"/>
                </a:solidFill>
                <a:latin typeface="Arial" pitchFamily="34" charset="0"/>
                <a:ea typeface="MS PGothic" pitchFamily="34" charset="-128"/>
              </a:rPr>
              <a:pPr algn="r" eaLnBrk="1" hangingPunct="1"/>
              <a:t>21</a:t>
            </a:fld>
            <a:endParaRPr kumimoji="1" lang="en-US" altLang="ja-JP" sz="1200" b="0">
              <a:solidFill>
                <a:srgbClr val="898989"/>
              </a:solidFill>
              <a:latin typeface="Arial" pitchFamily="34" charset="0"/>
              <a:ea typeface="MS PGothic" pitchFamily="34" charset="-128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990600" y="1143000"/>
            <a:ext cx="3505200" cy="1843088"/>
            <a:chOff x="624" y="720"/>
            <a:chExt cx="2208" cy="1161"/>
          </a:xfrm>
        </p:grpSpPr>
        <p:sp>
          <p:nvSpPr>
            <p:cNvPr id="15365" name="AutoShape 5"/>
            <p:cNvSpPr>
              <a:spLocks noChangeArrowheads="1"/>
            </p:cNvSpPr>
            <p:nvPr/>
          </p:nvSpPr>
          <p:spPr bwMode="auto">
            <a:xfrm>
              <a:off x="624" y="1296"/>
              <a:ext cx="2208" cy="240"/>
            </a:xfrm>
            <a:prstGeom prst="rightArrow">
              <a:avLst>
                <a:gd name="adj1" fmla="val 50000"/>
                <a:gd name="adj2" fmla="val 19993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kumimoji="1" lang="ja-JP" altLang="en-US" sz="1800" b="0">
                <a:solidFill>
                  <a:schemeClr val="tx1"/>
                </a:solidFill>
                <a:latin typeface="Arial" pitchFamily="34" charset="0"/>
                <a:ea typeface="ＭＳ Ｐゴシック" pitchFamily="84" charset="-128"/>
              </a:endParaRPr>
            </a:p>
          </p:txBody>
        </p:sp>
        <p:pic>
          <p:nvPicPr>
            <p:cNvPr id="704521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96" y="720"/>
              <a:ext cx="768" cy="1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5486400" y="3365500"/>
            <a:ext cx="3113088" cy="1831975"/>
            <a:chOff x="3456" y="2120"/>
            <a:chExt cx="1961" cy="1154"/>
          </a:xfrm>
        </p:grpSpPr>
        <p:sp>
          <p:nvSpPr>
            <p:cNvPr id="704523" name="AutoShape 9"/>
            <p:cNvSpPr>
              <a:spLocks noChangeArrowheads="1"/>
            </p:cNvSpPr>
            <p:nvPr/>
          </p:nvSpPr>
          <p:spPr bwMode="auto">
            <a:xfrm rot="10800000">
              <a:off x="3456" y="2559"/>
              <a:ext cx="1961" cy="263"/>
            </a:xfrm>
            <a:prstGeom prst="rightArrow">
              <a:avLst>
                <a:gd name="adj1" fmla="val 50000"/>
                <a:gd name="adj2" fmla="val 18640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eaLnBrk="1" hangingPunct="1"/>
              <a:endParaRPr kumimoji="1" lang="ja-JP" altLang="en-US" sz="1800" b="0">
                <a:solidFill>
                  <a:schemeClr val="tx1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pic>
          <p:nvPicPr>
            <p:cNvPr id="704524" name="Picture 10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72" y="2120"/>
              <a:ext cx="720" cy="1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62" name="Text Box 38"/>
          <p:cNvSpPr txBox="1">
            <a:spLocks noChangeArrowheads="1"/>
          </p:cNvSpPr>
          <p:nvPr/>
        </p:nvSpPr>
        <p:spPr bwMode="auto">
          <a:xfrm>
            <a:off x="6781800" y="2590800"/>
            <a:ext cx="1844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ja-JP" sz="1800">
                <a:solidFill>
                  <a:srgbClr val="E71E4E"/>
                </a:solidFill>
                <a:latin typeface="Tahoma" pitchFamily="34" charset="0"/>
                <a:ea typeface="MS PGothic" pitchFamily="34" charset="-128"/>
              </a:rPr>
              <a:t>Hi-momentum</a:t>
            </a:r>
          </a:p>
        </p:txBody>
      </p: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1447800" y="1447800"/>
            <a:ext cx="6705600" cy="3881438"/>
            <a:chOff x="912" y="912"/>
            <a:chExt cx="4224" cy="2445"/>
          </a:xfrm>
        </p:grpSpPr>
        <p:sp>
          <p:nvSpPr>
            <p:cNvPr id="15371" name="Line 11"/>
            <p:cNvSpPr>
              <a:spLocks noChangeShapeType="1"/>
            </p:cNvSpPr>
            <p:nvPr/>
          </p:nvSpPr>
          <p:spPr bwMode="auto">
            <a:xfrm>
              <a:off x="1584" y="1200"/>
              <a:ext cx="1395" cy="870"/>
            </a:xfrm>
            <a:prstGeom prst="line">
              <a:avLst/>
            </a:prstGeom>
            <a:noFill/>
            <a:ln w="76200">
              <a:solidFill>
                <a:srgbClr val="003399"/>
              </a:solidFill>
              <a:round/>
              <a:headEnd/>
              <a:tailEnd type="stealth" w="med" len="med"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1" hangingPunct="1">
                <a:defRPr/>
              </a:pPr>
              <a:endParaRPr kumimoji="1" lang="ja-JP" altLang="en-US" sz="1800" b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5372" name="Line 12"/>
            <p:cNvSpPr>
              <a:spLocks noChangeShapeType="1"/>
            </p:cNvSpPr>
            <p:nvPr/>
          </p:nvSpPr>
          <p:spPr bwMode="auto">
            <a:xfrm flipH="1" flipV="1">
              <a:off x="3072" y="2112"/>
              <a:ext cx="1536" cy="816"/>
            </a:xfrm>
            <a:prstGeom prst="line">
              <a:avLst/>
            </a:prstGeom>
            <a:noFill/>
            <a:ln w="76200">
              <a:solidFill>
                <a:srgbClr val="003399"/>
              </a:solidFill>
              <a:round/>
              <a:headEnd type="oval" w="sm" len="sm"/>
              <a:tailEnd type="triangle" w="med" len="med"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2400" b="0">
                <a:solidFill>
                  <a:schemeClr val="tx1"/>
                </a:solidFill>
                <a:latin typeface="Arial" charset="0"/>
                <a:ea typeface="ＭＳ Ｐゴシック" pitchFamily="84" charset="-128"/>
              </a:endParaRPr>
            </a:p>
          </p:txBody>
        </p:sp>
        <p:sp>
          <p:nvSpPr>
            <p:cNvPr id="15387" name="Text Box 27"/>
            <p:cNvSpPr txBox="1">
              <a:spLocks noChangeArrowheads="1"/>
            </p:cNvSpPr>
            <p:nvPr/>
          </p:nvSpPr>
          <p:spPr bwMode="auto">
            <a:xfrm>
              <a:off x="4128" y="3120"/>
              <a:ext cx="1008" cy="23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3366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kumimoji="1" lang="en-US" altLang="ja-JP" sz="1800">
                  <a:solidFill>
                    <a:srgbClr val="0033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  <a:ea typeface="ＭＳ Ｐゴシック" pitchFamily="84" charset="-128"/>
                </a:rPr>
                <a:t>Anti-down</a:t>
              </a:r>
              <a:endParaRPr kumimoji="1" lang="ja-JP" altLang="en-US" sz="18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ＭＳ Ｐゴシック" pitchFamily="84" charset="-128"/>
              </a:endParaRPr>
            </a:p>
          </p:txBody>
        </p:sp>
        <p:sp>
          <p:nvSpPr>
            <p:cNvPr id="704530" name="Rectangle 31"/>
            <p:cNvSpPr>
              <a:spLocks noChangeArrowheads="1"/>
            </p:cNvSpPr>
            <p:nvPr/>
          </p:nvSpPr>
          <p:spPr bwMode="auto">
            <a:xfrm>
              <a:off x="912" y="912"/>
              <a:ext cx="361" cy="256"/>
            </a:xfrm>
            <a:prstGeom prst="rect">
              <a:avLst/>
            </a:prstGeom>
            <a:solidFill>
              <a:srgbClr val="EF8AA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rPr>
                <a:t>Up</a:t>
              </a:r>
            </a:p>
          </p:txBody>
        </p:sp>
      </p:grpSp>
      <p:grpSp>
        <p:nvGrpSpPr>
          <p:cNvPr id="5" name="Group 37"/>
          <p:cNvGrpSpPr>
            <a:grpSpLocks/>
          </p:cNvGrpSpPr>
          <p:nvPr/>
        </p:nvGrpSpPr>
        <p:grpSpPr bwMode="auto">
          <a:xfrm>
            <a:off x="4643438" y="685800"/>
            <a:ext cx="4176712" cy="2374900"/>
            <a:chOff x="2925" y="432"/>
            <a:chExt cx="2631" cy="1496"/>
          </a:xfrm>
        </p:grpSpPr>
        <p:sp>
          <p:nvSpPr>
            <p:cNvPr id="704532" name="WordArt 29"/>
            <p:cNvSpPr>
              <a:spLocks noChangeArrowheads="1" noChangeShapeType="1" noTextEdit="1"/>
            </p:cNvSpPr>
            <p:nvPr/>
          </p:nvSpPr>
          <p:spPr bwMode="auto">
            <a:xfrm>
              <a:off x="3288" y="1203"/>
              <a:ext cx="589" cy="3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i="1" kern="1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3B0000"/>
                      </a:gs>
                      <a:gs pos="100000">
                        <a:srgbClr val="800000"/>
                      </a:gs>
                    </a:gsLst>
                    <a:lin ang="18900000" scaled="1"/>
                  </a:gra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W+</a:t>
              </a:r>
            </a:p>
          </p:txBody>
        </p:sp>
        <p:grpSp>
          <p:nvGrpSpPr>
            <p:cNvPr id="704533" name="Group 35"/>
            <p:cNvGrpSpPr>
              <a:grpSpLocks/>
            </p:cNvGrpSpPr>
            <p:nvPr/>
          </p:nvGrpSpPr>
          <p:grpSpPr bwMode="auto">
            <a:xfrm>
              <a:off x="2925" y="432"/>
              <a:ext cx="2631" cy="1496"/>
              <a:chOff x="2925" y="432"/>
              <a:chExt cx="2631" cy="1496"/>
            </a:xfrm>
          </p:grpSpPr>
          <p:grpSp>
            <p:nvGrpSpPr>
              <p:cNvPr id="704534" name="Group 23"/>
              <p:cNvGrpSpPr>
                <a:grpSpLocks/>
              </p:cNvGrpSpPr>
              <p:nvPr/>
            </p:nvGrpSpPr>
            <p:grpSpPr bwMode="auto">
              <a:xfrm rot="-2084092">
                <a:off x="2925" y="1747"/>
                <a:ext cx="1134" cy="181"/>
                <a:chOff x="476" y="3475"/>
                <a:chExt cx="1724" cy="454"/>
              </a:xfrm>
            </p:grpSpPr>
            <p:grpSp>
              <p:nvGrpSpPr>
                <p:cNvPr id="704535" name="Group 16"/>
                <p:cNvGrpSpPr>
                  <a:grpSpLocks/>
                </p:cNvGrpSpPr>
                <p:nvPr/>
              </p:nvGrpSpPr>
              <p:grpSpPr bwMode="auto">
                <a:xfrm>
                  <a:off x="476" y="3475"/>
                  <a:ext cx="635" cy="454"/>
                  <a:chOff x="476" y="3475"/>
                  <a:chExt cx="635" cy="454"/>
                </a:xfrm>
              </p:grpSpPr>
              <p:sp>
                <p:nvSpPr>
                  <p:cNvPr id="15374" name="AutoShape 14"/>
                  <p:cNvSpPr>
                    <a:spLocks noChangeArrowheads="1"/>
                  </p:cNvSpPr>
                  <p:nvPr/>
                </p:nvSpPr>
                <p:spPr bwMode="auto">
                  <a:xfrm>
                    <a:off x="465" y="3424"/>
                    <a:ext cx="410" cy="271"/>
                  </a:xfrm>
                  <a:prstGeom prst="curvedDownArrow">
                    <a:avLst>
                      <a:gd name="adj1" fmla="val 30000"/>
                      <a:gd name="adj2" fmla="val 60000"/>
                      <a:gd name="adj3" fmla="val 0"/>
                    </a:avLst>
                  </a:prstGeom>
                  <a:solidFill>
                    <a:srgbClr val="FF99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>
                    <a:outerShdw blurRad="63500" dist="107763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kumimoji="1" lang="ja-JP" altLang="en-US" sz="1800" b="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84" charset="-128"/>
                    </a:endParaRPr>
                  </a:p>
                </p:txBody>
              </p:sp>
              <p:sp>
                <p:nvSpPr>
                  <p:cNvPr id="15375" name="AutoShape 15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694" y="3612"/>
                    <a:ext cx="410" cy="271"/>
                  </a:xfrm>
                  <a:prstGeom prst="curvedDownArrow">
                    <a:avLst>
                      <a:gd name="adj1" fmla="val 30006"/>
                      <a:gd name="adj2" fmla="val 59998"/>
                      <a:gd name="adj3" fmla="val 0"/>
                    </a:avLst>
                  </a:prstGeom>
                  <a:solidFill>
                    <a:srgbClr val="FF99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 rot="10800000" wrap="none" anchor="ctr"/>
                  <a:lstStyle/>
                  <a:p>
                    <a:pPr eaLnBrk="1" hangingPunct="1">
                      <a:defRPr/>
                    </a:pPr>
                    <a:endParaRPr kumimoji="1" lang="ja-JP" altLang="en-US" sz="1800" b="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84" charset="-128"/>
                    </a:endParaRPr>
                  </a:p>
                </p:txBody>
              </p:sp>
            </p:grpSp>
            <p:grpSp>
              <p:nvGrpSpPr>
                <p:cNvPr id="704538" name="Group 17"/>
                <p:cNvGrpSpPr>
                  <a:grpSpLocks/>
                </p:cNvGrpSpPr>
                <p:nvPr/>
              </p:nvGrpSpPr>
              <p:grpSpPr bwMode="auto">
                <a:xfrm>
                  <a:off x="1020" y="3475"/>
                  <a:ext cx="635" cy="454"/>
                  <a:chOff x="476" y="3475"/>
                  <a:chExt cx="635" cy="454"/>
                </a:xfrm>
              </p:grpSpPr>
              <p:sp>
                <p:nvSpPr>
                  <p:cNvPr id="15378" name="AutoShape 18"/>
                  <p:cNvSpPr>
                    <a:spLocks noChangeArrowheads="1"/>
                  </p:cNvSpPr>
                  <p:nvPr/>
                </p:nvSpPr>
                <p:spPr bwMode="auto">
                  <a:xfrm>
                    <a:off x="474" y="3465"/>
                    <a:ext cx="410" cy="271"/>
                  </a:xfrm>
                  <a:prstGeom prst="curvedDownArrow">
                    <a:avLst>
                      <a:gd name="adj1" fmla="val 30000"/>
                      <a:gd name="adj2" fmla="val 60000"/>
                      <a:gd name="adj3" fmla="val 0"/>
                    </a:avLst>
                  </a:prstGeom>
                  <a:solidFill>
                    <a:srgbClr val="FF99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>
                    <a:outerShdw blurRad="63500" dist="107763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kumimoji="1" lang="ja-JP" altLang="en-US" sz="1800" b="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84" charset="-128"/>
                    </a:endParaRPr>
                  </a:p>
                </p:txBody>
              </p:sp>
              <p:sp>
                <p:nvSpPr>
                  <p:cNvPr id="15379" name="AutoShape 19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703" y="3652"/>
                    <a:ext cx="410" cy="271"/>
                  </a:xfrm>
                  <a:prstGeom prst="curvedDownArrow">
                    <a:avLst>
                      <a:gd name="adj1" fmla="val 30006"/>
                      <a:gd name="adj2" fmla="val 59998"/>
                      <a:gd name="adj3" fmla="val 0"/>
                    </a:avLst>
                  </a:prstGeom>
                  <a:solidFill>
                    <a:srgbClr val="FF99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 rot="10800000" wrap="none" anchor="ctr"/>
                  <a:lstStyle/>
                  <a:p>
                    <a:pPr eaLnBrk="1" hangingPunct="1">
                      <a:defRPr/>
                    </a:pPr>
                    <a:endParaRPr kumimoji="1" lang="ja-JP" altLang="en-US" sz="1800" b="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84" charset="-128"/>
                    </a:endParaRPr>
                  </a:p>
                </p:txBody>
              </p:sp>
            </p:grpSp>
            <p:grpSp>
              <p:nvGrpSpPr>
                <p:cNvPr id="704541" name="Group 20"/>
                <p:cNvGrpSpPr>
                  <a:grpSpLocks/>
                </p:cNvGrpSpPr>
                <p:nvPr/>
              </p:nvGrpSpPr>
              <p:grpSpPr bwMode="auto">
                <a:xfrm>
                  <a:off x="1565" y="3475"/>
                  <a:ext cx="635" cy="454"/>
                  <a:chOff x="476" y="3475"/>
                  <a:chExt cx="635" cy="454"/>
                </a:xfrm>
              </p:grpSpPr>
              <p:sp>
                <p:nvSpPr>
                  <p:cNvPr id="15381" name="AutoShape 21"/>
                  <p:cNvSpPr>
                    <a:spLocks noChangeArrowheads="1"/>
                  </p:cNvSpPr>
                  <p:nvPr/>
                </p:nvSpPr>
                <p:spPr bwMode="auto">
                  <a:xfrm>
                    <a:off x="463" y="3453"/>
                    <a:ext cx="410" cy="271"/>
                  </a:xfrm>
                  <a:prstGeom prst="curvedDownArrow">
                    <a:avLst>
                      <a:gd name="adj1" fmla="val 30000"/>
                      <a:gd name="adj2" fmla="val 60000"/>
                      <a:gd name="adj3" fmla="val 0"/>
                    </a:avLst>
                  </a:prstGeom>
                  <a:solidFill>
                    <a:srgbClr val="FF99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>
                    <a:outerShdw blurRad="63500" dist="107763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kumimoji="1" lang="ja-JP" altLang="en-US" sz="1800" b="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84" charset="-128"/>
                    </a:endParaRPr>
                  </a:p>
                </p:txBody>
              </p:sp>
              <p:sp>
                <p:nvSpPr>
                  <p:cNvPr id="15382" name="AutoShape 22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693" y="3636"/>
                    <a:ext cx="409" cy="271"/>
                  </a:xfrm>
                  <a:prstGeom prst="curvedDownArrow">
                    <a:avLst>
                      <a:gd name="adj1" fmla="val 30006"/>
                      <a:gd name="adj2" fmla="val 59998"/>
                      <a:gd name="adj3" fmla="val 0"/>
                    </a:avLst>
                  </a:prstGeom>
                  <a:solidFill>
                    <a:srgbClr val="FF99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 rot="10800000" wrap="none" anchor="ctr"/>
                  <a:lstStyle/>
                  <a:p>
                    <a:pPr eaLnBrk="1" hangingPunct="1">
                      <a:defRPr/>
                    </a:pPr>
                    <a:endParaRPr kumimoji="1" lang="ja-JP" altLang="en-US" sz="1800" b="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84" charset="-128"/>
                    </a:endParaRPr>
                  </a:p>
                </p:txBody>
              </p:sp>
            </p:grpSp>
          </p:grpSp>
          <p:sp>
            <p:nvSpPr>
              <p:cNvPr id="15384" name="Line 24"/>
              <p:cNvSpPr>
                <a:spLocks noChangeShapeType="1"/>
              </p:cNvSpPr>
              <p:nvPr/>
            </p:nvSpPr>
            <p:spPr bwMode="auto">
              <a:xfrm>
                <a:off x="3969" y="1521"/>
                <a:ext cx="1587" cy="45"/>
              </a:xfrm>
              <a:prstGeom prst="line">
                <a:avLst/>
              </a:prstGeom>
              <a:noFill/>
              <a:ln w="76200">
                <a:solidFill>
                  <a:srgbClr val="003399"/>
                </a:solidFill>
                <a:round/>
                <a:headEnd/>
                <a:tailEnd type="triangle" w="med" len="med"/>
              </a:ln>
              <a:effectLst>
                <a:outerShdw blurRad="63500"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1" hangingPunct="1">
                  <a:defRPr/>
                </a:pPr>
                <a:endParaRPr kumimoji="1" lang="ja-JP" altLang="en-US" sz="1800" b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15385" name="Line 25"/>
              <p:cNvSpPr>
                <a:spLocks noChangeShapeType="1"/>
              </p:cNvSpPr>
              <p:nvPr/>
            </p:nvSpPr>
            <p:spPr bwMode="auto">
              <a:xfrm flipV="1">
                <a:off x="3969" y="432"/>
                <a:ext cx="317" cy="1089"/>
              </a:xfrm>
              <a:prstGeom prst="line">
                <a:avLst/>
              </a:prstGeom>
              <a:noFill/>
              <a:ln w="76200">
                <a:solidFill>
                  <a:srgbClr val="003399"/>
                </a:solidFill>
                <a:prstDash val="sysDot"/>
                <a:round/>
                <a:headEnd/>
                <a:tailEnd type="triangle" w="med" len="med"/>
              </a:ln>
              <a:effectLst>
                <a:outerShdw blurRad="63500"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1" hangingPunct="1">
                  <a:defRPr/>
                </a:pPr>
                <a:endParaRPr kumimoji="1" lang="ja-JP" altLang="en-US" sz="1800" b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15391" name="Text Box 31"/>
              <p:cNvSpPr txBox="1">
                <a:spLocks noChangeArrowheads="1"/>
              </p:cNvSpPr>
              <p:nvPr/>
            </p:nvSpPr>
            <p:spPr bwMode="auto">
              <a:xfrm>
                <a:off x="4080" y="720"/>
                <a:ext cx="1361" cy="237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rgbClr val="003366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>
                <a:spAutoFit/>
              </a:bodyPr>
              <a:lstStyle/>
              <a:p>
                <a:pPr eaLnBrk="1" hangingPunct="1"/>
                <a:r>
                  <a:rPr kumimoji="1" lang="en-US" altLang="ja-JP" sz="1800">
                    <a:solidFill>
                      <a:srgbClr val="0033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  <a:ea typeface="MS PGothic" pitchFamily="34" charset="-128"/>
                  </a:rPr>
                  <a:t>Neutrino</a:t>
                </a:r>
                <a:r>
                  <a:rPr kumimoji="1" lang="ja-JP" altLang="en-US" sz="18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  <a:ea typeface="MS PGothic" pitchFamily="34" charset="-128"/>
                  </a:rPr>
                  <a:t>　</a:t>
                </a:r>
                <a:r>
                  <a:rPr kumimoji="1" lang="en-US" altLang="ja-JP" sz="1800">
                    <a:solidFill>
                      <a:srgbClr val="0033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ea typeface="MS PGothic" pitchFamily="34" charset="-128"/>
                  </a:rPr>
                  <a:t>n</a:t>
                </a:r>
                <a:r>
                  <a:rPr kumimoji="1" lang="en-US" altLang="ja-JP" sz="1800" baseline="-25000">
                    <a:solidFill>
                      <a:srgbClr val="0033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ea typeface="MS PGothic" pitchFamily="34" charset="-128"/>
                  </a:rPr>
                  <a:t>m</a:t>
                </a:r>
              </a:p>
            </p:txBody>
          </p:sp>
          <p:sp>
            <p:nvSpPr>
              <p:cNvPr id="704547" name="Rectangle 32"/>
              <p:cNvSpPr>
                <a:spLocks noChangeArrowheads="1"/>
              </p:cNvSpPr>
              <p:nvPr/>
            </p:nvSpPr>
            <p:spPr bwMode="auto">
              <a:xfrm>
                <a:off x="5232" y="1200"/>
                <a:ext cx="297" cy="288"/>
              </a:xfrm>
              <a:prstGeom prst="rect">
                <a:avLst/>
              </a:prstGeom>
              <a:solidFill>
                <a:srgbClr val="195FF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0">
                    <a:solidFill>
                      <a:schemeClr val="tx1"/>
                    </a:solidFill>
                    <a:ea typeface="MS PGothic" pitchFamily="34" charset="-128"/>
                    <a:sym typeface="Symbol" pitchFamily="18" charset="2"/>
                  </a:rPr>
                  <a:t></a:t>
                </a:r>
                <a:r>
                  <a:rPr lang="en-US" sz="2400" b="0" baseline="30000">
                    <a:solidFill>
                      <a:schemeClr val="tx1"/>
                    </a:solidFill>
                    <a:ea typeface="MS PGothic" pitchFamily="34" charset="-128"/>
                    <a:sym typeface="Symbol" pitchFamily="18" charset="2"/>
                  </a:rPr>
                  <a:t></a:t>
                </a:r>
                <a:endParaRPr lang="en-US" sz="2400" b="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</p:grpSp>
      </p:grpSp>
      <p:sp>
        <p:nvSpPr>
          <p:cNvPr id="6165" name="Rectangle 33"/>
          <p:cNvSpPr>
            <a:spLocks noChangeArrowheads="1"/>
          </p:cNvSpPr>
          <p:nvPr/>
        </p:nvSpPr>
        <p:spPr bwMode="auto">
          <a:xfrm>
            <a:off x="304800" y="3276600"/>
            <a:ext cx="45720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3838" indent="-223838">
              <a:buFontTx/>
              <a:buChar char="•"/>
            </a:pPr>
            <a:r>
              <a:rPr lang="en-US" sz="2800" b="0">
                <a:solidFill>
                  <a:schemeClr val="tx1"/>
                </a:solidFill>
                <a:latin typeface="Arial" pitchFamily="34" charset="0"/>
                <a:ea typeface="MS PGothic" pitchFamily="34" charset="-128"/>
              </a:rPr>
              <a:t>Only left-handed quark and right-handed anti-quark will contribute.</a:t>
            </a:r>
          </a:p>
          <a:p>
            <a:pPr marL="223838" indent="-223838">
              <a:buFontTx/>
              <a:buChar char="•"/>
            </a:pPr>
            <a:r>
              <a:rPr lang="en-US" sz="2800" b="0">
                <a:solidFill>
                  <a:schemeClr val="tx1"/>
                </a:solidFill>
                <a:latin typeface="Arial" pitchFamily="34" charset="0"/>
                <a:ea typeface="MS PGothic" pitchFamily="34" charset="-128"/>
              </a:rPr>
              <a:t>Flavor is almost fixed.</a:t>
            </a:r>
          </a:p>
          <a:p>
            <a:pPr marL="223838" indent="-223838">
              <a:buFontTx/>
              <a:buChar char="•"/>
            </a:pPr>
            <a:r>
              <a:rPr lang="en-US" sz="2800" b="0">
                <a:solidFill>
                  <a:schemeClr val="tx1"/>
                </a:solidFill>
                <a:latin typeface="Arial" pitchFamily="34" charset="0"/>
                <a:ea typeface="MS PGothic" pitchFamily="34" charset="-128"/>
              </a:rPr>
              <a:t>Best suited for spin-flavor structure studies.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2" grpId="0"/>
      <p:bldP spid="616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4300"/>
            <a:ext cx="9144000" cy="495300"/>
          </a:xfrm>
        </p:spPr>
        <p:txBody>
          <a:bodyPr/>
          <a:lstStyle/>
          <a:p>
            <a:r>
              <a:rPr lang="en-US"/>
              <a:t>RHIC has an exciting future</a:t>
            </a:r>
          </a:p>
        </p:txBody>
      </p:sp>
      <p:sp>
        <p:nvSpPr>
          <p:cNvPr id="613379" name="Text Box 3"/>
          <p:cNvSpPr txBox="1">
            <a:spLocks noChangeArrowheads="1"/>
          </p:cNvSpPr>
          <p:nvPr/>
        </p:nvSpPr>
        <p:spPr bwMode="auto">
          <a:xfrm>
            <a:off x="228600" y="1052120"/>
            <a:ext cx="8686800" cy="245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25475" indent="-395288">
              <a:tabLst>
                <a:tab pos="231775" algn="l"/>
              </a:tabLst>
            </a:pPr>
            <a:r>
              <a:rPr lang="en-US" b="0" dirty="0">
                <a:solidFill>
                  <a:schemeClr val="tx1"/>
                </a:solidFill>
                <a:latin typeface="Comic Sans MS" pitchFamily="66" charset="0"/>
              </a:rPr>
              <a:t>		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RHIC is an optimal facility to study the 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QCD!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625475" indent="-395288">
              <a:lnSpc>
                <a:spcPct val="70000"/>
              </a:lnSpc>
              <a:tabLst>
                <a:tab pos="231775" algn="l"/>
              </a:tabLst>
            </a:pPr>
            <a:endParaRPr lang="en-US" sz="280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625475" indent="-395288">
              <a:buFont typeface="Wingdings" pitchFamily="2" charset="2"/>
              <a:buChar char="ü"/>
              <a:tabLst>
                <a:tab pos="231775" algn="l"/>
              </a:tabLst>
            </a:pPr>
            <a:r>
              <a:rPr lang="en-US" sz="2000" b="0" dirty="0">
                <a:solidFill>
                  <a:schemeClr val="accent2"/>
                </a:solidFill>
                <a:latin typeface="Comic Sans MS" pitchFamily="66" charset="0"/>
              </a:rPr>
              <a:t>We are just beginning to probe the spin structure of the proton</a:t>
            </a:r>
            <a:r>
              <a:rPr lang="en-US" sz="2000" b="0" dirty="0" smtClean="0">
                <a:solidFill>
                  <a:schemeClr val="accent2"/>
                </a:solidFill>
                <a:latin typeface="Comic Sans MS" pitchFamily="66" charset="0"/>
              </a:rPr>
              <a:t>.</a:t>
            </a:r>
          </a:p>
          <a:p>
            <a:pPr marL="625475" indent="-395288">
              <a:buFont typeface="Wingdings" pitchFamily="2" charset="2"/>
              <a:buChar char="ü"/>
              <a:tabLst>
                <a:tab pos="231775" algn="l"/>
              </a:tabLst>
            </a:pPr>
            <a:r>
              <a:rPr lang="en-US" sz="2000" b="0" dirty="0" smtClean="0">
                <a:solidFill>
                  <a:schemeClr val="accent2"/>
                </a:solidFill>
                <a:latin typeface="Comic Sans MS" pitchFamily="66" charset="0"/>
              </a:rPr>
              <a:t>Transverse spin will ultimately lead to a 3D picture of the nucleon.</a:t>
            </a:r>
            <a:endParaRPr lang="en-US" sz="2000" b="0" dirty="0">
              <a:solidFill>
                <a:schemeClr val="accent2"/>
              </a:solidFill>
              <a:latin typeface="Comic Sans MS" pitchFamily="66" charset="0"/>
            </a:endParaRPr>
          </a:p>
          <a:p>
            <a:pPr marL="625475" indent="-395288">
              <a:buFont typeface="Wingdings" pitchFamily="2" charset="2"/>
              <a:buChar char="ü"/>
              <a:tabLst>
                <a:tab pos="231775" algn="l"/>
              </a:tabLst>
            </a:pPr>
            <a:r>
              <a:rPr lang="en-US" sz="2000" b="0" dirty="0" smtClean="0">
                <a:solidFill>
                  <a:schemeClr val="accent2"/>
                </a:solidFill>
                <a:latin typeface="Comic Sans MS" pitchFamily="66" charset="0"/>
              </a:rPr>
              <a:t>We have created a novel form of matter (</a:t>
            </a:r>
            <a:r>
              <a:rPr lang="en-US" sz="2000" b="0" dirty="0" err="1" smtClean="0">
                <a:solidFill>
                  <a:schemeClr val="accent2"/>
                </a:solidFill>
                <a:latin typeface="Comic Sans MS" pitchFamily="66" charset="0"/>
              </a:rPr>
              <a:t>sQGP</a:t>
            </a:r>
            <a:r>
              <a:rPr lang="en-US" sz="2000" b="0" dirty="0" smtClean="0">
                <a:solidFill>
                  <a:schemeClr val="accent2"/>
                </a:solidFill>
                <a:latin typeface="Comic Sans MS" pitchFamily="66" charset="0"/>
              </a:rPr>
              <a:t>)</a:t>
            </a:r>
            <a:endParaRPr lang="en-US" sz="2000" b="0" dirty="0">
              <a:solidFill>
                <a:schemeClr val="accent2"/>
              </a:solidFill>
              <a:latin typeface="Comic Sans MS" pitchFamily="66" charset="0"/>
            </a:endParaRPr>
          </a:p>
          <a:p>
            <a:pPr marL="625475" indent="-395288">
              <a:lnSpc>
                <a:spcPct val="70000"/>
              </a:lnSpc>
              <a:tabLst>
                <a:tab pos="231775" algn="l"/>
              </a:tabLst>
            </a:pPr>
            <a:endParaRPr lang="en-US" sz="2000" b="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9" name="Rectangle 7"/>
          <p:cNvSpPr>
            <a:spLocks noChangeArrowheads="1"/>
          </p:cNvSpPr>
          <p:nvPr/>
        </p:nvSpPr>
        <p:spPr bwMode="auto">
          <a:xfrm>
            <a:off x="0" y="533400"/>
            <a:ext cx="97536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5601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7038" y="100013"/>
            <a:ext cx="4906962" cy="283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560131" name="Rectangle 3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18114" name="Text Box 2"/>
          <p:cNvSpPr txBox="1">
            <a:spLocks noChangeArrowheads="1"/>
          </p:cNvSpPr>
          <p:nvPr/>
        </p:nvSpPr>
        <p:spPr bwMode="auto">
          <a:xfrm>
            <a:off x="4343400" y="3429000"/>
            <a:ext cx="464820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000">
                <a:solidFill>
                  <a:srgbClr val="0E9C2C"/>
                </a:solidFill>
                <a:latin typeface="Arial" pitchFamily="34" charset="0"/>
              </a:rPr>
              <a:t>  USA   Abilene Christian University, Abilene, TX </a:t>
            </a:r>
          </a:p>
          <a:p>
            <a:pPr algn="l"/>
            <a:r>
              <a:rPr lang="en-US" sz="1000">
                <a:solidFill>
                  <a:srgbClr val="0E9C2C"/>
                </a:solidFill>
                <a:latin typeface="Arial" pitchFamily="34" charset="0"/>
              </a:rPr>
              <a:t>             Brookhaven National Laboratory, Upton, NY </a:t>
            </a:r>
          </a:p>
          <a:p>
            <a:pPr algn="l"/>
            <a:r>
              <a:rPr lang="en-US" sz="1000">
                <a:solidFill>
                  <a:srgbClr val="0E9C2C"/>
                </a:solidFill>
                <a:latin typeface="Arial" pitchFamily="34" charset="0"/>
              </a:rPr>
              <a:t>             University of California - Riverside, Riverside, CA</a:t>
            </a:r>
          </a:p>
          <a:p>
            <a:pPr algn="l"/>
            <a:r>
              <a:rPr lang="en-US" sz="1000">
                <a:solidFill>
                  <a:srgbClr val="0E9C2C"/>
                </a:solidFill>
                <a:latin typeface="Arial" pitchFamily="34" charset="0"/>
              </a:rPr>
              <a:t>             </a:t>
            </a:r>
            <a:r>
              <a:rPr lang="en-US" sz="1100">
                <a:solidFill>
                  <a:srgbClr val="0E9C2C"/>
                </a:solidFill>
                <a:latin typeface="Arial" pitchFamily="34" charset="0"/>
              </a:rPr>
              <a:t>University of Colorado, Boulder, CO</a:t>
            </a:r>
          </a:p>
          <a:p>
            <a:pPr algn="l"/>
            <a:r>
              <a:rPr lang="en-US" sz="1000">
                <a:solidFill>
                  <a:srgbClr val="0E9C2C"/>
                </a:solidFill>
                <a:latin typeface="Arial" pitchFamily="34" charset="0"/>
              </a:rPr>
              <a:t>             Columbia University, Nevis Laboratories, Irvington, NY</a:t>
            </a:r>
          </a:p>
          <a:p>
            <a:pPr algn="l"/>
            <a:r>
              <a:rPr lang="en-US" sz="1000">
                <a:solidFill>
                  <a:srgbClr val="0E9C2C"/>
                </a:solidFill>
                <a:latin typeface="Arial" pitchFamily="34" charset="0"/>
              </a:rPr>
              <a:t>             Florida Institute of Technology, FL</a:t>
            </a:r>
          </a:p>
          <a:p>
            <a:pPr algn="l"/>
            <a:r>
              <a:rPr lang="en-US" sz="1000">
                <a:solidFill>
                  <a:srgbClr val="0E9C2C"/>
                </a:solidFill>
                <a:latin typeface="Arial" pitchFamily="34" charset="0"/>
              </a:rPr>
              <a:t>             Florida State University, Tallahassee, FL</a:t>
            </a:r>
          </a:p>
          <a:p>
            <a:pPr algn="l"/>
            <a:r>
              <a:rPr lang="en-US" sz="1000">
                <a:solidFill>
                  <a:srgbClr val="0E9C2C"/>
                </a:solidFill>
                <a:latin typeface="Arial" pitchFamily="34" charset="0"/>
              </a:rPr>
              <a:t>             Georgia State University, Atlanta, GA</a:t>
            </a:r>
          </a:p>
          <a:p>
            <a:pPr algn="l"/>
            <a:r>
              <a:rPr lang="en-US" sz="1000">
                <a:solidFill>
                  <a:srgbClr val="0E9C2C"/>
                </a:solidFill>
                <a:latin typeface="Arial" pitchFamily="34" charset="0"/>
              </a:rPr>
              <a:t>             </a:t>
            </a:r>
            <a:r>
              <a:rPr lang="en-US" sz="1100">
                <a:solidFill>
                  <a:srgbClr val="0E9C2C"/>
                </a:solidFill>
                <a:latin typeface="Arial" pitchFamily="34" charset="0"/>
              </a:rPr>
              <a:t>University of Illinois Urbana Champaign,  IL</a:t>
            </a:r>
            <a:endParaRPr lang="en-US" sz="1000">
              <a:solidFill>
                <a:srgbClr val="0E9C2C"/>
              </a:solidFill>
              <a:latin typeface="Arial" pitchFamily="34" charset="0"/>
            </a:endParaRPr>
          </a:p>
          <a:p>
            <a:pPr algn="l"/>
            <a:r>
              <a:rPr lang="en-US" sz="1000">
                <a:solidFill>
                  <a:srgbClr val="0E9C2C"/>
                </a:solidFill>
                <a:latin typeface="Arial" pitchFamily="34" charset="0"/>
              </a:rPr>
              <a:t>             Iowa State University and Ames Laboratory, Ames, IA</a:t>
            </a:r>
          </a:p>
          <a:p>
            <a:pPr algn="l"/>
            <a:r>
              <a:rPr lang="en-US" sz="1000">
                <a:solidFill>
                  <a:srgbClr val="0E9C2C"/>
                </a:solidFill>
                <a:latin typeface="Arial" pitchFamily="34" charset="0"/>
              </a:rPr>
              <a:t>             Los Alamos National Laboratory, Los Alamos, NM</a:t>
            </a:r>
          </a:p>
          <a:p>
            <a:pPr algn="l"/>
            <a:r>
              <a:rPr lang="en-US" sz="1000">
                <a:solidFill>
                  <a:srgbClr val="0E9C2C"/>
                </a:solidFill>
                <a:latin typeface="Arial" pitchFamily="34" charset="0"/>
              </a:rPr>
              <a:t>             Lawrence Livermore National Laboratory, Livermore, CA</a:t>
            </a:r>
          </a:p>
          <a:p>
            <a:pPr algn="l"/>
            <a:r>
              <a:rPr lang="en-US" sz="1000">
                <a:solidFill>
                  <a:srgbClr val="0E9C2C"/>
                </a:solidFill>
                <a:latin typeface="Arial" pitchFamily="34" charset="0"/>
              </a:rPr>
              <a:t>             University of Maryland, College Park, MD</a:t>
            </a:r>
          </a:p>
          <a:p>
            <a:pPr algn="l"/>
            <a:r>
              <a:rPr lang="en-US" sz="1000">
                <a:solidFill>
                  <a:srgbClr val="0E9C2C"/>
                </a:solidFill>
                <a:latin typeface="Arial" pitchFamily="34" charset="0"/>
              </a:rPr>
              <a:t>             University of Massachusetts, Amherst, MA</a:t>
            </a:r>
          </a:p>
          <a:p>
            <a:pPr algn="l"/>
            <a:r>
              <a:rPr lang="en-US" sz="1000">
                <a:solidFill>
                  <a:srgbClr val="0E9C2C"/>
                </a:solidFill>
                <a:latin typeface="Arial" pitchFamily="34" charset="0"/>
              </a:rPr>
              <a:t>             Muhlenberg College, Allentown, PA</a:t>
            </a:r>
          </a:p>
          <a:p>
            <a:pPr algn="l"/>
            <a:r>
              <a:rPr lang="en-US" sz="1000">
                <a:solidFill>
                  <a:srgbClr val="0E9C2C"/>
                </a:solidFill>
                <a:latin typeface="Arial" pitchFamily="34" charset="0"/>
              </a:rPr>
              <a:t>             University of New Mexico, Albuquerque, NM </a:t>
            </a:r>
          </a:p>
          <a:p>
            <a:pPr algn="l"/>
            <a:r>
              <a:rPr lang="en-US" sz="1000">
                <a:solidFill>
                  <a:srgbClr val="0E9C2C"/>
                </a:solidFill>
                <a:latin typeface="Arial" pitchFamily="34" charset="0"/>
              </a:rPr>
              <a:t>             New Mexico State University, Las Cruces, NM</a:t>
            </a:r>
          </a:p>
          <a:p>
            <a:pPr algn="l"/>
            <a:r>
              <a:rPr lang="en-US" sz="1000">
                <a:solidFill>
                  <a:srgbClr val="0E9C2C"/>
                </a:solidFill>
                <a:latin typeface="Arial" pitchFamily="34" charset="0"/>
              </a:rPr>
              <a:t>             Dept. of Chemistry, Stony Brook Univ., Stony Brook, NY</a:t>
            </a:r>
          </a:p>
          <a:p>
            <a:pPr algn="l"/>
            <a:r>
              <a:rPr lang="en-US" sz="1000">
                <a:solidFill>
                  <a:srgbClr val="0E9C2C"/>
                </a:solidFill>
                <a:latin typeface="Arial" pitchFamily="34" charset="0"/>
              </a:rPr>
              <a:t>             Dept. Phys. and Astronomy, Stony Brook Univ., Stony Brook, NY  </a:t>
            </a:r>
          </a:p>
          <a:p>
            <a:pPr algn="l"/>
            <a:r>
              <a:rPr lang="en-US" sz="1000">
                <a:solidFill>
                  <a:srgbClr val="0E9C2C"/>
                </a:solidFill>
                <a:latin typeface="Arial" pitchFamily="34" charset="0"/>
              </a:rPr>
              <a:t>             Oak Ridge National Laboratory, Oak Ridge, TN</a:t>
            </a:r>
          </a:p>
          <a:p>
            <a:pPr algn="l"/>
            <a:r>
              <a:rPr lang="en-US" sz="1000">
                <a:solidFill>
                  <a:srgbClr val="0E9C2C"/>
                </a:solidFill>
                <a:latin typeface="Arial" pitchFamily="34" charset="0"/>
              </a:rPr>
              <a:t>             University of Tennessee, Knoxville, TN  </a:t>
            </a:r>
          </a:p>
          <a:p>
            <a:pPr algn="l"/>
            <a:r>
              <a:rPr lang="en-US" sz="1000">
                <a:solidFill>
                  <a:srgbClr val="0E9C2C"/>
                </a:solidFill>
                <a:latin typeface="Arial" pitchFamily="34" charset="0"/>
              </a:rPr>
              <a:t>             Vanderbilt University, Nashville, TN	                                                                                                </a:t>
            </a:r>
          </a:p>
        </p:txBody>
      </p:sp>
      <p:sp>
        <p:nvSpPr>
          <p:cNvPr id="218115" name="Text Box 3"/>
          <p:cNvSpPr txBox="1">
            <a:spLocks noChangeArrowheads="1"/>
          </p:cNvSpPr>
          <p:nvPr/>
        </p:nvSpPr>
        <p:spPr bwMode="auto">
          <a:xfrm>
            <a:off x="0" y="-44450"/>
            <a:ext cx="5638800" cy="695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/>
            <a:r>
              <a:rPr lang="en-US" sz="1000">
                <a:solidFill>
                  <a:schemeClr val="tx1"/>
                </a:solidFill>
                <a:latin typeface="Arial" pitchFamily="34" charset="0"/>
              </a:rPr>
              <a:t>Brazil        University of São Paulo, São Paulo</a:t>
            </a:r>
          </a:p>
          <a:p>
            <a:pPr marL="457200" indent="-457200" algn="l"/>
            <a:r>
              <a:rPr lang="en-US" sz="1000">
                <a:solidFill>
                  <a:srgbClr val="CC0808"/>
                </a:solidFill>
                <a:latin typeface="Arial" pitchFamily="34" charset="0"/>
              </a:rPr>
              <a:t>China        Academia Sinica, Taipei, Taiwan</a:t>
            </a:r>
          </a:p>
          <a:p>
            <a:pPr marL="457200" indent="-457200" algn="l"/>
            <a:r>
              <a:rPr lang="en-US" sz="1000">
                <a:solidFill>
                  <a:srgbClr val="CC0808"/>
                </a:solidFill>
                <a:latin typeface="Arial" pitchFamily="34" charset="0"/>
              </a:rPr>
              <a:t>                  China Institute of Atomic Energy, Beijing</a:t>
            </a:r>
          </a:p>
          <a:p>
            <a:pPr marL="457200" indent="-457200" algn="l"/>
            <a:r>
              <a:rPr lang="en-US" sz="1000">
                <a:solidFill>
                  <a:srgbClr val="CC0808"/>
                </a:solidFill>
                <a:latin typeface="Arial" pitchFamily="34" charset="0"/>
              </a:rPr>
              <a:t>                  Peking University, Beijing</a:t>
            </a:r>
          </a:p>
          <a:p>
            <a:pPr marL="457200" indent="-457200" algn="l" eaLnBrk="1" hangingPunct="1"/>
            <a:r>
              <a:rPr lang="en-US" sz="100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Czech       Charles University, Prague, </a:t>
            </a:r>
          </a:p>
          <a:p>
            <a:pPr marL="457200" indent="-457200" algn="l" eaLnBrk="1" hangingPunct="1"/>
            <a:r>
              <a:rPr lang="en-US" sz="100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Republic   Czech Technical University, Prague, Czech Republic</a:t>
            </a:r>
            <a:endParaRPr lang="en-US" sz="1000">
              <a:solidFill>
                <a:schemeClr val="tx1"/>
              </a:solidFill>
              <a:latin typeface="Arial" pitchFamily="34" charset="0"/>
            </a:endParaRPr>
          </a:p>
          <a:p>
            <a:pPr marL="457200" indent="-457200" algn="l" eaLnBrk="1" hangingPunct="1"/>
            <a:r>
              <a:rPr lang="en-US" sz="100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                 Academy of Sciences of the Czech Republic, Prague</a:t>
            </a:r>
            <a:endParaRPr lang="en-US" sz="1000">
              <a:solidFill>
                <a:schemeClr val="tx1"/>
              </a:solidFill>
              <a:latin typeface="Arial" pitchFamily="34" charset="0"/>
            </a:endParaRPr>
          </a:p>
          <a:p>
            <a:pPr marL="457200" indent="-457200" algn="l" eaLnBrk="1" hangingPunct="1"/>
            <a:r>
              <a:rPr lang="en-US" sz="10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Finland     University of Jyvaskyla, Jyvaskyla</a:t>
            </a:r>
            <a:endParaRPr lang="en-US" sz="1000">
              <a:solidFill>
                <a:schemeClr val="tx1"/>
              </a:solidFill>
              <a:latin typeface="Arial" pitchFamily="34" charset="0"/>
            </a:endParaRPr>
          </a:p>
          <a:p>
            <a:pPr marL="457200" indent="-457200" algn="l" eaLnBrk="1" hangingPunct="1"/>
            <a:r>
              <a:rPr lang="en-US" sz="1000">
                <a:solidFill>
                  <a:schemeClr val="accent2"/>
                </a:solidFill>
                <a:latin typeface="Arial" pitchFamily="34" charset="0"/>
              </a:rPr>
              <a:t>France      LPC, University de Clermont-Ferrand, Clermont-Ferrand</a:t>
            </a:r>
          </a:p>
          <a:p>
            <a:pPr marL="457200" indent="-457200" algn="l"/>
            <a:r>
              <a:rPr lang="en-US" sz="1000">
                <a:solidFill>
                  <a:schemeClr val="accent2"/>
                </a:solidFill>
                <a:latin typeface="Arial" pitchFamily="34" charset="0"/>
              </a:rPr>
              <a:t>                  Dapnia, CEA Saclay, Gif-sur-Yvette</a:t>
            </a:r>
          </a:p>
          <a:p>
            <a:pPr marL="457200" indent="-457200" algn="l"/>
            <a:r>
              <a:rPr lang="en-US" sz="1000">
                <a:solidFill>
                  <a:schemeClr val="accent2"/>
                </a:solidFill>
                <a:latin typeface="Arial" pitchFamily="34" charset="0"/>
              </a:rPr>
              <a:t>                  IPN-Orsay, Universite Paris Sud, CNRS-IN2P3, Orsay          </a:t>
            </a:r>
          </a:p>
          <a:p>
            <a:pPr marL="457200" indent="-457200" algn="l"/>
            <a:r>
              <a:rPr lang="en-US" sz="1000">
                <a:solidFill>
                  <a:schemeClr val="accent2"/>
                </a:solidFill>
                <a:latin typeface="Arial" pitchFamily="34" charset="0"/>
              </a:rPr>
              <a:t>                  LLR, Ecòle Polytechnique, CNRS-IN2P3, Palaiseau</a:t>
            </a:r>
          </a:p>
          <a:p>
            <a:pPr marL="457200" indent="-457200" algn="l"/>
            <a:r>
              <a:rPr lang="en-US" sz="1000">
                <a:solidFill>
                  <a:schemeClr val="accent2"/>
                </a:solidFill>
                <a:latin typeface="Arial" pitchFamily="34" charset="0"/>
              </a:rPr>
              <a:t>                  SUBATECH, Ecòle des Mines at Nantes, Nantes</a:t>
            </a:r>
          </a:p>
          <a:p>
            <a:pPr marL="457200" indent="-457200" algn="l"/>
            <a:r>
              <a:rPr lang="en-US" sz="1000">
                <a:solidFill>
                  <a:srgbClr val="0E9C2C"/>
                </a:solidFill>
                <a:latin typeface="Arial" pitchFamily="34" charset="0"/>
              </a:rPr>
              <a:t>Germany  University of M</a:t>
            </a:r>
            <a:r>
              <a:rPr lang="en-US" sz="1000">
                <a:solidFill>
                  <a:srgbClr val="0E9C2C"/>
                </a:solidFill>
                <a:latin typeface="Arial" pitchFamily="34" charset="0"/>
                <a:cs typeface="Arial" pitchFamily="34" charset="0"/>
              </a:rPr>
              <a:t>ü</a:t>
            </a:r>
            <a:r>
              <a:rPr lang="en-US" sz="1000">
                <a:solidFill>
                  <a:srgbClr val="0E9C2C"/>
                </a:solidFill>
                <a:latin typeface="Arial" pitchFamily="34" charset="0"/>
              </a:rPr>
              <a:t>nster, M</a:t>
            </a:r>
            <a:r>
              <a:rPr lang="en-US" sz="1000">
                <a:solidFill>
                  <a:srgbClr val="0E9C2C"/>
                </a:solidFill>
                <a:latin typeface="Arial" pitchFamily="34" charset="0"/>
                <a:cs typeface="Arial" pitchFamily="34" charset="0"/>
              </a:rPr>
              <a:t>ü</a:t>
            </a:r>
            <a:r>
              <a:rPr lang="en-US" sz="1000">
                <a:solidFill>
                  <a:srgbClr val="0E9C2C"/>
                </a:solidFill>
                <a:latin typeface="Arial" pitchFamily="34" charset="0"/>
              </a:rPr>
              <a:t>nster</a:t>
            </a:r>
          </a:p>
          <a:p>
            <a:pPr marL="457200" indent="-457200" algn="l"/>
            <a:r>
              <a:rPr lang="en-US" sz="1000">
                <a:solidFill>
                  <a:schemeClr val="tx1"/>
                </a:solidFill>
                <a:latin typeface="Arial" pitchFamily="34" charset="0"/>
              </a:rPr>
              <a:t>Hungary   Central Research Institute for Physics (KFKI), Budapest</a:t>
            </a:r>
          </a:p>
          <a:p>
            <a:pPr marL="457200" indent="-457200" algn="l"/>
            <a:r>
              <a:rPr lang="en-US" sz="1000">
                <a:solidFill>
                  <a:schemeClr val="tx1"/>
                </a:solidFill>
                <a:latin typeface="Arial" pitchFamily="34" charset="0"/>
              </a:rPr>
              <a:t>                  Debrecen University, Debrecen</a:t>
            </a:r>
          </a:p>
          <a:p>
            <a:pPr marL="457200" indent="-457200" algn="l"/>
            <a:r>
              <a:rPr lang="en-US" sz="1000">
                <a:solidFill>
                  <a:schemeClr val="tx1"/>
                </a:solidFill>
                <a:latin typeface="Arial" pitchFamily="34" charset="0"/>
              </a:rPr>
              <a:t>                  Eötvös Loránd University (ELTE), Budapest </a:t>
            </a:r>
          </a:p>
          <a:p>
            <a:pPr marL="457200" indent="-457200" algn="l"/>
            <a:r>
              <a:rPr lang="en-US" sz="1000">
                <a:solidFill>
                  <a:srgbClr val="CC0808"/>
                </a:solidFill>
                <a:latin typeface="Arial" pitchFamily="34" charset="0"/>
              </a:rPr>
              <a:t>India          Banaras Hindu University, Banaras</a:t>
            </a:r>
          </a:p>
          <a:p>
            <a:pPr marL="457200" indent="-457200" algn="l"/>
            <a:r>
              <a:rPr lang="en-US" sz="1000">
                <a:solidFill>
                  <a:srgbClr val="CC0808"/>
                </a:solidFill>
                <a:latin typeface="Arial" pitchFamily="34" charset="0"/>
              </a:rPr>
              <a:t>                  Bhabha Atomic Research Centre, Bombay</a:t>
            </a:r>
            <a:endParaRPr lang="en-US" sz="1000">
              <a:solidFill>
                <a:schemeClr val="tx1"/>
              </a:solidFill>
              <a:latin typeface="Arial" pitchFamily="34" charset="0"/>
            </a:endParaRPr>
          </a:p>
          <a:p>
            <a:pPr marL="457200" indent="-457200" algn="l"/>
            <a:r>
              <a:rPr lang="en-US" sz="1000">
                <a:solidFill>
                  <a:schemeClr val="accent2"/>
                </a:solidFill>
                <a:latin typeface="Arial" pitchFamily="34" charset="0"/>
              </a:rPr>
              <a:t>Israel         Weizmann Institute, Rehovot</a:t>
            </a:r>
            <a:endParaRPr lang="en-US" sz="1000">
              <a:solidFill>
                <a:schemeClr val="tx1"/>
              </a:solidFill>
              <a:latin typeface="Arial" pitchFamily="34" charset="0"/>
            </a:endParaRPr>
          </a:p>
          <a:p>
            <a:pPr marL="457200" indent="-457200" algn="l"/>
            <a:r>
              <a:rPr lang="en-US" sz="1000">
                <a:solidFill>
                  <a:srgbClr val="2A9C28"/>
                </a:solidFill>
                <a:latin typeface="Arial" pitchFamily="34" charset="0"/>
              </a:rPr>
              <a:t>Japan       Center for Nuclear Study, University of Tokyo, Tokyo</a:t>
            </a:r>
          </a:p>
          <a:p>
            <a:pPr marL="457200" indent="-457200" algn="l"/>
            <a:r>
              <a:rPr lang="en-US" sz="1000">
                <a:solidFill>
                  <a:srgbClr val="2A9C28"/>
                </a:solidFill>
                <a:latin typeface="Arial" pitchFamily="34" charset="0"/>
              </a:rPr>
              <a:t>                  Hiroshima University, Higashi-Hiroshima </a:t>
            </a:r>
          </a:p>
          <a:p>
            <a:pPr marL="457200" indent="-457200" algn="l"/>
            <a:r>
              <a:rPr lang="en-US" sz="1000">
                <a:solidFill>
                  <a:srgbClr val="2A9C28"/>
                </a:solidFill>
                <a:latin typeface="Arial" pitchFamily="34" charset="0"/>
              </a:rPr>
              <a:t>                  KEK, Institute for High Energy Physics, Tsukuba </a:t>
            </a:r>
          </a:p>
          <a:p>
            <a:pPr marL="457200" indent="-457200" algn="l"/>
            <a:r>
              <a:rPr lang="en-US" sz="1000">
                <a:solidFill>
                  <a:srgbClr val="2A9C28"/>
                </a:solidFill>
                <a:latin typeface="Arial" pitchFamily="34" charset="0"/>
              </a:rPr>
              <a:t>                  Kyoto University, Kyoto</a:t>
            </a:r>
          </a:p>
          <a:p>
            <a:pPr marL="457200" indent="-457200" algn="l"/>
            <a:r>
              <a:rPr lang="en-US" sz="1000">
                <a:solidFill>
                  <a:srgbClr val="2A9C28"/>
                </a:solidFill>
                <a:latin typeface="Arial" pitchFamily="34" charset="0"/>
              </a:rPr>
              <a:t>                  Nagasaki Institute of Applied Science, Nagasaki</a:t>
            </a:r>
          </a:p>
          <a:p>
            <a:pPr marL="457200" indent="-457200" algn="l"/>
            <a:r>
              <a:rPr lang="en-US" sz="1000">
                <a:solidFill>
                  <a:srgbClr val="2A9C28"/>
                </a:solidFill>
                <a:latin typeface="Arial" pitchFamily="34" charset="0"/>
              </a:rPr>
              <a:t>                  RIKEN, Institute for Physical and Chemical Research, Wako</a:t>
            </a:r>
          </a:p>
          <a:p>
            <a:pPr marL="457200" indent="-457200" algn="l"/>
            <a:r>
              <a:rPr lang="en-US" sz="1000">
                <a:solidFill>
                  <a:srgbClr val="2A9C28"/>
                </a:solidFill>
                <a:latin typeface="Arial" pitchFamily="34" charset="0"/>
              </a:rPr>
              <a:t>                  RIKEN-BNL Research Center, Upton, NY              </a:t>
            </a:r>
          </a:p>
          <a:p>
            <a:pPr marL="457200" indent="-457200" algn="l"/>
            <a:r>
              <a:rPr lang="en-US" sz="1000">
                <a:solidFill>
                  <a:srgbClr val="2A9C28"/>
                </a:solidFill>
                <a:latin typeface="Arial" pitchFamily="34" charset="0"/>
              </a:rPr>
              <a:t>                  Rikkyo University, Toshima, Tokyo</a:t>
            </a:r>
          </a:p>
          <a:p>
            <a:pPr marL="457200" indent="-457200" algn="l"/>
            <a:r>
              <a:rPr lang="en-US" sz="1000">
                <a:solidFill>
                  <a:srgbClr val="2A9C28"/>
                </a:solidFill>
                <a:latin typeface="Arial" pitchFamily="34" charset="0"/>
              </a:rPr>
              <a:t>                  Tokyo Institute of Technology, Tokyo</a:t>
            </a:r>
          </a:p>
          <a:p>
            <a:pPr marL="457200" indent="-457200" algn="l"/>
            <a:r>
              <a:rPr lang="en-US" sz="1000">
                <a:solidFill>
                  <a:srgbClr val="2A9C28"/>
                </a:solidFill>
                <a:latin typeface="Arial" pitchFamily="34" charset="0"/>
              </a:rPr>
              <a:t>                  University of Tsukuba, Tsukuba </a:t>
            </a:r>
          </a:p>
          <a:p>
            <a:pPr marL="457200" indent="-457200" algn="l"/>
            <a:r>
              <a:rPr lang="en-US" sz="1000">
                <a:solidFill>
                  <a:srgbClr val="2A9C28"/>
                </a:solidFill>
                <a:latin typeface="Arial" pitchFamily="34" charset="0"/>
              </a:rPr>
              <a:t>                  Waseda University, Tokyo                    </a:t>
            </a:r>
          </a:p>
          <a:p>
            <a:pPr marL="457200" indent="-457200" algn="l"/>
            <a:r>
              <a:rPr lang="en-US" sz="1000">
                <a:solidFill>
                  <a:schemeClr val="tx1"/>
                </a:solidFill>
                <a:latin typeface="Arial" pitchFamily="34" charset="0"/>
              </a:rPr>
              <a:t>S. Korea   Cyclotron Application Laboratory, KAERI, Seoul</a:t>
            </a:r>
            <a:endParaRPr lang="en-US" sz="800">
              <a:solidFill>
                <a:schemeClr val="tx1"/>
              </a:solidFill>
              <a:latin typeface="Helvetica-Narrow" pitchFamily="34" charset="0"/>
            </a:endParaRPr>
          </a:p>
          <a:p>
            <a:pPr marL="457200" indent="-457200" algn="l"/>
            <a:r>
              <a:rPr lang="en-US" sz="1000">
                <a:solidFill>
                  <a:schemeClr val="tx1"/>
                </a:solidFill>
                <a:latin typeface="Arial" pitchFamily="34" charset="0"/>
              </a:rPr>
              <a:t>                  Ewha Womans University, Seoul, Korea</a:t>
            </a:r>
          </a:p>
          <a:p>
            <a:pPr marL="457200" indent="-457200" algn="l"/>
            <a:r>
              <a:rPr lang="en-US" sz="1000">
                <a:solidFill>
                  <a:schemeClr val="tx1"/>
                </a:solidFill>
                <a:latin typeface="Arial" pitchFamily="34" charset="0"/>
              </a:rPr>
              <a:t>                  Kangnung National University, Kangnung</a:t>
            </a:r>
          </a:p>
          <a:p>
            <a:pPr marL="457200" indent="-457200" algn="l"/>
            <a:r>
              <a:rPr lang="en-US" sz="1000">
                <a:solidFill>
                  <a:schemeClr val="tx1"/>
                </a:solidFill>
                <a:latin typeface="Arial" pitchFamily="34" charset="0"/>
              </a:rPr>
              <a:t>                  Korea University, Seoul </a:t>
            </a:r>
          </a:p>
          <a:p>
            <a:pPr marL="457200" indent="-457200" algn="l"/>
            <a:r>
              <a:rPr lang="en-US" sz="1000">
                <a:solidFill>
                  <a:schemeClr val="tx1"/>
                </a:solidFill>
                <a:latin typeface="Arial" pitchFamily="34" charset="0"/>
              </a:rPr>
              <a:t>                  Myong Ji University, Yongin City </a:t>
            </a:r>
          </a:p>
          <a:p>
            <a:pPr marL="457200" indent="-457200" algn="l"/>
            <a:r>
              <a:rPr lang="en-US" sz="1000">
                <a:solidFill>
                  <a:schemeClr val="tx1"/>
                </a:solidFill>
                <a:latin typeface="Arial" pitchFamily="34" charset="0"/>
              </a:rPr>
              <a:t>                  System Electronics Laboratory, Seoul Nat. University, Seoul</a:t>
            </a:r>
          </a:p>
          <a:p>
            <a:pPr marL="457200" indent="-457200" algn="l"/>
            <a:r>
              <a:rPr lang="en-US" sz="1000">
                <a:solidFill>
                  <a:schemeClr val="tx1"/>
                </a:solidFill>
                <a:latin typeface="Arial" pitchFamily="34" charset="0"/>
              </a:rPr>
              <a:t>                  Yonsei University, Seoul</a:t>
            </a:r>
          </a:p>
          <a:p>
            <a:pPr marL="457200" indent="-457200" algn="l"/>
            <a:r>
              <a:rPr lang="en-US" sz="1000">
                <a:solidFill>
                  <a:srgbClr val="CC0808"/>
                </a:solidFill>
                <a:latin typeface="Arial" pitchFamily="34" charset="0"/>
              </a:rPr>
              <a:t>Russia       Institute of High Energy Physics, Protovino </a:t>
            </a:r>
          </a:p>
          <a:p>
            <a:pPr marL="457200" indent="-457200" algn="l"/>
            <a:r>
              <a:rPr lang="en-US" sz="1000">
                <a:solidFill>
                  <a:srgbClr val="CC0808"/>
                </a:solidFill>
                <a:latin typeface="Arial" pitchFamily="34" charset="0"/>
              </a:rPr>
              <a:t>                   Joint Institute for Nuclear Research, Dubna </a:t>
            </a:r>
          </a:p>
          <a:p>
            <a:pPr marL="457200" indent="-457200" algn="l"/>
            <a:r>
              <a:rPr lang="en-US" sz="1000">
                <a:solidFill>
                  <a:srgbClr val="CC0808"/>
                </a:solidFill>
                <a:latin typeface="Arial" pitchFamily="34" charset="0"/>
              </a:rPr>
              <a:t>                   Kurchatov Institute, Moscow</a:t>
            </a:r>
          </a:p>
          <a:p>
            <a:pPr marL="457200" indent="-457200" algn="l"/>
            <a:r>
              <a:rPr lang="en-US" sz="1000">
                <a:solidFill>
                  <a:srgbClr val="CC0808"/>
                </a:solidFill>
                <a:latin typeface="Arial" pitchFamily="34" charset="0"/>
              </a:rPr>
              <a:t>                   PNPI, St. Petersburg Nuclear Physics Institute, St. Petersburg</a:t>
            </a:r>
          </a:p>
          <a:p>
            <a:pPr marL="457200" indent="-457200" algn="l"/>
            <a:r>
              <a:rPr lang="en-US" sz="1000">
                <a:solidFill>
                  <a:srgbClr val="CC0808"/>
                </a:solidFill>
                <a:latin typeface="Arial" pitchFamily="34" charset="0"/>
              </a:rPr>
              <a:t>                   Lomonosoy Moscow State University, Moscow</a:t>
            </a:r>
          </a:p>
          <a:p>
            <a:pPr marL="457200" indent="-457200" algn="l"/>
            <a:r>
              <a:rPr lang="en-US" sz="1000">
                <a:solidFill>
                  <a:srgbClr val="CC0808"/>
                </a:solidFill>
                <a:latin typeface="Arial" pitchFamily="34" charset="0"/>
              </a:rPr>
              <a:t>                   St. Petersburg State Technical University, St. Petersburg</a:t>
            </a:r>
          </a:p>
          <a:p>
            <a:pPr marL="457200" indent="-457200" algn="l"/>
            <a:r>
              <a:rPr lang="en-US" sz="1000">
                <a:solidFill>
                  <a:schemeClr val="accent2"/>
                </a:solidFill>
                <a:latin typeface="Arial" pitchFamily="34" charset="0"/>
              </a:rPr>
              <a:t>Sweden     Lund University, Lund</a:t>
            </a:r>
          </a:p>
        </p:txBody>
      </p:sp>
      <p:sp>
        <p:nvSpPr>
          <p:cNvPr id="560130" name="Text Box 2"/>
          <p:cNvSpPr txBox="1">
            <a:spLocks noChangeArrowheads="1"/>
          </p:cNvSpPr>
          <p:nvPr/>
        </p:nvSpPr>
        <p:spPr bwMode="auto">
          <a:xfrm>
            <a:off x="4114800" y="3063875"/>
            <a:ext cx="4743450" cy="3365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lIns="91433" tIns="45717" rIns="91433" bIns="45717">
            <a:spAutoFit/>
          </a:bodyPr>
          <a:lstStyle/>
          <a:p>
            <a:pPr algn="l"/>
            <a:r>
              <a:rPr lang="en-US" sz="1600" i="1">
                <a:solidFill>
                  <a:srgbClr val="FF0000"/>
                </a:solidFill>
                <a:latin typeface="Arial" pitchFamily="34" charset="0"/>
              </a:rPr>
              <a:t> 14 Countries;  68 Institutions; 550 </a:t>
            </a:r>
            <a:r>
              <a:rPr lang="en-US" sz="1600">
                <a:solidFill>
                  <a:srgbClr val="FF0000"/>
                </a:solidFill>
                <a:latin typeface="Arial" pitchFamily="34" charset="0"/>
              </a:rPr>
              <a:t>Participants</a:t>
            </a:r>
            <a:endParaRPr lang="en-US" sz="1600" i="1">
              <a:solidFill>
                <a:srgbClr val="FF0000"/>
              </a:solidFill>
              <a:latin typeface="Arial" pitchFamily="34" charset="0"/>
            </a:endParaRPr>
          </a:p>
        </p:txBody>
      </p:sp>
      <p:pic>
        <p:nvPicPr>
          <p:cNvPr id="2181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14700" y="14288"/>
            <a:ext cx="1676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 Four Fundamental Forces in Nature</a:t>
            </a:r>
            <a:endParaRPr lang="en-US" dirty="0"/>
          </a:p>
        </p:txBody>
      </p:sp>
      <p:sp>
        <p:nvSpPr>
          <p:cNvPr id="109572" name="Rectangle 4"/>
          <p:cNvSpPr>
            <a:spLocks noChangeArrowheads="1"/>
          </p:cNvSpPr>
          <p:nvPr/>
        </p:nvSpPr>
        <p:spPr bwMode="auto">
          <a:xfrm>
            <a:off x="304800" y="1285875"/>
            <a:ext cx="4254500" cy="1262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o"/>
              <a:defRPr/>
            </a:pPr>
            <a:endParaRPr lang="en-US" sz="2800" b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o"/>
              <a:defRPr/>
            </a:pPr>
            <a:endParaRPr lang="en-US" sz="2800" b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o"/>
              <a:defRPr/>
            </a:pPr>
            <a:endParaRPr lang="en-US" sz="2800" b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 marL="342900" indent="-342900">
              <a:spcBef>
                <a:spcPct val="20000"/>
              </a:spcBef>
              <a:buFontTx/>
              <a:buChar char="o"/>
              <a:defRPr/>
            </a:pPr>
            <a:endParaRPr lang="en-US" sz="2400" b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09573" name="Rectangle 5"/>
          <p:cNvSpPr>
            <a:spLocks noChangeArrowheads="1"/>
          </p:cNvSpPr>
          <p:nvPr/>
        </p:nvSpPr>
        <p:spPr bwMode="auto">
          <a:xfrm>
            <a:off x="0" y="685800"/>
            <a:ext cx="4114800" cy="1371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4488" lvl="1" indent="-230188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dirty="0">
                <a:solidFill>
                  <a:srgbClr val="CC0099"/>
                </a:solidFill>
                <a:latin typeface="+mj-lt"/>
              </a:rPr>
              <a:t>Gravity</a:t>
            </a:r>
            <a:r>
              <a:rPr lang="en-US" sz="2400" b="0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endParaRPr lang="en-US" sz="2400" u="sng" baseline="30000" dirty="0">
              <a:solidFill>
                <a:srgbClr val="CC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  <a:p>
            <a:pPr marL="693738" lvl="2" indent="-2349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000" b="0" dirty="0">
                <a:solidFill>
                  <a:srgbClr val="CC0099"/>
                </a:solidFill>
                <a:latin typeface="+mj-lt"/>
              </a:rPr>
              <a:t>Terrestrial &amp; astronomic gravity</a:t>
            </a:r>
          </a:p>
          <a:p>
            <a:pPr marL="344488" lvl="1" indent="-230188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Weak </a:t>
            </a:r>
            <a:r>
              <a:rPr lang="en-US" sz="24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interaction</a:t>
            </a:r>
            <a:endParaRPr lang="en-US" sz="2400" u="sng" baseline="30000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  <a:p>
            <a:pPr marL="693738" lvl="2" indent="-2349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000" b="0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Decays</a:t>
            </a:r>
          </a:p>
          <a:p>
            <a:pPr marL="344488" lvl="1" indent="-230188">
              <a:spcBef>
                <a:spcPct val="20000"/>
              </a:spcBef>
              <a:defRPr/>
            </a:pPr>
            <a:r>
              <a:rPr lang="en-US" sz="2400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Electromagnetic </a:t>
            </a:r>
            <a:r>
              <a:rPr lang="en-US" sz="24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Interaction</a:t>
            </a:r>
            <a:endParaRPr lang="en-US" sz="2400" u="sng" dirty="0"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marL="693738" lvl="2" indent="-234950">
              <a:spcBef>
                <a:spcPct val="20000"/>
              </a:spcBef>
              <a:buFontTx/>
              <a:buChar char="•"/>
              <a:defRPr/>
            </a:pPr>
            <a:r>
              <a:rPr lang="en-US" sz="2000" b="0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Molecular bonds, stickiness, electric motors, magnetic compasses</a:t>
            </a:r>
          </a:p>
          <a:p>
            <a:pPr marL="693738" lvl="2" indent="-2349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000" b="0" dirty="0"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o"/>
              <a:defRPr/>
            </a:pPr>
            <a:endParaRPr lang="en-US" sz="2000" b="0" dirty="0"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pic>
        <p:nvPicPr>
          <p:cNvPr id="109574" name="Picture 6" descr="The Four Interaction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87549" y="685800"/>
            <a:ext cx="4956451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6" name="Rectangle 8"/>
          <p:cNvSpPr>
            <a:spLocks noChangeArrowheads="1"/>
          </p:cNvSpPr>
          <p:nvPr/>
        </p:nvSpPr>
        <p:spPr bwMode="auto">
          <a:xfrm>
            <a:off x="0" y="4495800"/>
            <a:ext cx="3276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88925" lvl="1" indent="-174625">
              <a:spcBef>
                <a:spcPct val="20000"/>
              </a:spcBef>
              <a:tabLst>
                <a:tab pos="685800" algn="l"/>
              </a:tabLst>
              <a:defRPr/>
            </a:pPr>
            <a:r>
              <a:rPr lang="en-US" sz="24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Strong </a:t>
            </a:r>
            <a:r>
              <a:rPr lang="en-US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interaction</a:t>
            </a:r>
            <a:endParaRPr lang="en-US" sz="2400" u="sng" dirty="0">
              <a:solidFill>
                <a:srgbClr val="000099"/>
              </a:solidFill>
              <a:latin typeface="+mn-lt"/>
            </a:endParaRPr>
          </a:p>
          <a:p>
            <a:pPr marL="685800" lvl="2" indent="-228600">
              <a:spcBef>
                <a:spcPct val="20000"/>
              </a:spcBef>
              <a:buFontTx/>
              <a:buChar char="•"/>
              <a:tabLst>
                <a:tab pos="685800" algn="l"/>
              </a:tabLst>
              <a:defRPr/>
            </a:pPr>
            <a:r>
              <a:rPr lang="en-US" sz="2000" b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The </a:t>
            </a:r>
            <a:r>
              <a:rPr lang="en-US" sz="2000" b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sun, atom bombs, nuclear </a:t>
            </a:r>
            <a:r>
              <a:rPr lang="en-US" sz="2000" b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energy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505201" y="4495800"/>
          <a:ext cx="5562599" cy="18542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828799"/>
                <a:gridCol w="1219200"/>
                <a:gridCol w="12954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Rounded MT Bold" pitchFamily="34" charset="0"/>
                        </a:rPr>
                        <a:t>Interaction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latin typeface="Arial Rounded MT Bold" pitchFamily="34" charset="0"/>
                        </a:rPr>
                        <a:t>Strength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Rounded MT Bold" pitchFamily="34" charset="0"/>
                        </a:rPr>
                        <a:t>Range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Rounded MT Bold" pitchFamily="34" charset="0"/>
                        </a:rPr>
                        <a:t>Mediator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Rounded MT Bold" pitchFamily="34" charset="0"/>
                        </a:rPr>
                        <a:t>Strong</a:t>
                      </a:r>
                      <a:endParaRPr lang="en-US" sz="1600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rgbClr val="FFFF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Rounded MT Bold" pitchFamily="34" charset="0"/>
                        </a:rPr>
                        <a:t>1</a:t>
                      </a:r>
                      <a:endParaRPr lang="en-US" sz="1600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rgbClr val="FFFF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Rounded MT Bold" pitchFamily="34" charset="0"/>
                        </a:rPr>
                        <a:t>Short</a:t>
                      </a:r>
                      <a:endParaRPr lang="en-US" sz="1600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rgbClr val="FFFF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Rounded MT Bold" pitchFamily="34" charset="0"/>
                        </a:rPr>
                        <a:t>Gluon</a:t>
                      </a:r>
                      <a:endParaRPr lang="en-US" sz="1600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rgbClr val="FFFF00">
                        <a:alpha val="4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Rounded MT Bold" pitchFamily="34" charset="0"/>
                        </a:rPr>
                        <a:t>Electromagnetic</a:t>
                      </a:r>
                      <a:endParaRPr lang="en-US" sz="16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Rounded MT Bold" pitchFamily="34" charset="0"/>
                        </a:rPr>
                        <a:t>0.0073</a:t>
                      </a:r>
                      <a:endParaRPr lang="en-US" sz="16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Rounded MT Bold" pitchFamily="34" charset="0"/>
                        </a:rPr>
                        <a:t>Long</a:t>
                      </a:r>
                      <a:endParaRPr lang="en-US" sz="16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Rounded MT Bold" pitchFamily="34" charset="0"/>
                        </a:rPr>
                        <a:t>Photon</a:t>
                      </a:r>
                      <a:endParaRPr lang="en-US" sz="1600" dirty="0">
                        <a:latin typeface="Arial Rounded MT Bold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Rounded MT Bold" pitchFamily="34" charset="0"/>
                        </a:rPr>
                        <a:t>Weak</a:t>
                      </a:r>
                      <a:endParaRPr lang="en-US" sz="16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Rounded MT Bold" pitchFamily="34" charset="0"/>
                        </a:rPr>
                        <a:t>10</a:t>
                      </a:r>
                      <a:r>
                        <a:rPr lang="en-US" sz="1600" baseline="30000" dirty="0" smtClean="0">
                          <a:latin typeface="Arial Rounded MT Bold" pitchFamily="34" charset="0"/>
                        </a:rPr>
                        <a:t>-9</a:t>
                      </a:r>
                      <a:endParaRPr lang="en-US" sz="1600" baseline="300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Rounded MT Bold" pitchFamily="34" charset="0"/>
                        </a:rPr>
                        <a:t>Very Short</a:t>
                      </a:r>
                      <a:endParaRPr lang="en-US" sz="16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Rounded MT Bold" pitchFamily="34" charset="0"/>
                        </a:rPr>
                        <a:t>W, Z</a:t>
                      </a:r>
                      <a:endParaRPr lang="en-US" sz="1600" dirty="0">
                        <a:latin typeface="Arial Rounded MT Bold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Rounded MT Bold" pitchFamily="34" charset="0"/>
                        </a:rPr>
                        <a:t>Gravitational</a:t>
                      </a:r>
                      <a:endParaRPr lang="en-US" sz="16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Rounded MT Bold" pitchFamily="34" charset="0"/>
                        </a:rPr>
                        <a:t>10</a:t>
                      </a:r>
                      <a:r>
                        <a:rPr lang="en-US" sz="1600" baseline="30000" dirty="0" smtClean="0">
                          <a:latin typeface="Arial Rounded MT Bold" pitchFamily="34" charset="0"/>
                        </a:rPr>
                        <a:t>-38</a:t>
                      </a:r>
                      <a:endParaRPr lang="en-US" sz="1600" baseline="300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Rounded MT Bold" pitchFamily="34" charset="0"/>
                        </a:rPr>
                        <a:t>Long</a:t>
                      </a:r>
                      <a:endParaRPr lang="en-US" sz="16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Rounded MT Bold" pitchFamily="34" charset="0"/>
                        </a:rPr>
                        <a:t>Graviton</a:t>
                      </a:r>
                      <a:endParaRPr lang="en-US" sz="1600" dirty="0">
                        <a:latin typeface="Arial Rounded MT Bold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Quantum Chromodynamics</a:t>
            </a:r>
          </a:p>
        </p:txBody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5943600" cy="5410200"/>
          </a:xfrm>
        </p:spPr>
        <p:txBody>
          <a:bodyPr/>
          <a:lstStyle/>
          <a:p>
            <a:pPr>
              <a:spcBef>
                <a:spcPct val="11000"/>
              </a:spcBef>
              <a:spcAft>
                <a:spcPct val="11000"/>
              </a:spcAft>
            </a:pPr>
            <a:r>
              <a:rPr lang="en-US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Theory of the strong interaction</a:t>
            </a:r>
          </a:p>
          <a:p>
            <a:pPr lvl="1">
              <a:spcBef>
                <a:spcPct val="11000"/>
              </a:spcBef>
              <a:spcAft>
                <a:spcPct val="11000"/>
              </a:spcAft>
            </a:pPr>
            <a:r>
              <a:rPr lang="en-US"/>
              <a:t>Part of the standard model</a:t>
            </a:r>
          </a:p>
          <a:p>
            <a:pPr lvl="1">
              <a:spcBef>
                <a:spcPct val="11000"/>
              </a:spcBef>
              <a:spcAft>
                <a:spcPct val="11000"/>
              </a:spcAft>
            </a:pPr>
            <a:r>
              <a:rPr lang="en-US"/>
              <a:t>Quarks as constituents, gluons as field quanta</a:t>
            </a:r>
          </a:p>
          <a:p>
            <a:pPr>
              <a:spcBef>
                <a:spcPct val="11000"/>
              </a:spcBef>
              <a:spcAft>
                <a:spcPct val="11000"/>
              </a:spcAft>
              <a:buClr>
                <a:schemeClr val="bg2"/>
              </a:buClr>
              <a:buSzPct val="110000"/>
            </a:pPr>
            <a:r>
              <a:rPr lang="en-US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Asymptotic freedom</a:t>
            </a:r>
          </a:p>
          <a:p>
            <a:pPr lvl="1">
              <a:spcBef>
                <a:spcPct val="11000"/>
              </a:spcBef>
              <a:spcAft>
                <a:spcPct val="11000"/>
              </a:spcAft>
              <a:buClr>
                <a:srgbClr val="000000"/>
              </a:buClr>
              <a:buSzPct val="110000"/>
            </a:pPr>
            <a:r>
              <a:rPr lang="en-US">
                <a:solidFill>
                  <a:srgbClr val="000000"/>
                </a:solidFill>
              </a:rPr>
              <a:t>Interaction between quarks becomes weaker when they get close together and stronger if pulled apart!</a:t>
            </a:r>
          </a:p>
          <a:p>
            <a:pPr>
              <a:spcBef>
                <a:spcPct val="11000"/>
              </a:spcBef>
              <a:spcAft>
                <a:spcPct val="11000"/>
              </a:spcAft>
            </a:pPr>
            <a:r>
              <a:rPr lang="en-US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Confinement</a:t>
            </a:r>
            <a:r>
              <a:rPr lang="en-US" sz="2900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lvl="1">
              <a:spcBef>
                <a:spcPct val="11000"/>
              </a:spcBef>
              <a:spcAft>
                <a:spcPct val="11000"/>
              </a:spcAft>
              <a:buClr>
                <a:srgbClr val="000000"/>
              </a:buClr>
              <a:buSzPct val="110000"/>
            </a:pPr>
            <a:r>
              <a:rPr lang="en-US">
                <a:solidFill>
                  <a:srgbClr val="000000"/>
                </a:solidFill>
              </a:rPr>
              <a:t>Quarks carry color charge</a:t>
            </a:r>
          </a:p>
          <a:p>
            <a:pPr lvl="1">
              <a:spcBef>
                <a:spcPct val="11000"/>
              </a:spcBef>
              <a:spcAft>
                <a:spcPct val="11000"/>
              </a:spcAft>
              <a:buClr>
                <a:srgbClr val="000000"/>
              </a:buClr>
              <a:buSzPct val="110000"/>
            </a:pPr>
            <a:r>
              <a:rPr lang="en-US">
                <a:solidFill>
                  <a:srgbClr val="000000"/>
                </a:solidFill>
              </a:rPr>
              <a:t>Only color neutral states exist “freely”</a:t>
            </a:r>
          </a:p>
          <a:p>
            <a:pPr>
              <a:spcBef>
                <a:spcPct val="11000"/>
              </a:spcBef>
              <a:spcAft>
                <a:spcPct val="11000"/>
              </a:spcAft>
            </a:pPr>
            <a:r>
              <a:rPr lang="en-US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Chiral symmetry breaking</a:t>
            </a:r>
          </a:p>
          <a:p>
            <a:pPr lvl="1">
              <a:spcBef>
                <a:spcPct val="11000"/>
              </a:spcBef>
              <a:spcAft>
                <a:spcPct val="11000"/>
              </a:spcAft>
            </a:pPr>
            <a:r>
              <a:rPr lang="en-US"/>
              <a:t>Hadrons are much heavier than their constituents</a:t>
            </a:r>
            <a:endParaRPr lang="en-US">
              <a:solidFill>
                <a:schemeClr val="bg2"/>
              </a:solidFill>
            </a:endParaRPr>
          </a:p>
        </p:txBody>
      </p:sp>
      <p:pic>
        <p:nvPicPr>
          <p:cNvPr id="6656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6650" y="2971800"/>
            <a:ext cx="2774950" cy="2252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665605" name="Text Box 5"/>
          <p:cNvSpPr txBox="1">
            <a:spLocks noChangeArrowheads="1"/>
          </p:cNvSpPr>
          <p:nvPr/>
        </p:nvSpPr>
        <p:spPr bwMode="auto">
          <a:xfrm>
            <a:off x="6248400" y="3035300"/>
            <a:ext cx="8350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0">
                <a:solidFill>
                  <a:schemeClr val="bg1"/>
                </a:solidFill>
                <a:latin typeface="Arial Rounded MT Bold" pitchFamily="34" charset="0"/>
              </a:rPr>
              <a:t>T</a:t>
            </a:r>
            <a:r>
              <a:rPr lang="en-US" sz="1400">
                <a:solidFill>
                  <a:schemeClr val="bg1"/>
                </a:solidFill>
              </a:rPr>
              <a:t>&gt;</a:t>
            </a:r>
            <a:r>
              <a:rPr lang="en-US" sz="1400" b="0">
                <a:solidFill>
                  <a:schemeClr val="bg1"/>
                </a:solidFill>
                <a:latin typeface="Arial Rounded MT Bold" pitchFamily="34" charset="0"/>
              </a:rPr>
              <a:t>T</a:t>
            </a:r>
            <a:r>
              <a:rPr lang="en-US" sz="1400" b="0" baseline="-25000">
                <a:solidFill>
                  <a:schemeClr val="bg1"/>
                </a:solidFill>
                <a:latin typeface="Arial Rounded MT Bold" pitchFamily="34" charset="0"/>
              </a:rPr>
              <a:t>c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226175" y="711200"/>
            <a:ext cx="2765425" cy="2235200"/>
            <a:chOff x="3922" y="448"/>
            <a:chExt cx="1742" cy="1408"/>
          </a:xfrm>
        </p:grpSpPr>
        <p:pic>
          <p:nvPicPr>
            <p:cNvPr id="665607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22" y="448"/>
              <a:ext cx="1742" cy="14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665608" name="Text Box 8"/>
            <p:cNvSpPr txBox="1">
              <a:spLocks noChangeArrowheads="1"/>
            </p:cNvSpPr>
            <p:nvPr/>
          </p:nvSpPr>
          <p:spPr bwMode="auto">
            <a:xfrm>
              <a:off x="3936" y="480"/>
              <a:ext cx="52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0">
                  <a:solidFill>
                    <a:schemeClr val="bg1"/>
                  </a:solidFill>
                  <a:latin typeface="Arial Rounded MT Bold" pitchFamily="34" charset="0"/>
                </a:rPr>
                <a:t>T</a:t>
              </a:r>
              <a:r>
                <a:rPr lang="en-US" sz="1400">
                  <a:solidFill>
                    <a:schemeClr val="bg1"/>
                  </a:solidFill>
                </a:rPr>
                <a:t>&lt;</a:t>
              </a:r>
              <a:r>
                <a:rPr lang="en-US" sz="1400" b="0">
                  <a:solidFill>
                    <a:schemeClr val="bg1"/>
                  </a:solidFill>
                  <a:latin typeface="Arial Rounded MT Bold" pitchFamily="34" charset="0"/>
                </a:rPr>
                <a:t>T</a:t>
              </a:r>
              <a:r>
                <a:rPr lang="en-US" sz="1400" b="0" baseline="-25000">
                  <a:solidFill>
                    <a:schemeClr val="bg1"/>
                  </a:solidFill>
                  <a:latin typeface="Arial Rounded MT Bold" pitchFamily="34" charset="0"/>
                </a:rPr>
                <a:t>c</a:t>
              </a:r>
            </a:p>
          </p:txBody>
        </p:sp>
      </p:grpSp>
      <p:pic>
        <p:nvPicPr>
          <p:cNvPr id="665609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685800"/>
            <a:ext cx="3505200" cy="3187700"/>
          </a:xfrm>
          <a:prstGeom prst="rect">
            <a:avLst/>
          </a:prstGeom>
          <a:noFill/>
        </p:spPr>
      </p:pic>
      <p:pic>
        <p:nvPicPr>
          <p:cNvPr id="665610" name="Picture 10" descr="dressedmas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33800" y="685800"/>
            <a:ext cx="5410200" cy="4379913"/>
          </a:xfrm>
          <a:prstGeom prst="rect">
            <a:avLst/>
          </a:prstGeom>
          <a:noFill/>
        </p:spPr>
      </p:pic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6096000" y="2057400"/>
            <a:ext cx="3097213" cy="1981200"/>
            <a:chOff x="3840" y="1296"/>
            <a:chExt cx="1951" cy="1248"/>
          </a:xfrm>
        </p:grpSpPr>
        <p:sp>
          <p:nvSpPr>
            <p:cNvPr id="665612" name="Text Box 12"/>
            <p:cNvSpPr txBox="1">
              <a:spLocks noChangeArrowheads="1"/>
            </p:cNvSpPr>
            <p:nvPr/>
          </p:nvSpPr>
          <p:spPr bwMode="auto">
            <a:xfrm>
              <a:off x="3840" y="2352"/>
              <a:ext cx="1951" cy="192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 type="none" w="med" len="lg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0">
                  <a:solidFill>
                    <a:srgbClr val="003399"/>
                  </a:solidFill>
                  <a:latin typeface="Arial" pitchFamily="34" charset="0"/>
                </a:rPr>
                <a:t>0.2 fm            0.02 fm         0.002 fm</a:t>
              </a:r>
            </a:p>
          </p:txBody>
        </p:sp>
        <p:sp>
          <p:nvSpPr>
            <p:cNvPr id="665613" name="Text Box 13"/>
            <p:cNvSpPr txBox="1">
              <a:spLocks noChangeArrowheads="1"/>
            </p:cNvSpPr>
            <p:nvPr/>
          </p:nvSpPr>
          <p:spPr bwMode="auto">
            <a:xfrm rot="-5400000">
              <a:off x="5176" y="1707"/>
              <a:ext cx="99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 b="0">
                  <a:solidFill>
                    <a:srgbClr val="003399"/>
                  </a:solidFill>
                  <a:latin typeface="Arial" pitchFamily="34" charset="0"/>
                </a:rPr>
                <a:t>Asymptotic Freedom</a:t>
              </a:r>
            </a:p>
          </p:txBody>
        </p:sp>
        <p:sp>
          <p:nvSpPr>
            <p:cNvPr id="665614" name="Text Box 14"/>
            <p:cNvSpPr txBox="1">
              <a:spLocks noChangeArrowheads="1"/>
            </p:cNvSpPr>
            <p:nvPr/>
          </p:nvSpPr>
          <p:spPr bwMode="auto">
            <a:xfrm>
              <a:off x="3912" y="2035"/>
              <a:ext cx="79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 b="0">
                  <a:solidFill>
                    <a:srgbClr val="003399"/>
                  </a:solidFill>
                  <a:latin typeface="Arial" pitchFamily="34" charset="0"/>
                </a:rPr>
                <a:t>Infrared Slavery</a:t>
              </a: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5334000" y="-1370013"/>
            <a:ext cx="3810000" cy="3808413"/>
            <a:chOff x="3360" y="-863"/>
            <a:chExt cx="2400" cy="2399"/>
          </a:xfrm>
        </p:grpSpPr>
        <p:grpSp>
          <p:nvGrpSpPr>
            <p:cNvPr id="5" name="Group 16"/>
            <p:cNvGrpSpPr>
              <a:grpSpLocks/>
            </p:cNvGrpSpPr>
            <p:nvPr/>
          </p:nvGrpSpPr>
          <p:grpSpPr bwMode="auto">
            <a:xfrm>
              <a:off x="3408" y="-863"/>
              <a:ext cx="2352" cy="1391"/>
              <a:chOff x="3408" y="-863"/>
              <a:chExt cx="2352" cy="1391"/>
            </a:xfrm>
          </p:grpSpPr>
          <p:sp>
            <p:nvSpPr>
              <p:cNvPr id="665617" name="Rectangle 17"/>
              <p:cNvSpPr>
                <a:spLocks noChangeArrowheads="1"/>
              </p:cNvSpPr>
              <p:nvPr/>
            </p:nvSpPr>
            <p:spPr bwMode="auto">
              <a:xfrm>
                <a:off x="4976" y="394"/>
                <a:ext cx="784" cy="13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 sz="800">
                    <a:solidFill>
                      <a:schemeClr val="tx1"/>
                    </a:solidFill>
                    <a:latin typeface="Verdana" pitchFamily="34" charset="0"/>
                  </a:rPr>
                  <a:t>Frank Wilczek</a:t>
                </a:r>
                <a:endParaRPr lang="en-US" sz="8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5618" name="Rectangle 18"/>
              <p:cNvSpPr>
                <a:spLocks noChangeArrowheads="1"/>
              </p:cNvSpPr>
              <p:nvPr/>
            </p:nvSpPr>
            <p:spPr bwMode="auto">
              <a:xfrm>
                <a:off x="4192" y="394"/>
                <a:ext cx="784" cy="13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 sz="800">
                    <a:solidFill>
                      <a:schemeClr val="tx1"/>
                    </a:solidFill>
                    <a:latin typeface="Verdana" pitchFamily="34" charset="0"/>
                  </a:rPr>
                  <a:t>H. David Politzer </a:t>
                </a:r>
                <a:endParaRPr lang="en-US" sz="8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5619" name="Rectangle 19"/>
              <p:cNvSpPr>
                <a:spLocks noChangeArrowheads="1"/>
              </p:cNvSpPr>
              <p:nvPr/>
            </p:nvSpPr>
            <p:spPr bwMode="auto">
              <a:xfrm>
                <a:off x="3408" y="394"/>
                <a:ext cx="784" cy="13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 sz="800">
                    <a:solidFill>
                      <a:schemeClr val="tx1"/>
                    </a:solidFill>
                    <a:latin typeface="Verdana" pitchFamily="34" charset="0"/>
                  </a:rPr>
                  <a:t>David J. Gross </a:t>
                </a:r>
                <a:endParaRPr lang="en-US" sz="8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5620" name="Rectangle 20"/>
              <p:cNvSpPr>
                <a:spLocks noChangeArrowheads="1"/>
              </p:cNvSpPr>
              <p:nvPr/>
            </p:nvSpPr>
            <p:spPr bwMode="auto">
              <a:xfrm>
                <a:off x="4976" y="-863"/>
                <a:ext cx="784" cy="125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r>
                  <a:rPr lang="en-US" sz="2400" b="0">
                    <a:solidFill>
                      <a:schemeClr val="tx1"/>
                    </a:solidFill>
                    <a:latin typeface="Times New Roman" pitchFamily="18" charset="0"/>
                  </a:rPr>
                  <a:t>  </a:t>
                </a:r>
                <a:r>
                  <a:rPr lang="en-US" sz="10100" b="0">
                    <a:solidFill>
                      <a:schemeClr val="tx1"/>
                    </a:solidFill>
                    <a:latin typeface="Times New Roman" pitchFamily="18" charset="0"/>
                  </a:rPr>
                  <a:t> </a:t>
                </a:r>
                <a:r>
                  <a:rPr lang="en-US" sz="2400" b="0">
                    <a:solidFill>
                      <a:schemeClr val="tx1"/>
                    </a:solidFill>
                    <a:latin typeface="Times New Roman" pitchFamily="18" charset="0"/>
                  </a:rPr>
                  <a:t>              </a:t>
                </a:r>
              </a:p>
            </p:txBody>
          </p:sp>
          <p:sp>
            <p:nvSpPr>
              <p:cNvPr id="665621" name="Rectangle 21"/>
              <p:cNvSpPr>
                <a:spLocks noChangeArrowheads="1"/>
              </p:cNvSpPr>
              <p:nvPr/>
            </p:nvSpPr>
            <p:spPr bwMode="auto">
              <a:xfrm>
                <a:off x="4192" y="-863"/>
                <a:ext cx="784" cy="125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2400" b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5622" name="Rectangle 22"/>
              <p:cNvSpPr>
                <a:spLocks noChangeArrowheads="1"/>
              </p:cNvSpPr>
              <p:nvPr/>
            </p:nvSpPr>
            <p:spPr bwMode="auto">
              <a:xfrm>
                <a:off x="3408" y="-863"/>
                <a:ext cx="784" cy="125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r>
                  <a:rPr lang="en-US" sz="2400" b="0">
                    <a:solidFill>
                      <a:schemeClr val="tx1"/>
                    </a:solidFill>
                    <a:latin typeface="Times New Roman" pitchFamily="18" charset="0"/>
                  </a:rPr>
                  <a:t>  </a:t>
                </a:r>
                <a:r>
                  <a:rPr lang="en-US" sz="10100" b="0">
                    <a:solidFill>
                      <a:schemeClr val="tx1"/>
                    </a:solidFill>
                    <a:latin typeface="Times New Roman" pitchFamily="18" charset="0"/>
                  </a:rPr>
                  <a:t> </a:t>
                </a:r>
                <a:r>
                  <a:rPr lang="en-US" sz="2400" b="0">
                    <a:solidFill>
                      <a:schemeClr val="tx1"/>
                    </a:solidFill>
                    <a:latin typeface="Times New Roman" pitchFamily="18" charset="0"/>
                  </a:rPr>
                  <a:t>            </a:t>
                </a:r>
              </a:p>
            </p:txBody>
          </p:sp>
          <p:sp>
            <p:nvSpPr>
              <p:cNvPr id="665623" name="Line 23"/>
              <p:cNvSpPr>
                <a:spLocks noChangeShapeType="1"/>
              </p:cNvSpPr>
              <p:nvPr/>
            </p:nvSpPr>
            <p:spPr bwMode="auto">
              <a:xfrm>
                <a:off x="3408" y="-863"/>
                <a:ext cx="2352" cy="0"/>
              </a:xfrm>
              <a:prstGeom prst="line">
                <a:avLst/>
              </a:prstGeom>
              <a:noFill/>
              <a:ln w="12700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624" name="Line 24"/>
              <p:cNvSpPr>
                <a:spLocks noChangeShapeType="1"/>
              </p:cNvSpPr>
              <p:nvPr/>
            </p:nvSpPr>
            <p:spPr bwMode="auto">
              <a:xfrm>
                <a:off x="3408" y="528"/>
                <a:ext cx="2352" cy="0"/>
              </a:xfrm>
              <a:prstGeom prst="line">
                <a:avLst/>
              </a:prstGeom>
              <a:noFill/>
              <a:ln w="12700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625" name="Line 25"/>
              <p:cNvSpPr>
                <a:spLocks noChangeShapeType="1"/>
              </p:cNvSpPr>
              <p:nvPr/>
            </p:nvSpPr>
            <p:spPr bwMode="auto">
              <a:xfrm>
                <a:off x="3408" y="-863"/>
                <a:ext cx="0" cy="1391"/>
              </a:xfrm>
              <a:prstGeom prst="line">
                <a:avLst/>
              </a:prstGeom>
              <a:noFill/>
              <a:ln w="12700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626" name="Line 26"/>
              <p:cNvSpPr>
                <a:spLocks noChangeShapeType="1"/>
              </p:cNvSpPr>
              <p:nvPr/>
            </p:nvSpPr>
            <p:spPr bwMode="auto">
              <a:xfrm>
                <a:off x="5760" y="-863"/>
                <a:ext cx="0" cy="1391"/>
              </a:xfrm>
              <a:prstGeom prst="line">
                <a:avLst/>
              </a:prstGeom>
              <a:noFill/>
              <a:ln w="12700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665627" name="Picture 27" descr="David J. Gross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360" y="521"/>
              <a:ext cx="720" cy="1015"/>
            </a:xfrm>
            <a:prstGeom prst="rect">
              <a:avLst/>
            </a:prstGeom>
            <a:noFill/>
          </p:spPr>
        </p:pic>
        <p:pic>
          <p:nvPicPr>
            <p:cNvPr id="665628" name="Picture 28" descr="H. David Politzer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176" y="521"/>
              <a:ext cx="720" cy="1015"/>
            </a:xfrm>
            <a:prstGeom prst="rect">
              <a:avLst/>
            </a:prstGeom>
            <a:noFill/>
          </p:spPr>
        </p:pic>
        <p:pic>
          <p:nvPicPr>
            <p:cNvPr id="665629" name="Picture 29" descr="Frank Wilczek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992" y="521"/>
              <a:ext cx="720" cy="1015"/>
            </a:xfrm>
            <a:prstGeom prst="rect">
              <a:avLst/>
            </a:prstGeom>
            <a:noFill/>
          </p:spPr>
        </p:pic>
      </p:grpSp>
      <p:graphicFrame>
        <p:nvGraphicFramePr>
          <p:cNvPr id="665630" name="Object 30"/>
          <p:cNvGraphicFramePr>
            <a:graphicFrameLocks noChangeAspect="1"/>
          </p:cNvGraphicFramePr>
          <p:nvPr/>
        </p:nvGraphicFramePr>
        <p:xfrm>
          <a:off x="5410200" y="4010025"/>
          <a:ext cx="3733800" cy="2519363"/>
        </p:xfrm>
        <a:graphic>
          <a:graphicData uri="http://schemas.openxmlformats.org/presentationml/2006/ole">
            <p:oleObj spid="_x0000_s877570" name="Image" r:id="rId11" imgW="10123810" imgH="6830378" progId="">
              <p:embed/>
            </p:oleObj>
          </a:graphicData>
        </a:graphic>
      </p:graphicFrame>
      <p:grpSp>
        <p:nvGrpSpPr>
          <p:cNvPr id="6" name="Group 45"/>
          <p:cNvGrpSpPr>
            <a:grpSpLocks/>
          </p:cNvGrpSpPr>
          <p:nvPr/>
        </p:nvGrpSpPr>
        <p:grpSpPr bwMode="auto">
          <a:xfrm>
            <a:off x="5638800" y="838200"/>
            <a:ext cx="3387725" cy="3165475"/>
            <a:chOff x="2832" y="742"/>
            <a:chExt cx="2134" cy="1994"/>
          </a:xfrm>
        </p:grpSpPr>
        <p:sp>
          <p:nvSpPr>
            <p:cNvPr id="665646" name="Text Box 46"/>
            <p:cNvSpPr txBox="1">
              <a:spLocks noChangeArrowheads="1"/>
            </p:cNvSpPr>
            <p:nvPr/>
          </p:nvSpPr>
          <p:spPr bwMode="auto">
            <a:xfrm>
              <a:off x="3526" y="2422"/>
              <a:ext cx="70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tx1"/>
                  </a:solidFill>
                  <a:latin typeface="Comic Sans MS" pitchFamily="66" charset="0"/>
                </a:rPr>
                <a:t>Proton</a:t>
              </a:r>
              <a:endParaRPr lang="en-US" sz="2400" b="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  <p:sp>
          <p:nvSpPr>
            <p:cNvPr id="665647" name="Oval 47"/>
            <p:cNvSpPr>
              <a:spLocks noChangeArrowheads="1"/>
            </p:cNvSpPr>
            <p:nvPr/>
          </p:nvSpPr>
          <p:spPr bwMode="auto">
            <a:xfrm>
              <a:off x="2832" y="742"/>
              <a:ext cx="2134" cy="1994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65648" name="Picture 48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120" y="1155"/>
              <a:ext cx="1584" cy="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665649" name="Object 49"/>
            <p:cNvGraphicFramePr>
              <a:graphicFrameLocks noChangeAspect="1"/>
            </p:cNvGraphicFramePr>
            <p:nvPr/>
          </p:nvGraphicFramePr>
          <p:xfrm>
            <a:off x="2976" y="1681"/>
            <a:ext cx="235" cy="249"/>
          </p:xfrm>
          <a:graphic>
            <a:graphicData uri="http://schemas.openxmlformats.org/presentationml/2006/ole">
              <p:oleObj spid="_x0000_s877571" name="Equation" r:id="rId13" imgW="190440" imgH="203040" progId="Equation.DSMT4">
                <p:embed/>
              </p:oleObj>
            </a:graphicData>
          </a:graphic>
        </p:graphicFrame>
        <p:graphicFrame>
          <p:nvGraphicFramePr>
            <p:cNvPr id="665650" name="Object 50"/>
            <p:cNvGraphicFramePr>
              <a:graphicFrameLocks noChangeAspect="1"/>
            </p:cNvGraphicFramePr>
            <p:nvPr/>
          </p:nvGraphicFramePr>
          <p:xfrm>
            <a:off x="4704" y="1699"/>
            <a:ext cx="229" cy="242"/>
          </p:xfrm>
          <a:graphic>
            <a:graphicData uri="http://schemas.openxmlformats.org/presentationml/2006/ole">
              <p:oleObj spid="_x0000_s877572" name="Equation" r:id="rId14" imgW="190440" imgH="203040" progId="Equation.DSMT4">
                <p:embed/>
              </p:oleObj>
            </a:graphicData>
          </a:graphic>
        </p:graphicFrame>
        <p:graphicFrame>
          <p:nvGraphicFramePr>
            <p:cNvPr id="665651" name="Object 51"/>
            <p:cNvGraphicFramePr>
              <a:graphicFrameLocks noChangeAspect="1"/>
            </p:cNvGraphicFramePr>
            <p:nvPr/>
          </p:nvGraphicFramePr>
          <p:xfrm>
            <a:off x="3990" y="995"/>
            <a:ext cx="264" cy="321"/>
          </p:xfrm>
          <a:graphic>
            <a:graphicData uri="http://schemas.openxmlformats.org/presentationml/2006/ole">
              <p:oleObj spid="_x0000_s877573" name="Equation" r:id="rId15" imgW="228600" imgH="279360" progId="Equation.DSMT4">
                <p:embed/>
              </p:oleObj>
            </a:graphicData>
          </a:graphic>
        </p:graphicFrame>
        <p:graphicFrame>
          <p:nvGraphicFramePr>
            <p:cNvPr id="665652" name="Object 52"/>
            <p:cNvGraphicFramePr>
              <a:graphicFrameLocks noChangeAspect="1"/>
            </p:cNvGraphicFramePr>
            <p:nvPr/>
          </p:nvGraphicFramePr>
          <p:xfrm>
            <a:off x="3792" y="2092"/>
            <a:ext cx="159" cy="216"/>
          </p:xfrm>
          <a:graphic>
            <a:graphicData uri="http://schemas.openxmlformats.org/presentationml/2006/ole">
              <p:oleObj spid="_x0000_s877574" name="Equation" r:id="rId16" imgW="139680" imgH="190440" progId="Equation.3">
                <p:embed/>
              </p:oleObj>
            </a:graphicData>
          </a:graphic>
        </p:graphicFrame>
        <p:graphicFrame>
          <p:nvGraphicFramePr>
            <p:cNvPr id="665653" name="Object 53"/>
            <p:cNvGraphicFramePr>
              <a:graphicFrameLocks noChangeAspect="1"/>
            </p:cNvGraphicFramePr>
            <p:nvPr/>
          </p:nvGraphicFramePr>
          <p:xfrm>
            <a:off x="3927" y="1663"/>
            <a:ext cx="155" cy="203"/>
          </p:xfrm>
          <a:graphic>
            <a:graphicData uri="http://schemas.openxmlformats.org/presentationml/2006/ole">
              <p:oleObj spid="_x0000_s877575" name="Equation" r:id="rId17" imgW="126720" imgH="164880" progId="Equation.3">
                <p:embed/>
              </p:oleObj>
            </a:graphicData>
          </a:graphic>
        </p:graphicFrame>
        <p:sp>
          <p:nvSpPr>
            <p:cNvPr id="665654" name="Rectangle 54"/>
            <p:cNvSpPr>
              <a:spLocks noChangeArrowheads="1"/>
            </p:cNvSpPr>
            <p:nvPr/>
          </p:nvSpPr>
          <p:spPr bwMode="auto">
            <a:xfrm>
              <a:off x="3120" y="1155"/>
              <a:ext cx="1584" cy="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665655" name="Object 55"/>
            <p:cNvGraphicFramePr>
              <a:graphicFrameLocks noChangeAspect="1"/>
            </p:cNvGraphicFramePr>
            <p:nvPr/>
          </p:nvGraphicFramePr>
          <p:xfrm>
            <a:off x="3333" y="1429"/>
            <a:ext cx="171" cy="203"/>
          </p:xfrm>
          <a:graphic>
            <a:graphicData uri="http://schemas.openxmlformats.org/presentationml/2006/ole">
              <p:oleObj spid="_x0000_s877576" name="Equation" r:id="rId18" imgW="139680" imgH="164880" progId="Equation.DSMT4">
                <p:embed/>
              </p:oleObj>
            </a:graphicData>
          </a:graphic>
        </p:graphicFrame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6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65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6656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6656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6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65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66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</a:t>
            </a:r>
            <a:r>
              <a:rPr lang="en-US" dirty="0" err="1" smtClean="0"/>
              <a:t>Chromodynamics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1"/>
            <a:ext cx="4038600" cy="1905000"/>
          </a:xfrm>
        </p:spPr>
        <p:txBody>
          <a:bodyPr/>
          <a:lstStyle/>
          <a:p>
            <a:r>
              <a:rPr lang="en-US" sz="2200" dirty="0" smtClean="0"/>
              <a:t>The QCD </a:t>
            </a:r>
            <a:r>
              <a:rPr lang="en-US" sz="2200" dirty="0" err="1" smtClean="0"/>
              <a:t>Lagrangian</a:t>
            </a:r>
            <a:r>
              <a:rPr lang="en-US" sz="2200" dirty="0" smtClean="0"/>
              <a:t> is known</a:t>
            </a:r>
          </a:p>
          <a:p>
            <a:r>
              <a:rPr lang="en-US" sz="2200" dirty="0" smtClean="0"/>
              <a:t>But complicated …</a:t>
            </a:r>
          </a:p>
          <a:p>
            <a:r>
              <a:rPr lang="en-US" sz="2200" dirty="0" smtClean="0"/>
              <a:t>Models can be built independent of the substructure of nucleons. </a:t>
            </a:r>
          </a:p>
          <a:p>
            <a:endParaRPr lang="en-US" sz="2200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171825"/>
            <a:ext cx="4419600" cy="3101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195676"/>
            <a:ext cx="3733800" cy="3128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343400" y="828675"/>
            <a:ext cx="4827249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Start with the Basics</a:t>
            </a:r>
          </a:p>
        </p:txBody>
      </p:sp>
      <p:pic>
        <p:nvPicPr>
          <p:cNvPr id="584707" name="Picture 3" descr="period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350" y="762000"/>
            <a:ext cx="5962650" cy="3819525"/>
          </a:xfrm>
          <a:prstGeom prst="rect">
            <a:avLst/>
          </a:prstGeom>
          <a:noFill/>
        </p:spPr>
      </p:pic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6305550" y="609600"/>
            <a:ext cx="2533650" cy="4178300"/>
            <a:chOff x="3972" y="384"/>
            <a:chExt cx="1596" cy="2632"/>
          </a:xfrm>
        </p:grpSpPr>
        <p:pic>
          <p:nvPicPr>
            <p:cNvPr id="584708" name="Picture 4" descr="oxygen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84" y="2086"/>
              <a:ext cx="1584" cy="930"/>
            </a:xfrm>
            <a:prstGeom prst="rect">
              <a:avLst/>
            </a:prstGeom>
            <a:noFill/>
          </p:spPr>
        </p:pic>
        <p:sp>
          <p:nvSpPr>
            <p:cNvPr id="584709" name="Text Box 5"/>
            <p:cNvSpPr txBox="1">
              <a:spLocks noChangeArrowheads="1"/>
            </p:cNvSpPr>
            <p:nvPr/>
          </p:nvSpPr>
          <p:spPr bwMode="auto">
            <a:xfrm>
              <a:off x="3974" y="384"/>
              <a:ext cx="12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Helium Atom</a:t>
              </a:r>
            </a:p>
          </p:txBody>
        </p:sp>
        <p:sp>
          <p:nvSpPr>
            <p:cNvPr id="584710" name="Text Box 6"/>
            <p:cNvSpPr txBox="1">
              <a:spLocks noChangeArrowheads="1"/>
            </p:cNvSpPr>
            <p:nvPr/>
          </p:nvSpPr>
          <p:spPr bwMode="auto">
            <a:xfrm>
              <a:off x="3974" y="1776"/>
              <a:ext cx="14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Oxygen Nucleus</a:t>
              </a:r>
            </a:p>
          </p:txBody>
        </p:sp>
        <p:pic>
          <p:nvPicPr>
            <p:cNvPr id="584711" name="Picture 7" descr="helium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72" y="694"/>
              <a:ext cx="1596" cy="1008"/>
            </a:xfrm>
            <a:prstGeom prst="rect">
              <a:avLst/>
            </a:prstGeom>
            <a:noFill/>
          </p:spPr>
        </p:pic>
      </p:grpSp>
      <p:sp>
        <p:nvSpPr>
          <p:cNvPr id="584712" name="Rectangle 8"/>
          <p:cNvSpPr>
            <a:spLocks noChangeArrowheads="1"/>
          </p:cNvSpPr>
          <p:nvPr/>
        </p:nvSpPr>
        <p:spPr bwMode="auto">
          <a:xfrm>
            <a:off x="-427038" y="2330450"/>
            <a:ext cx="9144001" cy="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584715" name="Picture 11" descr="An atom's structur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71700" y="4572000"/>
            <a:ext cx="4000500" cy="20002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84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Atomic Nucleus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Atoms are usually electrically neutral</a:t>
            </a:r>
          </a:p>
          <a:p>
            <a:pPr lvl="1">
              <a:defRPr/>
            </a:pPr>
            <a:r>
              <a:rPr lang="en-US" sz="2400" dirty="0" smtClean="0"/>
              <a:t>They must have as many + charges as – charges</a:t>
            </a:r>
          </a:p>
          <a:p>
            <a:pPr lvl="1">
              <a:defRPr/>
            </a:pPr>
            <a:r>
              <a:rPr lang="en-US" sz="2400" dirty="0" smtClean="0"/>
              <a:t>Each electron must be matched by a + charge</a:t>
            </a:r>
          </a:p>
          <a:p>
            <a:pPr>
              <a:defRPr/>
            </a:pPr>
            <a:r>
              <a:rPr lang="en-US" dirty="0" smtClean="0"/>
              <a:t>At the center of an atom is its nucleus</a:t>
            </a:r>
          </a:p>
          <a:p>
            <a:pPr lvl="1">
              <a:defRPr/>
            </a:pPr>
            <a:r>
              <a:rPr lang="en-US" sz="2400" dirty="0" smtClean="0"/>
              <a:t>Extremely small (1/100,000th of the atom’s diameter)</a:t>
            </a:r>
          </a:p>
          <a:p>
            <a:pPr lvl="1">
              <a:defRPr/>
            </a:pPr>
            <a:r>
              <a:rPr lang="en-US" sz="2400" dirty="0" smtClean="0"/>
              <a:t>Contains most of the atom’s mass</a:t>
            </a:r>
          </a:p>
          <a:p>
            <a:pPr lvl="1">
              <a:defRPr/>
            </a:pPr>
            <a:r>
              <a:rPr lang="en-US" sz="2400" dirty="0" smtClean="0"/>
              <a:t>Also contains most of the atom’s potential energy</a:t>
            </a:r>
          </a:p>
          <a:p>
            <a:pPr lvl="2">
              <a:defRPr/>
            </a:pPr>
            <a:r>
              <a:rPr lang="en-US" dirty="0" smtClean="0"/>
              <a:t>Evidence is related to: </a:t>
            </a:r>
            <a:r>
              <a:rPr lang="en-US" i="1" dirty="0" smtClean="0"/>
              <a:t>E=mc</a:t>
            </a:r>
            <a:r>
              <a:rPr lang="en-US" i="1" baseline="30000" dirty="0" smtClean="0"/>
              <a:t>2</a:t>
            </a:r>
          </a:p>
          <a:p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Nucleus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762000"/>
            <a:ext cx="8763000" cy="4648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Nucleus contains two kinds of nucleons</a:t>
            </a:r>
          </a:p>
          <a:p>
            <a:pPr lvl="1">
              <a:defRPr/>
            </a:pPr>
            <a:r>
              <a:rPr lang="en-US" sz="2400" dirty="0" smtClean="0"/>
              <a:t>Protons are positively charged</a:t>
            </a:r>
          </a:p>
          <a:p>
            <a:pPr lvl="1">
              <a:defRPr/>
            </a:pPr>
            <a:r>
              <a:rPr lang="en-US" sz="2400" dirty="0" smtClean="0"/>
              <a:t>Neutrons are neutral</a:t>
            </a:r>
          </a:p>
          <a:p>
            <a:pPr>
              <a:defRPr/>
            </a:pPr>
            <a:r>
              <a:rPr lang="en-US" dirty="0" smtClean="0"/>
              <a:t>Two forces are active in a nucleus</a:t>
            </a:r>
          </a:p>
          <a:p>
            <a:pPr lvl="1">
              <a:defRPr/>
            </a:pPr>
            <a:r>
              <a:rPr lang="en-US" sz="2400" dirty="0" smtClean="0"/>
              <a:t>Electrostatic repulsion between protons</a:t>
            </a:r>
          </a:p>
          <a:p>
            <a:pPr lvl="1">
              <a:defRPr/>
            </a:pPr>
            <a:r>
              <a:rPr lang="en-US" sz="2400" dirty="0" smtClean="0"/>
              <a:t>Nuclear force attraction between touching nucleons</a:t>
            </a:r>
          </a:p>
          <a:p>
            <a:pPr lvl="1">
              <a:defRPr/>
            </a:pPr>
            <a:r>
              <a:rPr lang="en-US" sz="2400" dirty="0" smtClean="0"/>
              <a:t>At short distances, nuclear force is stronger than electric</a:t>
            </a:r>
          </a:p>
          <a:p>
            <a:pPr lvl="1">
              <a:defRPr/>
            </a:pPr>
            <a:r>
              <a:rPr lang="en-US" sz="2400" dirty="0" smtClean="0"/>
              <a:t>At long distances, electric force is stronger than nuclear</a:t>
            </a:r>
          </a:p>
          <a:p>
            <a:pPr>
              <a:defRPr/>
            </a:pPr>
            <a:r>
              <a:rPr lang="en-US" sz="2600" dirty="0" smtClean="0"/>
              <a:t>Nuclear physics studies nuclear components and forces, and many models can be built independent of the substructure of nucleons.</a:t>
            </a:r>
          </a:p>
          <a:p>
            <a:endParaRPr lang="en-US" dirty="0"/>
          </a:p>
        </p:txBody>
      </p:sp>
      <p:pic>
        <p:nvPicPr>
          <p:cNvPr id="7" name="Picture 4" descr="1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862012"/>
            <a:ext cx="1981200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38100"/>
            <a:ext cx="9144000" cy="495300"/>
          </a:xfrm>
        </p:spPr>
        <p:txBody>
          <a:bodyPr/>
          <a:lstStyle/>
          <a:p>
            <a:r>
              <a:rPr lang="en-US"/>
              <a:t>Structure of the Proton</a:t>
            </a:r>
          </a:p>
        </p:txBody>
      </p:sp>
      <p:sp>
        <p:nvSpPr>
          <p:cNvPr id="541699" name="Oval 1027"/>
          <p:cNvSpPr>
            <a:spLocks noChangeArrowheads="1"/>
          </p:cNvSpPr>
          <p:nvPr/>
        </p:nvSpPr>
        <p:spPr bwMode="auto">
          <a:xfrm>
            <a:off x="6172200" y="1128713"/>
            <a:ext cx="838200" cy="762000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1702" name="Text Box 1030"/>
          <p:cNvSpPr txBox="1">
            <a:spLocks noChangeArrowheads="1"/>
          </p:cNvSpPr>
          <p:nvPr/>
        </p:nvSpPr>
        <p:spPr bwMode="auto">
          <a:xfrm>
            <a:off x="1287463" y="1509713"/>
            <a:ext cx="31591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0">
                <a:solidFill>
                  <a:schemeClr val="tx1"/>
                </a:solidFill>
                <a:latin typeface="Comic Sans MS" pitchFamily="66" charset="0"/>
              </a:rPr>
              <a:t>Momentum transfer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</a:p>
          <a:p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Q</a:t>
            </a:r>
            <a:r>
              <a:rPr lang="en-US" sz="2400" baseline="30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2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= 0.1 GeV</a:t>
            </a:r>
            <a:r>
              <a:rPr lang="en-US" sz="2400" baseline="30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2</a:t>
            </a:r>
            <a:endParaRPr lang="en-US" sz="24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541728" name="Text Box 1056"/>
          <p:cNvSpPr txBox="1">
            <a:spLocks noChangeArrowheads="1"/>
          </p:cNvSpPr>
          <p:nvPr/>
        </p:nvSpPr>
        <p:spPr bwMode="auto">
          <a:xfrm>
            <a:off x="1219200" y="2300288"/>
            <a:ext cx="3581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Wavelength </a:t>
            </a:r>
            <a:r>
              <a:rPr lang="en-US" sz="28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</a:t>
            </a:r>
            <a:r>
              <a:rPr lang="en-US" sz="28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= h/p</a:t>
            </a:r>
          </a:p>
        </p:txBody>
      </p:sp>
      <p:sp>
        <p:nvSpPr>
          <p:cNvPr id="541757" name="Line 1085"/>
          <p:cNvSpPr>
            <a:spLocks noChangeShapeType="1"/>
          </p:cNvSpPr>
          <p:nvPr/>
        </p:nvSpPr>
        <p:spPr bwMode="auto">
          <a:xfrm>
            <a:off x="3886200" y="2452688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41758" name="AutoShape 1086"/>
          <p:cNvCxnSpPr>
            <a:cxnSpLocks noChangeShapeType="1"/>
          </p:cNvCxnSpPr>
          <p:nvPr/>
        </p:nvCxnSpPr>
        <p:spPr bwMode="auto">
          <a:xfrm flipV="1">
            <a:off x="5737225" y="1966913"/>
            <a:ext cx="938213" cy="381000"/>
          </a:xfrm>
          <a:prstGeom prst="curvedConnector3">
            <a:avLst>
              <a:gd name="adj1" fmla="val 4991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41759" name="AutoShape 1087"/>
          <p:cNvCxnSpPr>
            <a:cxnSpLocks noChangeShapeType="1"/>
          </p:cNvCxnSpPr>
          <p:nvPr/>
        </p:nvCxnSpPr>
        <p:spPr bwMode="auto">
          <a:xfrm>
            <a:off x="4800600" y="1966913"/>
            <a:ext cx="936625" cy="38100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41760" name="AutoShape 1088"/>
          <p:cNvCxnSpPr>
            <a:cxnSpLocks noChangeShapeType="1"/>
          </p:cNvCxnSpPr>
          <p:nvPr/>
        </p:nvCxnSpPr>
        <p:spPr bwMode="auto">
          <a:xfrm flipV="1">
            <a:off x="7612063" y="1966913"/>
            <a:ext cx="938212" cy="38100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41761" name="AutoShape 1089"/>
          <p:cNvCxnSpPr>
            <a:cxnSpLocks noChangeShapeType="1"/>
          </p:cNvCxnSpPr>
          <p:nvPr/>
        </p:nvCxnSpPr>
        <p:spPr bwMode="auto">
          <a:xfrm>
            <a:off x="6675438" y="1966913"/>
            <a:ext cx="936625" cy="38100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541817" name="Text Box 1145"/>
          <p:cNvSpPr txBox="1">
            <a:spLocks noChangeArrowheads="1"/>
          </p:cNvSpPr>
          <p:nvPr/>
        </p:nvSpPr>
        <p:spPr bwMode="auto">
          <a:xfrm>
            <a:off x="762000" y="990600"/>
            <a:ext cx="3886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See the whole proton</a:t>
            </a:r>
          </a:p>
        </p:txBody>
      </p:sp>
      <p:grpSp>
        <p:nvGrpSpPr>
          <p:cNvPr id="2" name="Group 1166"/>
          <p:cNvGrpSpPr>
            <a:grpSpLocks/>
          </p:cNvGrpSpPr>
          <p:nvPr/>
        </p:nvGrpSpPr>
        <p:grpSpPr bwMode="auto">
          <a:xfrm>
            <a:off x="762000" y="2819400"/>
            <a:ext cx="7391400" cy="1219200"/>
            <a:chOff x="480" y="1776"/>
            <a:chExt cx="4656" cy="768"/>
          </a:xfrm>
        </p:grpSpPr>
        <p:sp>
          <p:nvSpPr>
            <p:cNvPr id="541700" name="Oval 1028"/>
            <p:cNvSpPr>
              <a:spLocks noChangeArrowheads="1"/>
            </p:cNvSpPr>
            <p:nvPr/>
          </p:nvSpPr>
          <p:spPr bwMode="auto">
            <a:xfrm>
              <a:off x="3888" y="1776"/>
              <a:ext cx="528" cy="48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1703" name="Text Box 1031"/>
            <p:cNvSpPr txBox="1">
              <a:spLocks noChangeArrowheads="1"/>
            </p:cNvSpPr>
            <p:nvPr/>
          </p:nvSpPr>
          <p:spPr bwMode="auto">
            <a:xfrm>
              <a:off x="816" y="2112"/>
              <a:ext cx="149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Q</a:t>
              </a:r>
              <a:r>
                <a:rPr lang="en-US" sz="2400" baseline="300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2</a:t>
              </a:r>
              <a:r>
                <a:rPr lang="en-US" sz="24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 = 1.0 GeV</a:t>
              </a:r>
              <a:r>
                <a:rPr lang="en-US" sz="2400" baseline="300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2</a:t>
              </a:r>
              <a:endPara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541705" name="Oval 1033"/>
            <p:cNvSpPr>
              <a:spLocks noChangeArrowheads="1"/>
            </p:cNvSpPr>
            <p:nvPr/>
          </p:nvSpPr>
          <p:spPr bwMode="auto">
            <a:xfrm>
              <a:off x="4128" y="187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1726" name="Oval 1054"/>
            <p:cNvSpPr>
              <a:spLocks noChangeArrowheads="1"/>
            </p:cNvSpPr>
            <p:nvPr/>
          </p:nvSpPr>
          <p:spPr bwMode="auto">
            <a:xfrm>
              <a:off x="3984" y="2016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1727" name="Oval 1055"/>
            <p:cNvSpPr>
              <a:spLocks noChangeArrowheads="1"/>
            </p:cNvSpPr>
            <p:nvPr/>
          </p:nvSpPr>
          <p:spPr bwMode="auto">
            <a:xfrm>
              <a:off x="4224" y="206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1090"/>
            <p:cNvGrpSpPr>
              <a:grpSpLocks/>
            </p:cNvGrpSpPr>
            <p:nvPr/>
          </p:nvGrpSpPr>
          <p:grpSpPr bwMode="auto">
            <a:xfrm>
              <a:off x="3024" y="2304"/>
              <a:ext cx="2112" cy="240"/>
              <a:chOff x="480" y="3696"/>
              <a:chExt cx="3360" cy="240"/>
            </a:xfrm>
          </p:grpSpPr>
          <p:cxnSp>
            <p:nvCxnSpPr>
              <p:cNvPr id="541763" name="AutoShape 1091"/>
              <p:cNvCxnSpPr>
                <a:cxnSpLocks noChangeShapeType="1"/>
              </p:cNvCxnSpPr>
              <p:nvPr/>
            </p:nvCxnSpPr>
            <p:spPr bwMode="auto">
              <a:xfrm flipV="1">
                <a:off x="816" y="3696"/>
                <a:ext cx="336" cy="240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541764" name="AutoShape 1092"/>
              <p:cNvCxnSpPr>
                <a:cxnSpLocks noChangeShapeType="1"/>
              </p:cNvCxnSpPr>
              <p:nvPr/>
            </p:nvCxnSpPr>
            <p:spPr bwMode="auto">
              <a:xfrm>
                <a:off x="480" y="3696"/>
                <a:ext cx="336" cy="240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541765" name="AutoShape 1093"/>
              <p:cNvCxnSpPr>
                <a:cxnSpLocks noChangeShapeType="1"/>
              </p:cNvCxnSpPr>
              <p:nvPr/>
            </p:nvCxnSpPr>
            <p:spPr bwMode="auto">
              <a:xfrm flipV="1">
                <a:off x="1488" y="3696"/>
                <a:ext cx="336" cy="240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541766" name="AutoShape 1094"/>
              <p:cNvCxnSpPr>
                <a:cxnSpLocks noChangeShapeType="1"/>
              </p:cNvCxnSpPr>
              <p:nvPr/>
            </p:nvCxnSpPr>
            <p:spPr bwMode="auto">
              <a:xfrm>
                <a:off x="1152" y="3696"/>
                <a:ext cx="336" cy="240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541767" name="AutoShape 1095"/>
              <p:cNvCxnSpPr>
                <a:cxnSpLocks noChangeShapeType="1"/>
              </p:cNvCxnSpPr>
              <p:nvPr/>
            </p:nvCxnSpPr>
            <p:spPr bwMode="auto">
              <a:xfrm flipV="1">
                <a:off x="2160" y="3696"/>
                <a:ext cx="336" cy="240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541768" name="AutoShape 1096"/>
              <p:cNvCxnSpPr>
                <a:cxnSpLocks noChangeShapeType="1"/>
              </p:cNvCxnSpPr>
              <p:nvPr/>
            </p:nvCxnSpPr>
            <p:spPr bwMode="auto">
              <a:xfrm>
                <a:off x="1824" y="3696"/>
                <a:ext cx="336" cy="240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541769" name="AutoShape 1097"/>
              <p:cNvCxnSpPr>
                <a:cxnSpLocks noChangeShapeType="1"/>
              </p:cNvCxnSpPr>
              <p:nvPr/>
            </p:nvCxnSpPr>
            <p:spPr bwMode="auto">
              <a:xfrm flipV="1">
                <a:off x="2832" y="3696"/>
                <a:ext cx="336" cy="240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541770" name="AutoShape 1098"/>
              <p:cNvCxnSpPr>
                <a:cxnSpLocks noChangeShapeType="1"/>
              </p:cNvCxnSpPr>
              <p:nvPr/>
            </p:nvCxnSpPr>
            <p:spPr bwMode="auto">
              <a:xfrm>
                <a:off x="2496" y="3696"/>
                <a:ext cx="336" cy="240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541771" name="AutoShape 1099"/>
              <p:cNvCxnSpPr>
                <a:cxnSpLocks noChangeShapeType="1"/>
              </p:cNvCxnSpPr>
              <p:nvPr/>
            </p:nvCxnSpPr>
            <p:spPr bwMode="auto">
              <a:xfrm flipV="1">
                <a:off x="3504" y="3696"/>
                <a:ext cx="336" cy="240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541772" name="AutoShape 1100"/>
              <p:cNvCxnSpPr>
                <a:cxnSpLocks noChangeShapeType="1"/>
              </p:cNvCxnSpPr>
              <p:nvPr/>
            </p:nvCxnSpPr>
            <p:spPr bwMode="auto">
              <a:xfrm>
                <a:off x="3168" y="3696"/>
                <a:ext cx="336" cy="240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</p:grpSp>
        <p:sp>
          <p:nvSpPr>
            <p:cNvPr id="541818" name="Text Box 1146"/>
            <p:cNvSpPr txBox="1">
              <a:spLocks noChangeArrowheads="1"/>
            </p:cNvSpPr>
            <p:nvPr/>
          </p:nvSpPr>
          <p:spPr bwMode="auto">
            <a:xfrm>
              <a:off x="480" y="1785"/>
              <a:ext cx="312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800" b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See the quark substructure</a:t>
              </a:r>
            </a:p>
          </p:txBody>
        </p:sp>
      </p:grpSp>
      <p:grpSp>
        <p:nvGrpSpPr>
          <p:cNvPr id="4" name="Group 1167"/>
          <p:cNvGrpSpPr>
            <a:grpSpLocks/>
          </p:cNvGrpSpPr>
          <p:nvPr/>
        </p:nvGrpSpPr>
        <p:grpSpPr bwMode="auto">
          <a:xfrm>
            <a:off x="762000" y="4267200"/>
            <a:ext cx="7696200" cy="1752600"/>
            <a:chOff x="480" y="2688"/>
            <a:chExt cx="4848" cy="1104"/>
          </a:xfrm>
        </p:grpSpPr>
        <p:sp>
          <p:nvSpPr>
            <p:cNvPr id="541701" name="Oval 1029"/>
            <p:cNvSpPr>
              <a:spLocks noChangeArrowheads="1"/>
            </p:cNvSpPr>
            <p:nvPr/>
          </p:nvSpPr>
          <p:spPr bwMode="auto">
            <a:xfrm>
              <a:off x="3888" y="3024"/>
              <a:ext cx="528" cy="48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1704" name="Text Box 1032"/>
            <p:cNvSpPr txBox="1">
              <a:spLocks noChangeArrowheads="1"/>
            </p:cNvSpPr>
            <p:nvPr/>
          </p:nvSpPr>
          <p:spPr bwMode="auto">
            <a:xfrm>
              <a:off x="816" y="3072"/>
              <a:ext cx="16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Q</a:t>
              </a:r>
              <a:r>
                <a:rPr lang="en-US" sz="2400" baseline="300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2</a:t>
              </a:r>
              <a:r>
                <a:rPr lang="en-US" sz="24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 = 20.0 GeV</a:t>
              </a:r>
              <a:r>
                <a:rPr lang="en-US" sz="2400" baseline="300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2</a:t>
              </a:r>
              <a:endPara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541706" name="Oval 1034"/>
            <p:cNvSpPr>
              <a:spLocks noChangeArrowheads="1"/>
            </p:cNvSpPr>
            <p:nvPr/>
          </p:nvSpPr>
          <p:spPr bwMode="auto">
            <a:xfrm>
              <a:off x="4272" y="331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1707" name="Oval 1035"/>
            <p:cNvSpPr>
              <a:spLocks noChangeArrowheads="1"/>
            </p:cNvSpPr>
            <p:nvPr/>
          </p:nvSpPr>
          <p:spPr bwMode="auto">
            <a:xfrm>
              <a:off x="4128" y="336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1708" name="Oval 1036"/>
            <p:cNvSpPr>
              <a:spLocks noChangeArrowheads="1"/>
            </p:cNvSpPr>
            <p:nvPr/>
          </p:nvSpPr>
          <p:spPr bwMode="auto">
            <a:xfrm>
              <a:off x="4032" y="321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1709" name="Oval 1037"/>
            <p:cNvSpPr>
              <a:spLocks noChangeArrowheads="1"/>
            </p:cNvSpPr>
            <p:nvPr/>
          </p:nvSpPr>
          <p:spPr bwMode="auto">
            <a:xfrm>
              <a:off x="4176" y="321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1710" name="Oval 1038"/>
            <p:cNvSpPr>
              <a:spLocks noChangeArrowheads="1"/>
            </p:cNvSpPr>
            <p:nvPr/>
          </p:nvSpPr>
          <p:spPr bwMode="auto">
            <a:xfrm>
              <a:off x="4272" y="312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1711" name="Oval 1039"/>
            <p:cNvSpPr>
              <a:spLocks noChangeArrowheads="1"/>
            </p:cNvSpPr>
            <p:nvPr/>
          </p:nvSpPr>
          <p:spPr bwMode="auto">
            <a:xfrm>
              <a:off x="4224" y="340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1712" name="Oval 1040"/>
            <p:cNvSpPr>
              <a:spLocks noChangeArrowheads="1"/>
            </p:cNvSpPr>
            <p:nvPr/>
          </p:nvSpPr>
          <p:spPr bwMode="auto">
            <a:xfrm>
              <a:off x="3984" y="336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1713" name="Oval 1041"/>
            <p:cNvSpPr>
              <a:spLocks noChangeArrowheads="1"/>
            </p:cNvSpPr>
            <p:nvPr/>
          </p:nvSpPr>
          <p:spPr bwMode="auto">
            <a:xfrm>
              <a:off x="4272" y="321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1714" name="Oval 1042"/>
            <p:cNvSpPr>
              <a:spLocks noChangeArrowheads="1"/>
            </p:cNvSpPr>
            <p:nvPr/>
          </p:nvSpPr>
          <p:spPr bwMode="auto">
            <a:xfrm>
              <a:off x="4224" y="3360"/>
              <a:ext cx="48" cy="4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1715" name="Oval 1043"/>
            <p:cNvSpPr>
              <a:spLocks noChangeArrowheads="1"/>
            </p:cNvSpPr>
            <p:nvPr/>
          </p:nvSpPr>
          <p:spPr bwMode="auto">
            <a:xfrm>
              <a:off x="4080" y="3408"/>
              <a:ext cx="48" cy="4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1716" name="Oval 1044"/>
            <p:cNvSpPr>
              <a:spLocks noChangeArrowheads="1"/>
            </p:cNvSpPr>
            <p:nvPr/>
          </p:nvSpPr>
          <p:spPr bwMode="auto">
            <a:xfrm>
              <a:off x="4320" y="3264"/>
              <a:ext cx="48" cy="4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1717" name="Oval 1045"/>
            <p:cNvSpPr>
              <a:spLocks noChangeArrowheads="1"/>
            </p:cNvSpPr>
            <p:nvPr/>
          </p:nvSpPr>
          <p:spPr bwMode="auto">
            <a:xfrm>
              <a:off x="3984" y="3264"/>
              <a:ext cx="48" cy="4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1718" name="Oval 1046"/>
            <p:cNvSpPr>
              <a:spLocks noChangeArrowheads="1"/>
            </p:cNvSpPr>
            <p:nvPr/>
          </p:nvSpPr>
          <p:spPr bwMode="auto">
            <a:xfrm>
              <a:off x="4128" y="3264"/>
              <a:ext cx="48" cy="4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1719" name="Oval 1047"/>
            <p:cNvSpPr>
              <a:spLocks noChangeArrowheads="1"/>
            </p:cNvSpPr>
            <p:nvPr/>
          </p:nvSpPr>
          <p:spPr bwMode="auto">
            <a:xfrm>
              <a:off x="4224" y="3168"/>
              <a:ext cx="48" cy="4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1720" name="Oval 1048"/>
            <p:cNvSpPr>
              <a:spLocks noChangeArrowheads="1"/>
            </p:cNvSpPr>
            <p:nvPr/>
          </p:nvSpPr>
          <p:spPr bwMode="auto">
            <a:xfrm>
              <a:off x="3984" y="3168"/>
              <a:ext cx="48" cy="4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1721" name="Oval 1049"/>
            <p:cNvSpPr>
              <a:spLocks noChangeArrowheads="1"/>
            </p:cNvSpPr>
            <p:nvPr/>
          </p:nvSpPr>
          <p:spPr bwMode="auto">
            <a:xfrm>
              <a:off x="4080" y="312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1722" name="Oval 1050"/>
            <p:cNvSpPr>
              <a:spLocks noChangeArrowheads="1"/>
            </p:cNvSpPr>
            <p:nvPr/>
          </p:nvSpPr>
          <p:spPr bwMode="auto">
            <a:xfrm>
              <a:off x="4176" y="3312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1723" name="Oval 1051"/>
            <p:cNvSpPr>
              <a:spLocks noChangeArrowheads="1"/>
            </p:cNvSpPr>
            <p:nvPr/>
          </p:nvSpPr>
          <p:spPr bwMode="auto">
            <a:xfrm>
              <a:off x="4032" y="336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1724" name="Oval 1052"/>
            <p:cNvSpPr>
              <a:spLocks noChangeArrowheads="1"/>
            </p:cNvSpPr>
            <p:nvPr/>
          </p:nvSpPr>
          <p:spPr bwMode="auto">
            <a:xfrm>
              <a:off x="4320" y="316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1725" name="Oval 1053"/>
            <p:cNvSpPr>
              <a:spLocks noChangeArrowheads="1"/>
            </p:cNvSpPr>
            <p:nvPr/>
          </p:nvSpPr>
          <p:spPr bwMode="auto">
            <a:xfrm>
              <a:off x="4176" y="3072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1729" name="Oval 1057"/>
            <p:cNvSpPr>
              <a:spLocks noChangeArrowheads="1"/>
            </p:cNvSpPr>
            <p:nvPr/>
          </p:nvSpPr>
          <p:spPr bwMode="auto">
            <a:xfrm>
              <a:off x="3936" y="3264"/>
              <a:ext cx="48" cy="4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1730" name="Oval 1058"/>
            <p:cNvSpPr>
              <a:spLocks noChangeArrowheads="1"/>
            </p:cNvSpPr>
            <p:nvPr/>
          </p:nvSpPr>
          <p:spPr bwMode="auto">
            <a:xfrm>
              <a:off x="3936" y="316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1731" name="Oval 1059"/>
            <p:cNvSpPr>
              <a:spLocks noChangeArrowheads="1"/>
            </p:cNvSpPr>
            <p:nvPr/>
          </p:nvSpPr>
          <p:spPr bwMode="auto">
            <a:xfrm>
              <a:off x="4080" y="3264"/>
              <a:ext cx="48" cy="4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1732" name="Oval 1060"/>
            <p:cNvSpPr>
              <a:spLocks noChangeArrowheads="1"/>
            </p:cNvSpPr>
            <p:nvPr/>
          </p:nvSpPr>
          <p:spPr bwMode="auto">
            <a:xfrm>
              <a:off x="4080" y="316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1733" name="Oval 1061"/>
            <p:cNvSpPr>
              <a:spLocks noChangeArrowheads="1"/>
            </p:cNvSpPr>
            <p:nvPr/>
          </p:nvSpPr>
          <p:spPr bwMode="auto">
            <a:xfrm>
              <a:off x="4176" y="3216"/>
              <a:ext cx="48" cy="4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1734" name="Oval 1062"/>
            <p:cNvSpPr>
              <a:spLocks noChangeArrowheads="1"/>
            </p:cNvSpPr>
            <p:nvPr/>
          </p:nvSpPr>
          <p:spPr bwMode="auto">
            <a:xfrm>
              <a:off x="4176" y="312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1735" name="Oval 1063"/>
            <p:cNvSpPr>
              <a:spLocks noChangeArrowheads="1"/>
            </p:cNvSpPr>
            <p:nvPr/>
          </p:nvSpPr>
          <p:spPr bwMode="auto">
            <a:xfrm>
              <a:off x="4272" y="3360"/>
              <a:ext cx="48" cy="4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1736" name="Oval 1064"/>
            <p:cNvSpPr>
              <a:spLocks noChangeArrowheads="1"/>
            </p:cNvSpPr>
            <p:nvPr/>
          </p:nvSpPr>
          <p:spPr bwMode="auto">
            <a:xfrm>
              <a:off x="4272" y="326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1737" name="Oval 1065"/>
            <p:cNvSpPr>
              <a:spLocks noChangeArrowheads="1"/>
            </p:cNvSpPr>
            <p:nvPr/>
          </p:nvSpPr>
          <p:spPr bwMode="auto">
            <a:xfrm>
              <a:off x="4032" y="3264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1738" name="Oval 1066"/>
            <p:cNvSpPr>
              <a:spLocks noChangeArrowheads="1"/>
            </p:cNvSpPr>
            <p:nvPr/>
          </p:nvSpPr>
          <p:spPr bwMode="auto">
            <a:xfrm>
              <a:off x="4032" y="307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1739" name="Oval 1067"/>
            <p:cNvSpPr>
              <a:spLocks noChangeArrowheads="1"/>
            </p:cNvSpPr>
            <p:nvPr/>
          </p:nvSpPr>
          <p:spPr bwMode="auto">
            <a:xfrm>
              <a:off x="4032" y="316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1740" name="Oval 1068"/>
            <p:cNvSpPr>
              <a:spLocks noChangeArrowheads="1"/>
            </p:cNvSpPr>
            <p:nvPr/>
          </p:nvSpPr>
          <p:spPr bwMode="auto">
            <a:xfrm>
              <a:off x="4080" y="3216"/>
              <a:ext cx="48" cy="4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1741" name="Oval 1069"/>
            <p:cNvSpPr>
              <a:spLocks noChangeArrowheads="1"/>
            </p:cNvSpPr>
            <p:nvPr/>
          </p:nvSpPr>
          <p:spPr bwMode="auto">
            <a:xfrm>
              <a:off x="3984" y="3120"/>
              <a:ext cx="48" cy="4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1742" name="Oval 1070"/>
            <p:cNvSpPr>
              <a:spLocks noChangeArrowheads="1"/>
            </p:cNvSpPr>
            <p:nvPr/>
          </p:nvSpPr>
          <p:spPr bwMode="auto">
            <a:xfrm>
              <a:off x="4080" y="312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1743" name="Oval 1071"/>
            <p:cNvSpPr>
              <a:spLocks noChangeArrowheads="1"/>
            </p:cNvSpPr>
            <p:nvPr/>
          </p:nvSpPr>
          <p:spPr bwMode="auto">
            <a:xfrm>
              <a:off x="4032" y="321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1744" name="Oval 1072"/>
            <p:cNvSpPr>
              <a:spLocks noChangeArrowheads="1"/>
            </p:cNvSpPr>
            <p:nvPr/>
          </p:nvSpPr>
          <p:spPr bwMode="auto">
            <a:xfrm>
              <a:off x="4128" y="321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1745" name="Oval 1073"/>
            <p:cNvSpPr>
              <a:spLocks noChangeArrowheads="1"/>
            </p:cNvSpPr>
            <p:nvPr/>
          </p:nvSpPr>
          <p:spPr bwMode="auto">
            <a:xfrm>
              <a:off x="4128" y="312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1746" name="Oval 1074"/>
            <p:cNvSpPr>
              <a:spLocks noChangeArrowheads="1"/>
            </p:cNvSpPr>
            <p:nvPr/>
          </p:nvSpPr>
          <p:spPr bwMode="auto">
            <a:xfrm>
              <a:off x="4176" y="3168"/>
              <a:ext cx="48" cy="4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1747" name="Oval 1075"/>
            <p:cNvSpPr>
              <a:spLocks noChangeArrowheads="1"/>
            </p:cNvSpPr>
            <p:nvPr/>
          </p:nvSpPr>
          <p:spPr bwMode="auto">
            <a:xfrm>
              <a:off x="4080" y="3072"/>
              <a:ext cx="48" cy="4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1748" name="Oval 1076"/>
            <p:cNvSpPr>
              <a:spLocks noChangeArrowheads="1"/>
            </p:cNvSpPr>
            <p:nvPr/>
          </p:nvSpPr>
          <p:spPr bwMode="auto">
            <a:xfrm>
              <a:off x="4176" y="3072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1749" name="Oval 1077"/>
            <p:cNvSpPr>
              <a:spLocks noChangeArrowheads="1"/>
            </p:cNvSpPr>
            <p:nvPr/>
          </p:nvSpPr>
          <p:spPr bwMode="auto">
            <a:xfrm>
              <a:off x="4128" y="316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1750" name="Oval 1078"/>
            <p:cNvSpPr>
              <a:spLocks noChangeArrowheads="1"/>
            </p:cNvSpPr>
            <p:nvPr/>
          </p:nvSpPr>
          <p:spPr bwMode="auto">
            <a:xfrm>
              <a:off x="4176" y="3264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1751" name="Oval 1079"/>
            <p:cNvSpPr>
              <a:spLocks noChangeArrowheads="1"/>
            </p:cNvSpPr>
            <p:nvPr/>
          </p:nvSpPr>
          <p:spPr bwMode="auto">
            <a:xfrm>
              <a:off x="4176" y="331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1752" name="Oval 1080"/>
            <p:cNvSpPr>
              <a:spLocks noChangeArrowheads="1"/>
            </p:cNvSpPr>
            <p:nvPr/>
          </p:nvSpPr>
          <p:spPr bwMode="auto">
            <a:xfrm>
              <a:off x="4176" y="340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1753" name="Oval 1081"/>
            <p:cNvSpPr>
              <a:spLocks noChangeArrowheads="1"/>
            </p:cNvSpPr>
            <p:nvPr/>
          </p:nvSpPr>
          <p:spPr bwMode="auto">
            <a:xfrm>
              <a:off x="3888" y="3216"/>
              <a:ext cx="48" cy="4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1754" name="Oval 1082"/>
            <p:cNvSpPr>
              <a:spLocks noChangeArrowheads="1"/>
            </p:cNvSpPr>
            <p:nvPr/>
          </p:nvSpPr>
          <p:spPr bwMode="auto">
            <a:xfrm>
              <a:off x="4128" y="3360"/>
              <a:ext cx="48" cy="4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1755" name="Oval 1083"/>
            <p:cNvSpPr>
              <a:spLocks noChangeArrowheads="1"/>
            </p:cNvSpPr>
            <p:nvPr/>
          </p:nvSpPr>
          <p:spPr bwMode="auto">
            <a:xfrm>
              <a:off x="4224" y="336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1756" name="Oval 1084"/>
            <p:cNvSpPr>
              <a:spLocks noChangeArrowheads="1"/>
            </p:cNvSpPr>
            <p:nvPr/>
          </p:nvSpPr>
          <p:spPr bwMode="auto">
            <a:xfrm>
              <a:off x="4176" y="321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" name="Group 1101"/>
            <p:cNvGrpSpPr>
              <a:grpSpLocks/>
            </p:cNvGrpSpPr>
            <p:nvPr/>
          </p:nvGrpSpPr>
          <p:grpSpPr bwMode="auto">
            <a:xfrm>
              <a:off x="3024" y="3552"/>
              <a:ext cx="576" cy="240"/>
              <a:chOff x="480" y="3696"/>
              <a:chExt cx="3360" cy="240"/>
            </a:xfrm>
          </p:grpSpPr>
          <p:cxnSp>
            <p:nvCxnSpPr>
              <p:cNvPr id="541774" name="AutoShape 1102"/>
              <p:cNvCxnSpPr>
                <a:cxnSpLocks noChangeShapeType="1"/>
              </p:cNvCxnSpPr>
              <p:nvPr/>
            </p:nvCxnSpPr>
            <p:spPr bwMode="auto">
              <a:xfrm flipV="1">
                <a:off x="816" y="3696"/>
                <a:ext cx="336" cy="240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541775" name="AutoShape 1103"/>
              <p:cNvCxnSpPr>
                <a:cxnSpLocks noChangeShapeType="1"/>
              </p:cNvCxnSpPr>
              <p:nvPr/>
            </p:nvCxnSpPr>
            <p:spPr bwMode="auto">
              <a:xfrm>
                <a:off x="480" y="3696"/>
                <a:ext cx="336" cy="240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541776" name="AutoShape 1104"/>
              <p:cNvCxnSpPr>
                <a:cxnSpLocks noChangeShapeType="1"/>
              </p:cNvCxnSpPr>
              <p:nvPr/>
            </p:nvCxnSpPr>
            <p:spPr bwMode="auto">
              <a:xfrm flipV="1">
                <a:off x="1488" y="3696"/>
                <a:ext cx="336" cy="240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541777" name="AutoShape 1105"/>
              <p:cNvCxnSpPr>
                <a:cxnSpLocks noChangeShapeType="1"/>
              </p:cNvCxnSpPr>
              <p:nvPr/>
            </p:nvCxnSpPr>
            <p:spPr bwMode="auto">
              <a:xfrm>
                <a:off x="1152" y="3696"/>
                <a:ext cx="336" cy="240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541778" name="AutoShape 1106"/>
              <p:cNvCxnSpPr>
                <a:cxnSpLocks noChangeShapeType="1"/>
              </p:cNvCxnSpPr>
              <p:nvPr/>
            </p:nvCxnSpPr>
            <p:spPr bwMode="auto">
              <a:xfrm flipV="1">
                <a:off x="2160" y="3696"/>
                <a:ext cx="336" cy="240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541779" name="AutoShape 1107"/>
              <p:cNvCxnSpPr>
                <a:cxnSpLocks noChangeShapeType="1"/>
              </p:cNvCxnSpPr>
              <p:nvPr/>
            </p:nvCxnSpPr>
            <p:spPr bwMode="auto">
              <a:xfrm>
                <a:off x="1824" y="3696"/>
                <a:ext cx="336" cy="240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541780" name="AutoShape 1108"/>
              <p:cNvCxnSpPr>
                <a:cxnSpLocks noChangeShapeType="1"/>
              </p:cNvCxnSpPr>
              <p:nvPr/>
            </p:nvCxnSpPr>
            <p:spPr bwMode="auto">
              <a:xfrm flipV="1">
                <a:off x="2832" y="3696"/>
                <a:ext cx="336" cy="240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541781" name="AutoShape 1109"/>
              <p:cNvCxnSpPr>
                <a:cxnSpLocks noChangeShapeType="1"/>
              </p:cNvCxnSpPr>
              <p:nvPr/>
            </p:nvCxnSpPr>
            <p:spPr bwMode="auto">
              <a:xfrm>
                <a:off x="2496" y="3696"/>
                <a:ext cx="336" cy="240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541782" name="AutoShape 1110"/>
              <p:cNvCxnSpPr>
                <a:cxnSpLocks noChangeShapeType="1"/>
              </p:cNvCxnSpPr>
              <p:nvPr/>
            </p:nvCxnSpPr>
            <p:spPr bwMode="auto">
              <a:xfrm flipV="1">
                <a:off x="3504" y="3696"/>
                <a:ext cx="336" cy="240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541783" name="AutoShape 1111"/>
              <p:cNvCxnSpPr>
                <a:cxnSpLocks noChangeShapeType="1"/>
              </p:cNvCxnSpPr>
              <p:nvPr/>
            </p:nvCxnSpPr>
            <p:spPr bwMode="auto">
              <a:xfrm>
                <a:off x="3168" y="3696"/>
                <a:ext cx="336" cy="240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</p:grpSp>
        <p:grpSp>
          <p:nvGrpSpPr>
            <p:cNvPr id="6" name="Group 1112"/>
            <p:cNvGrpSpPr>
              <a:grpSpLocks/>
            </p:cNvGrpSpPr>
            <p:nvPr/>
          </p:nvGrpSpPr>
          <p:grpSpPr bwMode="auto">
            <a:xfrm>
              <a:off x="3600" y="3552"/>
              <a:ext cx="576" cy="240"/>
              <a:chOff x="480" y="3696"/>
              <a:chExt cx="3360" cy="240"/>
            </a:xfrm>
          </p:grpSpPr>
          <p:cxnSp>
            <p:nvCxnSpPr>
              <p:cNvPr id="541785" name="AutoShape 1113"/>
              <p:cNvCxnSpPr>
                <a:cxnSpLocks noChangeShapeType="1"/>
              </p:cNvCxnSpPr>
              <p:nvPr/>
            </p:nvCxnSpPr>
            <p:spPr bwMode="auto">
              <a:xfrm flipV="1">
                <a:off x="816" y="3696"/>
                <a:ext cx="336" cy="240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541786" name="AutoShape 1114"/>
              <p:cNvCxnSpPr>
                <a:cxnSpLocks noChangeShapeType="1"/>
              </p:cNvCxnSpPr>
              <p:nvPr/>
            </p:nvCxnSpPr>
            <p:spPr bwMode="auto">
              <a:xfrm>
                <a:off x="480" y="3696"/>
                <a:ext cx="336" cy="240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541787" name="AutoShape 1115"/>
              <p:cNvCxnSpPr>
                <a:cxnSpLocks noChangeShapeType="1"/>
              </p:cNvCxnSpPr>
              <p:nvPr/>
            </p:nvCxnSpPr>
            <p:spPr bwMode="auto">
              <a:xfrm flipV="1">
                <a:off x="1488" y="3696"/>
                <a:ext cx="336" cy="240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541788" name="AutoShape 1116"/>
              <p:cNvCxnSpPr>
                <a:cxnSpLocks noChangeShapeType="1"/>
              </p:cNvCxnSpPr>
              <p:nvPr/>
            </p:nvCxnSpPr>
            <p:spPr bwMode="auto">
              <a:xfrm>
                <a:off x="1152" y="3696"/>
                <a:ext cx="336" cy="240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541789" name="AutoShape 1117"/>
              <p:cNvCxnSpPr>
                <a:cxnSpLocks noChangeShapeType="1"/>
              </p:cNvCxnSpPr>
              <p:nvPr/>
            </p:nvCxnSpPr>
            <p:spPr bwMode="auto">
              <a:xfrm flipV="1">
                <a:off x="2160" y="3696"/>
                <a:ext cx="336" cy="240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541790" name="AutoShape 1118"/>
              <p:cNvCxnSpPr>
                <a:cxnSpLocks noChangeShapeType="1"/>
              </p:cNvCxnSpPr>
              <p:nvPr/>
            </p:nvCxnSpPr>
            <p:spPr bwMode="auto">
              <a:xfrm>
                <a:off x="1824" y="3696"/>
                <a:ext cx="336" cy="240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541791" name="AutoShape 1119"/>
              <p:cNvCxnSpPr>
                <a:cxnSpLocks noChangeShapeType="1"/>
              </p:cNvCxnSpPr>
              <p:nvPr/>
            </p:nvCxnSpPr>
            <p:spPr bwMode="auto">
              <a:xfrm flipV="1">
                <a:off x="2832" y="3696"/>
                <a:ext cx="336" cy="240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541792" name="AutoShape 1120"/>
              <p:cNvCxnSpPr>
                <a:cxnSpLocks noChangeShapeType="1"/>
              </p:cNvCxnSpPr>
              <p:nvPr/>
            </p:nvCxnSpPr>
            <p:spPr bwMode="auto">
              <a:xfrm>
                <a:off x="2496" y="3696"/>
                <a:ext cx="336" cy="240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541793" name="AutoShape 1121"/>
              <p:cNvCxnSpPr>
                <a:cxnSpLocks noChangeShapeType="1"/>
              </p:cNvCxnSpPr>
              <p:nvPr/>
            </p:nvCxnSpPr>
            <p:spPr bwMode="auto">
              <a:xfrm flipV="1">
                <a:off x="3504" y="3696"/>
                <a:ext cx="336" cy="240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541794" name="AutoShape 1122"/>
              <p:cNvCxnSpPr>
                <a:cxnSpLocks noChangeShapeType="1"/>
              </p:cNvCxnSpPr>
              <p:nvPr/>
            </p:nvCxnSpPr>
            <p:spPr bwMode="auto">
              <a:xfrm>
                <a:off x="3168" y="3696"/>
                <a:ext cx="336" cy="240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</p:grpSp>
        <p:grpSp>
          <p:nvGrpSpPr>
            <p:cNvPr id="7" name="Group 1123"/>
            <p:cNvGrpSpPr>
              <a:grpSpLocks/>
            </p:cNvGrpSpPr>
            <p:nvPr/>
          </p:nvGrpSpPr>
          <p:grpSpPr bwMode="auto">
            <a:xfrm>
              <a:off x="4176" y="3552"/>
              <a:ext cx="576" cy="240"/>
              <a:chOff x="480" y="3696"/>
              <a:chExt cx="3360" cy="240"/>
            </a:xfrm>
          </p:grpSpPr>
          <p:cxnSp>
            <p:nvCxnSpPr>
              <p:cNvPr id="541796" name="AutoShape 1124"/>
              <p:cNvCxnSpPr>
                <a:cxnSpLocks noChangeShapeType="1"/>
              </p:cNvCxnSpPr>
              <p:nvPr/>
            </p:nvCxnSpPr>
            <p:spPr bwMode="auto">
              <a:xfrm flipV="1">
                <a:off x="816" y="3696"/>
                <a:ext cx="336" cy="240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541797" name="AutoShape 1125"/>
              <p:cNvCxnSpPr>
                <a:cxnSpLocks noChangeShapeType="1"/>
              </p:cNvCxnSpPr>
              <p:nvPr/>
            </p:nvCxnSpPr>
            <p:spPr bwMode="auto">
              <a:xfrm>
                <a:off x="480" y="3696"/>
                <a:ext cx="336" cy="240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541798" name="AutoShape 1126"/>
              <p:cNvCxnSpPr>
                <a:cxnSpLocks noChangeShapeType="1"/>
              </p:cNvCxnSpPr>
              <p:nvPr/>
            </p:nvCxnSpPr>
            <p:spPr bwMode="auto">
              <a:xfrm flipV="1">
                <a:off x="1488" y="3696"/>
                <a:ext cx="336" cy="240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541799" name="AutoShape 1127"/>
              <p:cNvCxnSpPr>
                <a:cxnSpLocks noChangeShapeType="1"/>
              </p:cNvCxnSpPr>
              <p:nvPr/>
            </p:nvCxnSpPr>
            <p:spPr bwMode="auto">
              <a:xfrm>
                <a:off x="1152" y="3696"/>
                <a:ext cx="336" cy="240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541800" name="AutoShape 1128"/>
              <p:cNvCxnSpPr>
                <a:cxnSpLocks noChangeShapeType="1"/>
              </p:cNvCxnSpPr>
              <p:nvPr/>
            </p:nvCxnSpPr>
            <p:spPr bwMode="auto">
              <a:xfrm flipV="1">
                <a:off x="2160" y="3696"/>
                <a:ext cx="336" cy="240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541801" name="AutoShape 1129"/>
              <p:cNvCxnSpPr>
                <a:cxnSpLocks noChangeShapeType="1"/>
              </p:cNvCxnSpPr>
              <p:nvPr/>
            </p:nvCxnSpPr>
            <p:spPr bwMode="auto">
              <a:xfrm>
                <a:off x="1824" y="3696"/>
                <a:ext cx="336" cy="240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541802" name="AutoShape 1130"/>
              <p:cNvCxnSpPr>
                <a:cxnSpLocks noChangeShapeType="1"/>
              </p:cNvCxnSpPr>
              <p:nvPr/>
            </p:nvCxnSpPr>
            <p:spPr bwMode="auto">
              <a:xfrm flipV="1">
                <a:off x="2832" y="3696"/>
                <a:ext cx="336" cy="240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541803" name="AutoShape 1131"/>
              <p:cNvCxnSpPr>
                <a:cxnSpLocks noChangeShapeType="1"/>
              </p:cNvCxnSpPr>
              <p:nvPr/>
            </p:nvCxnSpPr>
            <p:spPr bwMode="auto">
              <a:xfrm>
                <a:off x="2496" y="3696"/>
                <a:ext cx="336" cy="240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541804" name="AutoShape 1132"/>
              <p:cNvCxnSpPr>
                <a:cxnSpLocks noChangeShapeType="1"/>
              </p:cNvCxnSpPr>
              <p:nvPr/>
            </p:nvCxnSpPr>
            <p:spPr bwMode="auto">
              <a:xfrm flipV="1">
                <a:off x="3504" y="3696"/>
                <a:ext cx="336" cy="240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541805" name="AutoShape 1133"/>
              <p:cNvCxnSpPr>
                <a:cxnSpLocks noChangeShapeType="1"/>
              </p:cNvCxnSpPr>
              <p:nvPr/>
            </p:nvCxnSpPr>
            <p:spPr bwMode="auto">
              <a:xfrm>
                <a:off x="3168" y="3696"/>
                <a:ext cx="336" cy="240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</p:grpSp>
        <p:grpSp>
          <p:nvGrpSpPr>
            <p:cNvPr id="8" name="Group 1134"/>
            <p:cNvGrpSpPr>
              <a:grpSpLocks/>
            </p:cNvGrpSpPr>
            <p:nvPr/>
          </p:nvGrpSpPr>
          <p:grpSpPr bwMode="auto">
            <a:xfrm>
              <a:off x="4752" y="3552"/>
              <a:ext cx="576" cy="240"/>
              <a:chOff x="480" y="3696"/>
              <a:chExt cx="3360" cy="240"/>
            </a:xfrm>
          </p:grpSpPr>
          <p:cxnSp>
            <p:nvCxnSpPr>
              <p:cNvPr id="541807" name="AutoShape 1135"/>
              <p:cNvCxnSpPr>
                <a:cxnSpLocks noChangeShapeType="1"/>
              </p:cNvCxnSpPr>
              <p:nvPr/>
            </p:nvCxnSpPr>
            <p:spPr bwMode="auto">
              <a:xfrm flipV="1">
                <a:off x="816" y="3696"/>
                <a:ext cx="336" cy="240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541808" name="AutoShape 1136"/>
              <p:cNvCxnSpPr>
                <a:cxnSpLocks noChangeShapeType="1"/>
              </p:cNvCxnSpPr>
              <p:nvPr/>
            </p:nvCxnSpPr>
            <p:spPr bwMode="auto">
              <a:xfrm>
                <a:off x="480" y="3696"/>
                <a:ext cx="336" cy="240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541809" name="AutoShape 1137"/>
              <p:cNvCxnSpPr>
                <a:cxnSpLocks noChangeShapeType="1"/>
              </p:cNvCxnSpPr>
              <p:nvPr/>
            </p:nvCxnSpPr>
            <p:spPr bwMode="auto">
              <a:xfrm flipV="1">
                <a:off x="1488" y="3696"/>
                <a:ext cx="336" cy="240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541810" name="AutoShape 1138"/>
              <p:cNvCxnSpPr>
                <a:cxnSpLocks noChangeShapeType="1"/>
              </p:cNvCxnSpPr>
              <p:nvPr/>
            </p:nvCxnSpPr>
            <p:spPr bwMode="auto">
              <a:xfrm>
                <a:off x="1152" y="3696"/>
                <a:ext cx="336" cy="240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541811" name="AutoShape 1139"/>
              <p:cNvCxnSpPr>
                <a:cxnSpLocks noChangeShapeType="1"/>
              </p:cNvCxnSpPr>
              <p:nvPr/>
            </p:nvCxnSpPr>
            <p:spPr bwMode="auto">
              <a:xfrm flipV="1">
                <a:off x="2160" y="3696"/>
                <a:ext cx="336" cy="240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541812" name="AutoShape 1140"/>
              <p:cNvCxnSpPr>
                <a:cxnSpLocks noChangeShapeType="1"/>
              </p:cNvCxnSpPr>
              <p:nvPr/>
            </p:nvCxnSpPr>
            <p:spPr bwMode="auto">
              <a:xfrm>
                <a:off x="1824" y="3696"/>
                <a:ext cx="336" cy="240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541813" name="AutoShape 1141"/>
              <p:cNvCxnSpPr>
                <a:cxnSpLocks noChangeShapeType="1"/>
              </p:cNvCxnSpPr>
              <p:nvPr/>
            </p:nvCxnSpPr>
            <p:spPr bwMode="auto">
              <a:xfrm flipV="1">
                <a:off x="2832" y="3696"/>
                <a:ext cx="336" cy="240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541814" name="AutoShape 1142"/>
              <p:cNvCxnSpPr>
                <a:cxnSpLocks noChangeShapeType="1"/>
              </p:cNvCxnSpPr>
              <p:nvPr/>
            </p:nvCxnSpPr>
            <p:spPr bwMode="auto">
              <a:xfrm>
                <a:off x="2496" y="3696"/>
                <a:ext cx="336" cy="240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541815" name="AutoShape 1143"/>
              <p:cNvCxnSpPr>
                <a:cxnSpLocks noChangeShapeType="1"/>
              </p:cNvCxnSpPr>
              <p:nvPr/>
            </p:nvCxnSpPr>
            <p:spPr bwMode="auto">
              <a:xfrm flipV="1">
                <a:off x="3504" y="3696"/>
                <a:ext cx="336" cy="240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541816" name="AutoShape 1144"/>
              <p:cNvCxnSpPr>
                <a:cxnSpLocks noChangeShapeType="1"/>
              </p:cNvCxnSpPr>
              <p:nvPr/>
            </p:nvCxnSpPr>
            <p:spPr bwMode="auto">
              <a:xfrm>
                <a:off x="3168" y="3696"/>
                <a:ext cx="336" cy="240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</p:grpSp>
        <p:sp>
          <p:nvSpPr>
            <p:cNvPr id="541819" name="Text Box 1147"/>
            <p:cNvSpPr txBox="1">
              <a:spLocks noChangeArrowheads="1"/>
            </p:cNvSpPr>
            <p:nvPr/>
          </p:nvSpPr>
          <p:spPr bwMode="auto">
            <a:xfrm>
              <a:off x="480" y="2688"/>
              <a:ext cx="436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800" b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See many partons (quarks and gluons)</a:t>
              </a:r>
            </a:p>
          </p:txBody>
        </p:sp>
        <p:sp>
          <p:nvSpPr>
            <p:cNvPr id="541820" name="Oval 1148"/>
            <p:cNvSpPr>
              <a:spLocks noChangeArrowheads="1"/>
            </p:cNvSpPr>
            <p:nvPr/>
          </p:nvSpPr>
          <p:spPr bwMode="auto">
            <a:xfrm>
              <a:off x="3936" y="336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1821" name="Oval 1149"/>
            <p:cNvSpPr>
              <a:spLocks noChangeArrowheads="1"/>
            </p:cNvSpPr>
            <p:nvPr/>
          </p:nvSpPr>
          <p:spPr bwMode="auto">
            <a:xfrm>
              <a:off x="4032" y="3264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1822" name="Oval 1150"/>
            <p:cNvSpPr>
              <a:spLocks noChangeArrowheads="1"/>
            </p:cNvSpPr>
            <p:nvPr/>
          </p:nvSpPr>
          <p:spPr bwMode="auto">
            <a:xfrm>
              <a:off x="4032" y="336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1823" name="Oval 1151"/>
            <p:cNvSpPr>
              <a:spLocks noChangeArrowheads="1"/>
            </p:cNvSpPr>
            <p:nvPr/>
          </p:nvSpPr>
          <p:spPr bwMode="auto">
            <a:xfrm>
              <a:off x="4080" y="3408"/>
              <a:ext cx="48" cy="4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1824" name="Oval 1152"/>
            <p:cNvSpPr>
              <a:spLocks noChangeArrowheads="1"/>
            </p:cNvSpPr>
            <p:nvPr/>
          </p:nvSpPr>
          <p:spPr bwMode="auto">
            <a:xfrm>
              <a:off x="3984" y="3312"/>
              <a:ext cx="48" cy="4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1825" name="Oval 1153"/>
            <p:cNvSpPr>
              <a:spLocks noChangeArrowheads="1"/>
            </p:cNvSpPr>
            <p:nvPr/>
          </p:nvSpPr>
          <p:spPr bwMode="auto">
            <a:xfrm>
              <a:off x="4080" y="3312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1826" name="Oval 1154"/>
            <p:cNvSpPr>
              <a:spLocks noChangeArrowheads="1"/>
            </p:cNvSpPr>
            <p:nvPr/>
          </p:nvSpPr>
          <p:spPr bwMode="auto">
            <a:xfrm>
              <a:off x="3936" y="321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1827" name="Oval 1155"/>
            <p:cNvSpPr>
              <a:spLocks noChangeArrowheads="1"/>
            </p:cNvSpPr>
            <p:nvPr/>
          </p:nvSpPr>
          <p:spPr bwMode="auto">
            <a:xfrm>
              <a:off x="3936" y="3360"/>
              <a:ext cx="48" cy="4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1828" name="Oval 1156"/>
            <p:cNvSpPr>
              <a:spLocks noChangeArrowheads="1"/>
            </p:cNvSpPr>
            <p:nvPr/>
          </p:nvSpPr>
          <p:spPr bwMode="auto">
            <a:xfrm>
              <a:off x="3936" y="326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1829" name="Oval 1157"/>
            <p:cNvSpPr>
              <a:spLocks noChangeArrowheads="1"/>
            </p:cNvSpPr>
            <p:nvPr/>
          </p:nvSpPr>
          <p:spPr bwMode="auto">
            <a:xfrm>
              <a:off x="4032" y="340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1830" name="Oval 1158"/>
            <p:cNvSpPr>
              <a:spLocks noChangeArrowheads="1"/>
            </p:cNvSpPr>
            <p:nvPr/>
          </p:nvSpPr>
          <p:spPr bwMode="auto">
            <a:xfrm>
              <a:off x="3936" y="3312"/>
              <a:ext cx="48" cy="4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1831" name="Oval 1159"/>
            <p:cNvSpPr>
              <a:spLocks noChangeArrowheads="1"/>
            </p:cNvSpPr>
            <p:nvPr/>
          </p:nvSpPr>
          <p:spPr bwMode="auto">
            <a:xfrm>
              <a:off x="4320" y="3312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1832" name="Oval 1160"/>
            <p:cNvSpPr>
              <a:spLocks noChangeArrowheads="1"/>
            </p:cNvSpPr>
            <p:nvPr/>
          </p:nvSpPr>
          <p:spPr bwMode="auto">
            <a:xfrm>
              <a:off x="4032" y="336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1833" name="Oval 1161"/>
            <p:cNvSpPr>
              <a:spLocks noChangeArrowheads="1"/>
            </p:cNvSpPr>
            <p:nvPr/>
          </p:nvSpPr>
          <p:spPr bwMode="auto">
            <a:xfrm>
              <a:off x="3984" y="3360"/>
              <a:ext cx="48" cy="4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1834" name="Oval 1162"/>
            <p:cNvSpPr>
              <a:spLocks noChangeArrowheads="1"/>
            </p:cNvSpPr>
            <p:nvPr/>
          </p:nvSpPr>
          <p:spPr bwMode="auto">
            <a:xfrm>
              <a:off x="3936" y="336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          &amp;quot;&quot;/&gt;&lt;property id=&quot;20307&quot; value=&quot;364&quot;/&gt;&lt;/object&gt;&lt;object type=&quot;3&quot; unique_id=&quot;10005&quot;&gt;&lt;property id=&quot;20148&quot; value=&quot;5&quot;/&gt;&lt;property id=&quot;20300&quot; value=&quot;Slide 2 - &amp;quot;Questions RHIC hopes to address&amp;quot;&quot;/&gt;&lt;property id=&quot;20307&quot; value=&quot;475&quot;/&gt;&lt;/object&gt;&lt;object type=&quot;3&quot; unique_id=&quot;10006&quot;&gt;&lt;property id=&quot;20148&quot; value=&quot;5&quot;/&gt;&lt;property id=&quot;20300&quot; value=&quot;Slide 11 - &amp;quot;What is “spin”?&amp;quot;&quot;/&gt;&lt;property id=&quot;20307&quot; value=&quot;745&quot;/&gt;&lt;/object&gt;&lt;object type=&quot;3&quot; unique_id=&quot;10007&quot;&gt;&lt;property id=&quot;20148&quot; value=&quot;5&quot;/&gt;&lt;property id=&quot;20300&quot; value=&quot;Slide 6 - &amp;quot;Start with the Basics&amp;quot;&quot;/&gt;&lt;property id=&quot;20307&quot; value=&quot;746&quot;/&gt;&lt;/object&gt;&lt;object type=&quot;3&quot; unique_id=&quot;10008&quot;&gt;&lt;property id=&quot;20148&quot; value=&quot;5&quot;/&gt;&lt;property id=&quot;20300&quot; value=&quot;Slide 9 - &amp;quot;Structure of the Proton&amp;quot;&quot;/&gt;&lt;property id=&quot;20307&quot; value=&quot;744&quot;/&gt;&lt;/object&gt;&lt;object type=&quot;3&quot; unique_id=&quot;10009&quot;&gt;&lt;property id=&quot;20148&quot; value=&quot;5&quot;/&gt;&lt;property id=&quot;20300&quot; value=&quot;Slide 10 - &amp;quot;Simple Quark Model&amp;quot;&quot;/&gt;&lt;property id=&quot;20307&quot; value=&quot;623&quot;/&gt;&lt;/object&gt;&lt;object type=&quot;3&quot; unique_id=&quot;10011&quot;&gt;&lt;property id=&quot;20148&quot; value=&quot;5&quot;/&gt;&lt;property id=&quot;20300&quot; value=&quot;Slide 12 - &amp;quot;What carries the spin of the proton?&amp;quot;&quot;/&gt;&lt;property id=&quot;20307&quot; value=&quot;671&quot;/&gt;&lt;/object&gt;&lt;object type=&quot;3&quot; unique_id=&quot;10012&quot;&gt;&lt;property id=&quot;20148&quot; value=&quot;5&quot;/&gt;&lt;property id=&quot;20300&quot; value=&quot;Slide 13 - &amp;quot;Spin asymmetries&amp;quot;&quot;/&gt;&lt;property id=&quot;20307&quot; value=&quot;676&quot;/&gt;&lt;/object&gt;&lt;object type=&quot;3&quot; unique_id=&quot;10013&quot;&gt;&lt;property id=&quot;20148&quot; value=&quot;5&quot;/&gt;&lt;property id=&quot;20300&quot; value=&quot;Slide 14 - &amp;quot;Proton and spin&amp;quot;&quot;/&gt;&lt;property id=&quot;20307&quot; value=&quot;672&quot;/&gt;&lt;/object&gt;&lt;object type=&quot;3&quot; unique_id=&quot;10014&quot;&gt;&lt;property id=&quot;20148&quot; value=&quot;5&quot;/&gt;&lt;property id=&quot;20300&quot; value=&quot;Slide 15 - &amp;quot;Spin carried by quarks?&amp;quot;&quot;/&gt;&lt;property id=&quot;20307&quot; value=&quot;673&quot;/&gt;&lt;/object&gt;&lt;object type=&quot;3&quot; unique_id=&quot;10015&quot;&gt;&lt;property id=&quot;20148&quot; value=&quot;5&quot;/&gt;&lt;property id=&quot;20300&quot; value=&quot;Slide 16 - &amp;quot;Resolution to crisis – gluons?&amp;quot;&quot;/&gt;&lt;property id=&quot;20307&quot; value=&quot;674&quot;/&gt;&lt;/object&gt;&lt;object type=&quot;3&quot; unique_id=&quot;10016&quot;&gt;&lt;property id=&quot;20148&quot; value=&quot;5&quot;/&gt;&lt;property id=&quot;20300&quot; value=&quot;Slide 17 - &amp;quot;How can we probe experimentally?&amp;quot;&quot;/&gt;&lt;property id=&quot;20307&quot; value=&quot;675&quot;/&gt;&lt;/object&gt;&lt;object type=&quot;3&quot; unique_id=&quot;10017&quot;&gt;&lt;property id=&quot;20148&quot; value=&quot;5&quot;/&gt;&lt;property id=&quot;20300&quot; value=&quot;Slide 18 - &amp;quot;Relativistic Heavy Ion Collider&amp;quot;&quot;/&gt;&lt;property id=&quot;20307&quot; value=&quot;704&quot;/&gt;&lt;/object&gt;&lt;object type=&quot;3&quot; unique_id=&quot;10018&quot;&gt;&lt;property id=&quot;20148&quot; value=&quot;5&quot;/&gt;&lt;property id=&quot;20300&quot; value=&quot;Slide 19 - &amp;quot;Status of Results for DG&amp;quot;&quot;/&gt;&lt;property id=&quot;20307&quot; value=&quot;703&quot;/&gt;&lt;/object&gt;&lt;object type=&quot;3&quot; unique_id=&quot;10019&quot;&gt;&lt;property id=&quot;20148&quot; value=&quot;5&quot;/&gt;&lt;property id=&quot;20300&quot; value=&quot;Slide 20&quot;/&gt;&lt;property id=&quot;20307&quot; value=&quot;747&quot;/&gt;&lt;/object&gt;&lt;object type=&quot;3&quot; unique_id=&quot;10020&quot;&gt;&lt;property id=&quot;20148&quot; value=&quot;5&quot;/&gt;&lt;property id=&quot;20300&quot; value=&quot;Slide 21 - &amp;quot;Probe quark sea with W’s&amp;quot;&quot;/&gt;&lt;property id=&quot;20307&quot; value=&quot;706&quot;/&gt;&lt;/object&gt;&lt;object type=&quot;3&quot; unique_id=&quot;10021&quot;&gt;&lt;property id=&quot;20148&quot; value=&quot;5&quot;/&gt;&lt;property id=&quot;20300&quot; value=&quot;Slide 23&quot;/&gt;&lt;property id=&quot;20307&quot; value=&quot;748&quot;/&gt;&lt;/object&gt;&lt;object type=&quot;3&quot; unique_id=&quot;10023&quot;&gt;&lt;property id=&quot;20148&quot; value=&quot;5&quot;/&gt;&lt;property id=&quot;20300&quot; value=&quot;Slide 22 - &amp;quot;RHIC has an exciting future&amp;quot;&quot;/&gt;&lt;property id=&quot;20307&quot; value=&quot;681&quot;/&gt;&lt;/object&gt;&lt;object type=&quot;3&quot; unique_id=&quot;11125&quot;&gt;&lt;property id=&quot;20148&quot; value=&quot;5&quot;/&gt;&lt;property id=&quot;20300&quot; value=&quot;Slide 3 - &amp;quot;The Four Fundamental Forces in Nature&amp;quot;&quot;/&gt;&lt;property id=&quot;20307&quot; value=&quot;768&quot;/&gt;&lt;/object&gt;&lt;object type=&quot;3&quot; unique_id=&quot;11127&quot;&gt;&lt;property id=&quot;20148&quot; value=&quot;5&quot;/&gt;&lt;property id=&quot;20300&quot; value=&quot;Slide 5 - &amp;quot;Quantum Chromodynamics&amp;quot;&quot;/&gt;&lt;property id=&quot;20307&quot; value=&quot;770&quot;/&gt;&lt;/object&gt;&lt;object type=&quot;3&quot; unique_id=&quot;11128&quot;&gt;&lt;property id=&quot;20148&quot; value=&quot;5&quot;/&gt;&lt;property id=&quot;20300&quot; value=&quot;Slide 7 - &amp;quot;Atomic Nucleus&amp;quot;&quot;/&gt;&lt;property id=&quot;20307&quot; value=&quot;771&quot;/&gt;&lt;/object&gt;&lt;object type=&quot;3&quot; unique_id=&quot;11129&quot;&gt;&lt;property id=&quot;20148&quot; value=&quot;5&quot;/&gt;&lt;property id=&quot;20300&quot; value=&quot;Slide 8 - &amp;quot;Structure of Nucleus&amp;quot;&quot;/&gt;&lt;property id=&quot;20307&quot; value=&quot;772&quot;/&gt;&lt;/object&gt;&lt;object type=&quot;3&quot; unique_id=&quot;11442&quot;&gt;&lt;property id=&quot;20148&quot; value=&quot;5&quot;/&gt;&lt;property id=&quot;20300&quot; value=&quot;Slide 4 - &amp;quot;Quantum Chromodynamics&amp;quot;&quot;/&gt;&lt;property id=&quot;20307&quot; value=&quot;773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input{coloric}&#10;$$&#10;\blue{\delta g \equiv \int_{0.05}^{0.2} &#10;\Delta g(x,10\,\mathrm{GeV}^2) dx}&#10;$$&#10;&#10;\end{document}&#10;"/>
  <p:tag name="EXTERNALNAME" val="txp_fig"/>
  <p:tag name="BLEND" val="Falsch"/>
  <p:tag name="TRANSPARENT" val="Falsch"/>
  <p:tag name="KEEPFILES" val="Falsch"/>
  <p:tag name="DEBUGPAUSE" val="Falsch"/>
  <p:tag name="RESOLUTION" val="1200"/>
  <p:tag name="TIMEOUT" val="(none)"/>
  <p:tag name="BOXWIDTH" val="502"/>
  <p:tag name="BOXHEIGHT" val="473"/>
  <p:tag name="BOXFONT" val="10"/>
  <p:tag name="BOXWRAP" val="Falsch"/>
  <p:tag name="WORKAROUNDTRANSPARENCYBUG" val="Falsch"/>
  <p:tag name="ALLOWFONTSUBSTITUTION" val="Falsch"/>
  <p:tag name="BITMAPFORMAT" val="png256"/>
  <p:tag name="ORIGWIDTH" val="276"/>
  <p:tag name="PICTUREFILESIZE" val="29622"/>
</p:tagLst>
</file>

<file path=ppt/theme/theme1.xml><?xml version="1.0" encoding="utf-8"?>
<a:theme xmlns:a="http://schemas.openxmlformats.org/drawingml/2006/main" name="template">
  <a:themeElements>
    <a:clrScheme name="">
      <a:dk1>
        <a:srgbClr val="114FFB"/>
      </a:dk1>
      <a:lt1>
        <a:srgbClr val="FFFFFF"/>
      </a:lt1>
      <a:dk2>
        <a:srgbClr val="DC0081"/>
      </a:dk2>
      <a:lt2>
        <a:srgbClr val="DC0081"/>
      </a:lt2>
      <a:accent1>
        <a:srgbClr val="063DE8"/>
      </a:accent1>
      <a:accent2>
        <a:srgbClr val="232323"/>
      </a:accent2>
      <a:accent3>
        <a:srgbClr val="FFFFFF"/>
      </a:accent3>
      <a:accent4>
        <a:srgbClr val="0D42D6"/>
      </a:accent4>
      <a:accent5>
        <a:srgbClr val="AAAFF2"/>
      </a:accent5>
      <a:accent6>
        <a:srgbClr val="1F1F1F"/>
      </a:accent6>
      <a:hlink>
        <a:srgbClr val="9C9C9C"/>
      </a:hlink>
      <a:folHlink>
        <a:srgbClr val="676767"/>
      </a:folHlink>
    </a:clrScheme>
    <a:fontScheme name="template">
      <a:majorFont>
        <a:latin typeface="Arial Rounded MT Bold"/>
        <a:ea typeface=""/>
        <a:cs typeface=""/>
      </a:majorFont>
      <a:minorFont>
        <a:latin typeface="Arial Rounded MT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accent1"/>
            </a:solidFill>
            <a:effectLst/>
            <a:latin typeface="Symbol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accent1"/>
            </a:solidFill>
            <a:effectLst/>
            <a:latin typeface="Symbol" pitchFamily="18" charset="2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Designs\Contemporary Portrait.pot</Template>
  <TotalTime>3842171191</TotalTime>
  <Pages>2</Pages>
  <Words>1490</Words>
  <Application>Microsoft Office PowerPoint</Application>
  <PresentationFormat>Overhead</PresentationFormat>
  <Paragraphs>290</Paragraphs>
  <Slides>23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7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template</vt:lpstr>
      <vt:lpstr>Image</vt:lpstr>
      <vt:lpstr>Photo Editor Photo</vt:lpstr>
      <vt:lpstr>Equation</vt:lpstr>
      <vt:lpstr>Bitmap Image</vt:lpstr>
      <vt:lpstr>ビットマップ イメージ</vt:lpstr>
      <vt:lpstr>ﾋﾞｯﾄﾏｯﾌﾟ ｲﾒｰｼﾞ</vt:lpstr>
      <vt:lpstr>数式</vt:lpstr>
      <vt:lpstr>          </vt:lpstr>
      <vt:lpstr>Questions RHIC hopes to address</vt:lpstr>
      <vt:lpstr>The Four Fundamental Forces in Nature</vt:lpstr>
      <vt:lpstr>Quantum Chromodynamics</vt:lpstr>
      <vt:lpstr>Quantum Chromodynamics</vt:lpstr>
      <vt:lpstr>Start with the Basics</vt:lpstr>
      <vt:lpstr>Atomic Nucleus</vt:lpstr>
      <vt:lpstr>Structure of Nucleus</vt:lpstr>
      <vt:lpstr>Structure of the Proton</vt:lpstr>
      <vt:lpstr>Simple Quark Model</vt:lpstr>
      <vt:lpstr>What is “spin”?</vt:lpstr>
      <vt:lpstr>What carries the spin of the proton?</vt:lpstr>
      <vt:lpstr>Spin asymmetries</vt:lpstr>
      <vt:lpstr>Proton and spin</vt:lpstr>
      <vt:lpstr>Spin carried by quarks?</vt:lpstr>
      <vt:lpstr>Resolution to crisis – gluons?</vt:lpstr>
      <vt:lpstr>How can we probe experimentally?</vt:lpstr>
      <vt:lpstr>Relativistic Heavy Ion Collider</vt:lpstr>
      <vt:lpstr>Status of Results for DG</vt:lpstr>
      <vt:lpstr>Slide 20</vt:lpstr>
      <vt:lpstr>Probe quark sea with W’s</vt:lpstr>
      <vt:lpstr>RHIC has an exciting future</vt:lpstr>
      <vt:lpstr>Slide 23</vt:lpstr>
    </vt:vector>
  </TitlesOfParts>
  <Company>UC Riverside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RHIC: hopes, status, and prospects</dc:title>
  <dc:subject>LNS Colloquium: 21 Oct 2002</dc:subject>
  <dc:creator>Kenneth N. Barish</dc:creator>
  <cp:lastModifiedBy>Kenneth N. Barish</cp:lastModifiedBy>
  <cp:revision>758</cp:revision>
  <cp:lastPrinted>2002-02-12T19:49:08Z</cp:lastPrinted>
  <dcterms:created xsi:type="dcterms:W3CDTF">1997-03-31T11:12:54Z</dcterms:created>
  <dcterms:modified xsi:type="dcterms:W3CDTF">2012-06-29T18:38:14Z</dcterms:modified>
</cp:coreProperties>
</file>